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7" r:id="rId2"/>
    <p:sldId id="370" r:id="rId3"/>
    <p:sldId id="469" r:id="rId4"/>
    <p:sldId id="470" r:id="rId5"/>
    <p:sldId id="471" r:id="rId6"/>
    <p:sldId id="337" r:id="rId7"/>
    <p:sldId id="475" r:id="rId8"/>
    <p:sldId id="472" r:id="rId9"/>
    <p:sldId id="396" r:id="rId10"/>
    <p:sldId id="473" r:id="rId11"/>
    <p:sldId id="482" r:id="rId12"/>
    <p:sldId id="400" r:id="rId13"/>
    <p:sldId id="375" r:id="rId14"/>
    <p:sldId id="474" r:id="rId15"/>
    <p:sldId id="431" r:id="rId16"/>
    <p:sldId id="387" r:id="rId17"/>
    <p:sldId id="393" r:id="rId18"/>
    <p:sldId id="340" r:id="rId19"/>
    <p:sldId id="460" r:id="rId20"/>
    <p:sldId id="459" r:id="rId21"/>
    <p:sldId id="403" r:id="rId22"/>
    <p:sldId id="404" r:id="rId23"/>
    <p:sldId id="402" r:id="rId24"/>
    <p:sldId id="477" r:id="rId25"/>
    <p:sldId id="363" r:id="rId26"/>
    <p:sldId id="480" r:id="rId27"/>
    <p:sldId id="476" r:id="rId28"/>
    <p:sldId id="435" r:id="rId29"/>
    <p:sldId id="394" r:id="rId30"/>
    <p:sldId id="391" r:id="rId31"/>
    <p:sldId id="395" r:id="rId32"/>
    <p:sldId id="397" r:id="rId33"/>
    <p:sldId id="384" r:id="rId34"/>
    <p:sldId id="392" r:id="rId35"/>
    <p:sldId id="367" r:id="rId36"/>
    <p:sldId id="368" r:id="rId37"/>
    <p:sldId id="468" r:id="rId38"/>
    <p:sldId id="467" r:id="rId39"/>
    <p:sldId id="264" r:id="rId40"/>
    <p:sldId id="398" r:id="rId41"/>
    <p:sldId id="464" r:id="rId42"/>
    <p:sldId id="465" r:id="rId43"/>
    <p:sldId id="481" r:id="rId44"/>
    <p:sldId id="299" r:id="rId45"/>
  </p:sldIdLst>
  <p:sldSz cx="12192000" cy="6858000"/>
  <p:notesSz cx="6858000" cy="9926638"/>
  <p:defaultText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A4D"/>
    <a:srgbClr val="E9F1FF"/>
    <a:srgbClr val="E9F1EF"/>
    <a:srgbClr val="3591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2615" autoAdjust="0"/>
  </p:normalViewPr>
  <p:slideViewPr>
    <p:cSldViewPr snapToGrid="0">
      <p:cViewPr varScale="1">
        <p:scale>
          <a:sx n="93" d="100"/>
          <a:sy n="93" d="100"/>
        </p:scale>
        <p:origin x="5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604F08-D014-463F-B51A-8F8A31A663B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hr-HR"/>
        </a:p>
      </dgm:t>
    </dgm:pt>
    <dgm:pt modelId="{A5E69B68-B6B5-4753-A6AD-4A91F7C7AC09}">
      <dgm:prSet phldrT="[Tex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
              <a:cs typeface="Times New Roman" panose="02020603050405020304" pitchFamily="18" charset="0"/>
            </a:rPr>
            <a:t>E&amp;S Screening and risk assessment (ESS</a:t>
          </a:r>
          <a:r>
            <a:rPr lang="hr-HR" sz="1100" dirty="0">
              <a:solidFill>
                <a:schemeClr val="bg1"/>
              </a:solidFill>
              <a:latin typeface="Arial "/>
              <a:cs typeface="Times New Roman" panose="02020603050405020304" pitchFamily="18" charset="0"/>
            </a:rPr>
            <a:t> </a:t>
          </a:r>
          <a:r>
            <a:rPr lang="en-US" sz="1100" dirty="0">
              <a:solidFill>
                <a:schemeClr val="bg1"/>
              </a:solidFill>
              <a:latin typeface="Arial "/>
              <a:cs typeface="Times New Roman" panose="02020603050405020304" pitchFamily="18" charset="0"/>
            </a:rPr>
            <a:t>Questionnaire</a:t>
          </a:r>
          <a:r>
            <a:rPr lang="hr-HR" sz="800" dirty="0">
              <a:solidFill>
                <a:schemeClr val="bg1"/>
              </a:solidFill>
              <a:latin typeface="Arial "/>
              <a:cs typeface="Times New Roman" panose="02020603050405020304" pitchFamily="18" charset="0"/>
            </a:rPr>
            <a:t>)</a:t>
          </a:r>
        </a:p>
      </dgm:t>
    </dgm:pt>
    <dgm:pt modelId="{D2B7FDC4-7B9C-4955-B797-EB7DB3EC8732}" type="parTrans" cxnId="{C7D3092D-5C37-47A9-9036-E0AB048C66A8}">
      <dgm:prSet/>
      <dgm:spPr>
        <a:ln w="6350">
          <a:solidFill>
            <a:schemeClr val="tx2"/>
          </a:solidFill>
        </a:ln>
      </dgm:spPr>
      <dgm:t>
        <a:bodyPr/>
        <a:lstStyle/>
        <a:p>
          <a:pPr algn="ctr"/>
          <a:endParaRPr lang="hr-HR" sz="800">
            <a:solidFill>
              <a:schemeClr val="tx1">
                <a:lumMod val="85000"/>
                <a:lumOff val="15000"/>
              </a:schemeClr>
            </a:solidFill>
          </a:endParaRPr>
        </a:p>
      </dgm:t>
    </dgm:pt>
    <dgm:pt modelId="{5B3E5D7D-A15E-4197-A286-EB4472F8384A}" type="sibTrans" cxnId="{C7D3092D-5C37-47A9-9036-E0AB048C66A8}">
      <dgm:prSet/>
      <dgm:spPr/>
      <dgm:t>
        <a:bodyPr/>
        <a:lstStyle/>
        <a:p>
          <a:pPr algn="ctr"/>
          <a:endParaRPr lang="hr-HR" sz="800">
            <a:solidFill>
              <a:schemeClr val="tx1">
                <a:lumMod val="85000"/>
                <a:lumOff val="15000"/>
              </a:schemeClr>
            </a:solidFill>
          </a:endParaRPr>
        </a:p>
      </dgm:t>
    </dgm:pt>
    <dgm:pt modelId="{F1ECC8F4-2EDB-4405-B37B-E7BC616E9EDC}">
      <dgm:prSet custT="1"/>
      <dgm:spPr>
        <a:solidFill>
          <a:srgbClr val="295A4D"/>
        </a:solidFill>
        <a:ln w="6350">
          <a:solidFill>
            <a:schemeClr val="tx2">
              <a:lumMod val="60000"/>
              <a:lumOff val="40000"/>
            </a:schemeClr>
          </a:solidFill>
        </a:ln>
      </dgm:spPr>
      <dgm:t>
        <a:bodyPr/>
        <a:lstStyle/>
        <a:p>
          <a:pPr algn="ctr"/>
          <a:r>
            <a:rPr lang="hr-HR" sz="1100" dirty="0" err="1">
              <a:solidFill>
                <a:schemeClr val="bg1"/>
              </a:solidFill>
              <a:latin typeface="Arial "/>
              <a:cs typeface="Times New Roman" panose="02020603050405020304" pitchFamily="18" charset="0"/>
            </a:rPr>
            <a:t>Eligibility</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check</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during</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evaluation</a:t>
          </a:r>
          <a:r>
            <a:rPr lang="hr-HR" sz="1100" dirty="0">
              <a:solidFill>
                <a:schemeClr val="bg1"/>
              </a:solidFill>
              <a:latin typeface="Arial "/>
              <a:cs typeface="Times New Roman" panose="02020603050405020304" pitchFamily="18" charset="0"/>
            </a:rPr>
            <a:t> proces</a:t>
          </a:r>
        </a:p>
      </dgm:t>
    </dgm:pt>
    <dgm:pt modelId="{3B1076A5-8B34-4494-B1B5-7FC4E35454FF}" type="parTrans" cxnId="{F7D1588D-5CAA-4489-8926-F2C28C09D4A4}">
      <dgm:prSet/>
      <dgm:spPr/>
      <dgm:t>
        <a:bodyPr/>
        <a:lstStyle/>
        <a:p>
          <a:pPr algn="ctr"/>
          <a:endParaRPr lang="hr-HR" sz="800">
            <a:solidFill>
              <a:schemeClr val="tx1">
                <a:lumMod val="85000"/>
                <a:lumOff val="15000"/>
              </a:schemeClr>
            </a:solidFill>
          </a:endParaRPr>
        </a:p>
      </dgm:t>
    </dgm:pt>
    <dgm:pt modelId="{9D3BE4B2-6070-4A69-896B-B51560E512EB}" type="sibTrans" cxnId="{F7D1588D-5CAA-4489-8926-F2C28C09D4A4}">
      <dgm:prSet/>
      <dgm:spPr/>
      <dgm:t>
        <a:bodyPr/>
        <a:lstStyle/>
        <a:p>
          <a:pPr algn="ctr"/>
          <a:endParaRPr lang="hr-HR" sz="800">
            <a:solidFill>
              <a:schemeClr val="tx1">
                <a:lumMod val="85000"/>
                <a:lumOff val="15000"/>
              </a:schemeClr>
            </a:solidFill>
          </a:endParaRPr>
        </a:p>
      </dgm:t>
    </dgm:pt>
    <dgm:pt modelId="{E53AFF5A-3095-4B2E-8FC2-C265AC7ABC07}">
      <dgm:prSe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
              <a:cs typeface="Times New Roman" panose="02020603050405020304" pitchFamily="18" charset="0"/>
            </a:rPr>
            <a:t>Projects that do not need further assessment </a:t>
          </a:r>
          <a:endParaRPr lang="hr-HR" sz="800" dirty="0">
            <a:solidFill>
              <a:schemeClr val="bg1"/>
            </a:solidFill>
            <a:latin typeface="Arial "/>
            <a:cs typeface="Times New Roman" panose="02020603050405020304" pitchFamily="18" charset="0"/>
          </a:endParaRPr>
        </a:p>
      </dgm:t>
    </dgm:pt>
    <dgm:pt modelId="{E08EBEE6-9129-4356-A8D5-C26AE456335E}" type="parTrans" cxnId="{277C6A73-895D-4F61-8A62-E3318FE787E0}">
      <dgm:prSet/>
      <dgm:spPr>
        <a:ln w="6350">
          <a:solidFill>
            <a:schemeClr val="tx2"/>
          </a:solidFill>
        </a:ln>
      </dgm:spPr>
      <dgm:t>
        <a:bodyPr/>
        <a:lstStyle/>
        <a:p>
          <a:pPr algn="ctr"/>
          <a:endParaRPr lang="hr-HR" sz="800">
            <a:solidFill>
              <a:schemeClr val="tx1">
                <a:lumMod val="85000"/>
                <a:lumOff val="15000"/>
              </a:schemeClr>
            </a:solidFill>
          </a:endParaRPr>
        </a:p>
      </dgm:t>
    </dgm:pt>
    <dgm:pt modelId="{BEE74AEA-624A-4276-80A8-1A78CDF68AAE}" type="sibTrans" cxnId="{277C6A73-895D-4F61-8A62-E3318FE787E0}">
      <dgm:prSet/>
      <dgm:spPr/>
      <dgm:t>
        <a:bodyPr/>
        <a:lstStyle/>
        <a:p>
          <a:pPr algn="ctr"/>
          <a:endParaRPr lang="hr-HR" sz="800">
            <a:solidFill>
              <a:schemeClr val="tx1">
                <a:lumMod val="85000"/>
                <a:lumOff val="15000"/>
              </a:schemeClr>
            </a:solidFill>
          </a:endParaRPr>
        </a:p>
      </dgm:t>
    </dgm:pt>
    <dgm:pt modelId="{AA6729FE-5B51-44AF-A5E2-D299268163D7}">
      <dgm:prSet custT="1"/>
      <dgm:spPr>
        <a:solidFill>
          <a:srgbClr val="295A4D"/>
        </a:solidFill>
        <a:ln w="6350">
          <a:solidFill>
            <a:schemeClr val="tx2">
              <a:lumMod val="60000"/>
              <a:lumOff val="40000"/>
            </a:schemeClr>
          </a:solidFill>
        </a:ln>
      </dgm:spPr>
      <dgm:t>
        <a:bodyPr/>
        <a:lstStyle/>
        <a:p>
          <a:pPr algn="ctr"/>
          <a:r>
            <a:rPr lang="en-US" sz="1100" dirty="0">
              <a:solidFill>
                <a:schemeClr val="bg1"/>
              </a:solidFill>
              <a:latin typeface="Arial "/>
              <a:cs typeface="Times New Roman" panose="02020603050405020304" pitchFamily="18" charset="0"/>
            </a:rPr>
            <a:t>Projects that need further assessment and for which proper E&amp;S instrument should be prepared (risk is low to moderate</a:t>
          </a:r>
          <a:r>
            <a:rPr lang="hr-HR" sz="1100" dirty="0">
              <a:solidFill>
                <a:schemeClr val="bg1"/>
              </a:solidFill>
              <a:latin typeface="Arial "/>
              <a:cs typeface="Times New Roman" panose="02020603050405020304" pitchFamily="18" charset="0"/>
            </a:rPr>
            <a:t>)</a:t>
          </a:r>
        </a:p>
      </dgm:t>
    </dgm:pt>
    <dgm:pt modelId="{826B3067-BFE3-43E7-AB60-24072E28AE6B}" type="parTrans" cxnId="{84C00311-6EB1-421D-AF24-2530E6E28886}">
      <dgm:prSet/>
      <dgm:spPr>
        <a:ln w="9525">
          <a:solidFill>
            <a:schemeClr val="tx2"/>
          </a:solidFill>
        </a:ln>
      </dgm:spPr>
      <dgm:t>
        <a:bodyPr/>
        <a:lstStyle/>
        <a:p>
          <a:pPr algn="ctr"/>
          <a:endParaRPr lang="hr-HR" sz="800">
            <a:solidFill>
              <a:schemeClr val="tx1">
                <a:lumMod val="85000"/>
                <a:lumOff val="15000"/>
              </a:schemeClr>
            </a:solidFill>
          </a:endParaRPr>
        </a:p>
      </dgm:t>
    </dgm:pt>
    <dgm:pt modelId="{5CB85DEA-A617-4D83-B1DC-398D0A7FA55A}" type="sibTrans" cxnId="{84C00311-6EB1-421D-AF24-2530E6E28886}">
      <dgm:prSet/>
      <dgm:spPr/>
      <dgm:t>
        <a:bodyPr/>
        <a:lstStyle/>
        <a:p>
          <a:pPr algn="ctr"/>
          <a:endParaRPr lang="hr-HR" sz="800">
            <a:solidFill>
              <a:schemeClr val="tx1">
                <a:lumMod val="85000"/>
                <a:lumOff val="15000"/>
              </a:schemeClr>
            </a:solidFill>
          </a:endParaRPr>
        </a:p>
      </dgm:t>
    </dgm:pt>
    <dgm:pt modelId="{E7F7ED69-B011-4AAF-8C8A-69AF5D89787B}">
      <dgm:prSet custT="1"/>
      <dgm:spPr>
        <a:solidFill>
          <a:srgbClr val="295A4D"/>
        </a:solidFill>
        <a:ln w="6350">
          <a:solidFill>
            <a:schemeClr val="tx2">
              <a:lumMod val="60000"/>
              <a:lumOff val="40000"/>
            </a:schemeClr>
          </a:solidFill>
        </a:ln>
      </dgm:spPr>
      <dgm:t>
        <a:bodyPr/>
        <a:lstStyle/>
        <a:p>
          <a:pPr algn="ctr"/>
          <a:r>
            <a:rPr lang="hr-HR" sz="1000" dirty="0" err="1">
              <a:solidFill>
                <a:schemeClr val="bg1"/>
              </a:solidFill>
              <a:latin typeface="Arial "/>
              <a:cs typeface="Times New Roman" panose="02020603050405020304" pitchFamily="18" charset="0"/>
            </a:rPr>
            <a:t>Projects</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with</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potential</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substantial</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and</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high</a:t>
          </a:r>
          <a:r>
            <a:rPr lang="hr-HR" sz="1000" dirty="0">
              <a:solidFill>
                <a:schemeClr val="bg1"/>
              </a:solidFill>
              <a:latin typeface="Arial "/>
              <a:cs typeface="Times New Roman" panose="02020603050405020304" pitchFamily="18" charset="0"/>
            </a:rPr>
            <a:t> E&amp;S </a:t>
          </a:r>
          <a:r>
            <a:rPr lang="hr-HR" sz="1000" dirty="0" err="1">
              <a:solidFill>
                <a:schemeClr val="bg1"/>
              </a:solidFill>
              <a:latin typeface="Arial "/>
              <a:cs typeface="Times New Roman" panose="02020603050405020304" pitchFamily="18" charset="0"/>
            </a:rPr>
            <a:t>risk</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will</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not</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be</a:t>
          </a:r>
          <a:r>
            <a:rPr lang="hr-HR" sz="1000" dirty="0">
              <a:solidFill>
                <a:schemeClr val="bg1"/>
              </a:solidFill>
              <a:latin typeface="Arial "/>
              <a:cs typeface="Times New Roman" panose="02020603050405020304" pitchFamily="18" charset="0"/>
            </a:rPr>
            <a:t> </a:t>
          </a:r>
          <a:r>
            <a:rPr lang="hr-HR" sz="1000" dirty="0" err="1">
              <a:solidFill>
                <a:schemeClr val="bg1"/>
              </a:solidFill>
              <a:latin typeface="Arial "/>
              <a:cs typeface="Times New Roman" panose="02020603050405020304" pitchFamily="18" charset="0"/>
            </a:rPr>
            <a:t>awarded</a:t>
          </a:r>
          <a:endParaRPr lang="hr-HR" sz="1000" dirty="0">
            <a:solidFill>
              <a:schemeClr val="bg1"/>
            </a:solidFill>
            <a:latin typeface="Arial "/>
            <a:cs typeface="Times New Roman" panose="02020603050405020304" pitchFamily="18" charset="0"/>
          </a:endParaRPr>
        </a:p>
      </dgm:t>
    </dgm:pt>
    <dgm:pt modelId="{CBFC039C-E9BE-4F0E-9B92-CFD535BEBC84}" type="parTrans" cxnId="{D1C16275-4745-456D-9DA4-72BE85BBD610}">
      <dgm:prSet/>
      <dgm:spPr>
        <a:ln w="6350">
          <a:solidFill>
            <a:schemeClr val="tx2"/>
          </a:solidFill>
        </a:ln>
      </dgm:spPr>
      <dgm:t>
        <a:bodyPr/>
        <a:lstStyle/>
        <a:p>
          <a:pPr algn="ctr"/>
          <a:endParaRPr lang="hr-HR" sz="800">
            <a:solidFill>
              <a:schemeClr val="tx1">
                <a:lumMod val="85000"/>
                <a:lumOff val="15000"/>
              </a:schemeClr>
            </a:solidFill>
          </a:endParaRPr>
        </a:p>
      </dgm:t>
    </dgm:pt>
    <dgm:pt modelId="{93444AE3-E390-47E2-AAF9-C1F5F19290D8}" type="sibTrans" cxnId="{D1C16275-4745-456D-9DA4-72BE85BBD610}">
      <dgm:prSet/>
      <dgm:spPr/>
      <dgm:t>
        <a:bodyPr/>
        <a:lstStyle/>
        <a:p>
          <a:pPr algn="ctr"/>
          <a:endParaRPr lang="hr-HR" sz="800">
            <a:solidFill>
              <a:schemeClr val="tx1">
                <a:lumMod val="85000"/>
                <a:lumOff val="15000"/>
              </a:schemeClr>
            </a:solidFill>
          </a:endParaRPr>
        </a:p>
      </dgm:t>
    </dgm:pt>
    <dgm:pt modelId="{25F6DB06-C289-455D-8D53-2F3EB241E4F2}">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
              <a:cs typeface="Times New Roman" panose="02020603050405020304" pitchFamily="18" charset="0"/>
            </a:rPr>
            <a:t>STEP 1. </a:t>
          </a:r>
          <a:r>
            <a:rPr lang="hr-HR" sz="1100" dirty="0" err="1">
              <a:solidFill>
                <a:schemeClr val="bg1"/>
              </a:solidFill>
              <a:latin typeface="Arial "/>
              <a:cs typeface="Times New Roman" panose="02020603050405020304" pitchFamily="18" charset="0"/>
            </a:rPr>
            <a:t>Preparation</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and</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disclosure</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of</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proper</a:t>
          </a:r>
          <a:r>
            <a:rPr lang="hr-HR" sz="1100" dirty="0">
              <a:solidFill>
                <a:schemeClr val="bg1"/>
              </a:solidFill>
              <a:latin typeface="Arial "/>
              <a:cs typeface="Times New Roman" panose="02020603050405020304" pitchFamily="18" charset="0"/>
            </a:rPr>
            <a:t> E&amp;S instrument (</a:t>
          </a:r>
          <a:r>
            <a:rPr lang="hr-HR" sz="1100" dirty="0" err="1">
              <a:solidFill>
                <a:schemeClr val="bg1"/>
              </a:solidFill>
              <a:latin typeface="Arial "/>
              <a:cs typeface="Times New Roman" panose="02020603050405020304" pitchFamily="18" charset="0"/>
            </a:rPr>
            <a:t>ESCoP</a:t>
          </a:r>
          <a:r>
            <a:rPr lang="hr-HR" sz="1100" dirty="0">
              <a:solidFill>
                <a:schemeClr val="bg1"/>
              </a:solidFill>
              <a:latin typeface="Arial "/>
              <a:cs typeface="Times New Roman" panose="02020603050405020304" pitchFamily="18" charset="0"/>
            </a:rPr>
            <a:t>/ESMP </a:t>
          </a:r>
          <a:r>
            <a:rPr lang="hr-HR" sz="1100" dirty="0" err="1">
              <a:solidFill>
                <a:schemeClr val="bg1"/>
              </a:solidFill>
              <a:latin typeface="Arial "/>
              <a:cs typeface="Times New Roman" panose="02020603050405020304" pitchFamily="18" charset="0"/>
            </a:rPr>
            <a:t>Checklist</a:t>
          </a:r>
          <a:r>
            <a:rPr lang="hr-HR" sz="1100" dirty="0">
              <a:solidFill>
                <a:schemeClr val="bg1"/>
              </a:solidFill>
              <a:latin typeface="Arial "/>
              <a:cs typeface="Times New Roman" panose="02020603050405020304" pitchFamily="18" charset="0"/>
            </a:rPr>
            <a:t>/ESMP)</a:t>
          </a:r>
        </a:p>
      </dgm:t>
    </dgm:pt>
    <dgm:pt modelId="{C189C17B-E850-47CA-9420-7C0A6D23C34F}" type="parTrans" cxnId="{ED568FA1-9C6C-45D5-9A91-CD24D9754EE0}">
      <dgm:prSet/>
      <dgm:spPr>
        <a:ln w="6350">
          <a:solidFill>
            <a:schemeClr val="tx2"/>
          </a:solidFill>
        </a:ln>
      </dgm:spPr>
      <dgm:t>
        <a:bodyPr/>
        <a:lstStyle/>
        <a:p>
          <a:pPr algn="ctr"/>
          <a:endParaRPr lang="hr-HR" sz="800">
            <a:solidFill>
              <a:schemeClr val="tx1">
                <a:lumMod val="85000"/>
                <a:lumOff val="15000"/>
              </a:schemeClr>
            </a:solidFill>
          </a:endParaRPr>
        </a:p>
      </dgm:t>
    </dgm:pt>
    <dgm:pt modelId="{674266A2-ADAB-45D4-B907-2B901BB94B92}" type="sibTrans" cxnId="{ED568FA1-9C6C-45D5-9A91-CD24D9754EE0}">
      <dgm:prSet/>
      <dgm:spPr/>
      <dgm:t>
        <a:bodyPr/>
        <a:lstStyle/>
        <a:p>
          <a:pPr algn="ctr"/>
          <a:endParaRPr lang="hr-HR" sz="800">
            <a:solidFill>
              <a:schemeClr val="tx1">
                <a:lumMod val="85000"/>
                <a:lumOff val="15000"/>
              </a:schemeClr>
            </a:solidFill>
          </a:endParaRPr>
        </a:p>
      </dgm:t>
    </dgm:pt>
    <dgm:pt modelId="{BDD551AF-CF57-4C20-A311-F1AA9C53507D}">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
              <a:cs typeface="Times New Roman" panose="02020603050405020304" pitchFamily="18" charset="0"/>
            </a:rPr>
            <a:t>STEP 2. </a:t>
          </a:r>
          <a:r>
            <a:rPr lang="hr-HR" sz="1100" dirty="0" err="1">
              <a:solidFill>
                <a:schemeClr val="bg1"/>
              </a:solidFill>
              <a:latin typeface="Arial "/>
              <a:cs typeface="Times New Roman" panose="02020603050405020304" pitchFamily="18" charset="0"/>
            </a:rPr>
            <a:t>Integration</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of</a:t>
          </a:r>
          <a:r>
            <a:rPr lang="hr-HR" sz="1100" dirty="0">
              <a:solidFill>
                <a:schemeClr val="bg1"/>
              </a:solidFill>
              <a:latin typeface="Arial "/>
              <a:cs typeface="Times New Roman" panose="02020603050405020304" pitchFamily="18" charset="0"/>
            </a:rPr>
            <a:t> E&amp;S instrument </a:t>
          </a:r>
          <a:r>
            <a:rPr lang="hr-HR" sz="1100" dirty="0" err="1">
              <a:solidFill>
                <a:schemeClr val="bg1"/>
              </a:solidFill>
              <a:latin typeface="Arial "/>
              <a:cs typeface="Times New Roman" panose="02020603050405020304" pitchFamily="18" charset="0"/>
            </a:rPr>
            <a:t>in</a:t>
          </a:r>
          <a:r>
            <a:rPr lang="hr-HR" sz="1100" dirty="0">
              <a:solidFill>
                <a:schemeClr val="bg1"/>
              </a:solidFill>
              <a:latin typeface="Arial "/>
              <a:cs typeface="Times New Roman" panose="02020603050405020304" pitchFamily="18" charset="0"/>
            </a:rPr>
            <a:t> tender </a:t>
          </a:r>
          <a:r>
            <a:rPr lang="hr-HR" sz="1100" dirty="0" err="1">
              <a:solidFill>
                <a:schemeClr val="bg1"/>
              </a:solidFill>
              <a:latin typeface="Arial "/>
              <a:cs typeface="Times New Roman" panose="02020603050405020304" pitchFamily="18" charset="0"/>
            </a:rPr>
            <a:t>documentation</a:t>
          </a:r>
          <a:r>
            <a:rPr lang="hr-HR" sz="1100" dirty="0">
              <a:solidFill>
                <a:schemeClr val="bg1"/>
              </a:solidFill>
              <a:latin typeface="Arial "/>
              <a:cs typeface="Times New Roman" panose="02020603050405020304" pitchFamily="18" charset="0"/>
            </a:rPr>
            <a:t> </a:t>
          </a:r>
          <a:r>
            <a:rPr lang="en-US" sz="1100" dirty="0">
              <a:solidFill>
                <a:schemeClr val="bg1"/>
              </a:solidFill>
              <a:latin typeface="Arial "/>
              <a:cs typeface="Times New Roman" panose="02020603050405020304" pitchFamily="18" charset="0"/>
            </a:rPr>
            <a:t>(if relevant</a:t>
          </a:r>
          <a:r>
            <a:rPr lang="hr-HR" sz="1100" dirty="0">
              <a:solidFill>
                <a:schemeClr val="bg1"/>
              </a:solidFill>
              <a:latin typeface="Arial "/>
              <a:cs typeface="Times New Roman" panose="02020603050405020304" pitchFamily="18" charset="0"/>
            </a:rPr>
            <a:t>)</a:t>
          </a:r>
        </a:p>
      </dgm:t>
    </dgm:pt>
    <dgm:pt modelId="{FADF7809-7BF9-4B1C-84F4-9F1DD461F3E3}" type="parTrans" cxnId="{59CE6564-8EC4-420A-8884-92436B6C56EA}">
      <dgm:prSet/>
      <dgm:spPr>
        <a:ln w="6350">
          <a:solidFill>
            <a:schemeClr val="tx2"/>
          </a:solidFill>
        </a:ln>
      </dgm:spPr>
      <dgm:t>
        <a:bodyPr/>
        <a:lstStyle/>
        <a:p>
          <a:pPr algn="ctr"/>
          <a:endParaRPr lang="hr-HR" sz="800">
            <a:solidFill>
              <a:schemeClr val="tx1">
                <a:lumMod val="85000"/>
                <a:lumOff val="15000"/>
              </a:schemeClr>
            </a:solidFill>
          </a:endParaRPr>
        </a:p>
      </dgm:t>
    </dgm:pt>
    <dgm:pt modelId="{4959C76C-C7F6-47BB-8025-B3D597D1E1A0}" type="sibTrans" cxnId="{59CE6564-8EC4-420A-8884-92436B6C56EA}">
      <dgm:prSet/>
      <dgm:spPr/>
      <dgm:t>
        <a:bodyPr/>
        <a:lstStyle/>
        <a:p>
          <a:pPr algn="ctr"/>
          <a:endParaRPr lang="hr-HR" sz="800">
            <a:solidFill>
              <a:schemeClr val="tx1">
                <a:lumMod val="85000"/>
                <a:lumOff val="15000"/>
              </a:schemeClr>
            </a:solidFill>
          </a:endParaRPr>
        </a:p>
      </dgm:t>
    </dgm:pt>
    <dgm:pt modelId="{B24FC5F7-A706-42CC-8837-F794AD488C42}">
      <dgm:prSet custT="1"/>
      <dgm:spPr>
        <a:solidFill>
          <a:srgbClr val="295A4D"/>
        </a:solidFill>
        <a:ln w="6350">
          <a:solidFill>
            <a:schemeClr val="tx2">
              <a:lumMod val="60000"/>
              <a:lumOff val="40000"/>
            </a:schemeClr>
          </a:solidFill>
        </a:ln>
      </dgm:spPr>
      <dgm:t>
        <a:bodyPr/>
        <a:lstStyle/>
        <a:p>
          <a:pPr algn="ctr"/>
          <a:r>
            <a:rPr lang="hr-HR" sz="1100" dirty="0">
              <a:solidFill>
                <a:schemeClr val="bg1"/>
              </a:solidFill>
              <a:latin typeface="Arial "/>
              <a:cs typeface="Times New Roman" panose="02020603050405020304" pitchFamily="18" charset="0"/>
            </a:rPr>
            <a:t>STEP 3. </a:t>
          </a:r>
          <a:r>
            <a:rPr lang="hr-HR" sz="1100" dirty="0" err="1">
              <a:solidFill>
                <a:schemeClr val="bg1"/>
              </a:solidFill>
              <a:latin typeface="Arial "/>
              <a:cs typeface="Times New Roman" panose="02020603050405020304" pitchFamily="18" charset="0"/>
            </a:rPr>
            <a:t>Implementation</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project</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supervision</a:t>
          </a:r>
          <a:r>
            <a:rPr lang="hr-HR" sz="1100" dirty="0">
              <a:solidFill>
                <a:schemeClr val="bg1"/>
              </a:solidFill>
              <a:latin typeface="Arial "/>
              <a:cs typeface="Times New Roman" panose="02020603050405020304" pitchFamily="18" charset="0"/>
            </a:rPr>
            <a:t>, monitoring </a:t>
          </a:r>
          <a:r>
            <a:rPr lang="hr-HR" sz="1100" dirty="0" err="1">
              <a:solidFill>
                <a:schemeClr val="bg1"/>
              </a:solidFill>
              <a:latin typeface="Arial "/>
              <a:cs typeface="Times New Roman" panose="02020603050405020304" pitchFamily="18" charset="0"/>
            </a:rPr>
            <a:t>and</a:t>
          </a:r>
          <a:r>
            <a:rPr lang="hr-HR" sz="1100" dirty="0">
              <a:solidFill>
                <a:schemeClr val="bg1"/>
              </a:solidFill>
              <a:latin typeface="Arial "/>
              <a:cs typeface="Times New Roman" panose="02020603050405020304" pitchFamily="18" charset="0"/>
            </a:rPr>
            <a:t> </a:t>
          </a:r>
          <a:r>
            <a:rPr lang="hr-HR" sz="1100" dirty="0" err="1">
              <a:solidFill>
                <a:schemeClr val="bg1"/>
              </a:solidFill>
              <a:latin typeface="Arial "/>
              <a:cs typeface="Times New Roman" panose="02020603050405020304" pitchFamily="18" charset="0"/>
            </a:rPr>
            <a:t>reporting</a:t>
          </a:r>
          <a:endParaRPr lang="hr-HR" sz="1100" dirty="0">
            <a:solidFill>
              <a:schemeClr val="bg1"/>
            </a:solidFill>
            <a:latin typeface="Arial "/>
            <a:cs typeface="Times New Roman" panose="02020603050405020304" pitchFamily="18" charset="0"/>
          </a:endParaRPr>
        </a:p>
      </dgm:t>
    </dgm:pt>
    <dgm:pt modelId="{5B38DD15-BE08-4E63-A72A-286C777CFB74}" type="sibTrans" cxnId="{DDA32887-FEC0-44CA-84A0-6A9C6FB77E15}">
      <dgm:prSet/>
      <dgm:spPr/>
      <dgm:t>
        <a:bodyPr/>
        <a:lstStyle/>
        <a:p>
          <a:pPr algn="ctr"/>
          <a:endParaRPr lang="hr-HR" sz="800">
            <a:solidFill>
              <a:schemeClr val="tx1">
                <a:lumMod val="85000"/>
                <a:lumOff val="15000"/>
              </a:schemeClr>
            </a:solidFill>
          </a:endParaRPr>
        </a:p>
      </dgm:t>
    </dgm:pt>
    <dgm:pt modelId="{EC7180F6-16E2-44A2-A5F1-B687BB49445B}" type="parTrans" cxnId="{DDA32887-FEC0-44CA-84A0-6A9C6FB77E15}">
      <dgm:prSet/>
      <dgm:spPr>
        <a:ln w="6350">
          <a:solidFill>
            <a:schemeClr val="tx2"/>
          </a:solidFill>
        </a:ln>
      </dgm:spPr>
      <dgm:t>
        <a:bodyPr/>
        <a:lstStyle/>
        <a:p>
          <a:pPr algn="ctr"/>
          <a:endParaRPr lang="hr-HR" sz="800">
            <a:solidFill>
              <a:schemeClr val="tx1">
                <a:lumMod val="85000"/>
                <a:lumOff val="15000"/>
              </a:schemeClr>
            </a:solidFill>
          </a:endParaRPr>
        </a:p>
      </dgm:t>
    </dgm:pt>
    <dgm:pt modelId="{D3B4705F-DDE2-4F20-B32D-F524FA3FA65C}">
      <dgm:prSet custT="1"/>
      <dgm:spPr>
        <a:noFill/>
        <a:ln>
          <a:solidFill>
            <a:schemeClr val="bg2"/>
          </a:solidFill>
        </a:ln>
      </dgm:spPr>
      <dgm:t>
        <a:bodyPr/>
        <a:lstStyle/>
        <a:p>
          <a:pPr algn="ctr"/>
          <a:endParaRPr lang="hr-HR" sz="800">
            <a:solidFill>
              <a:schemeClr val="tx1">
                <a:lumMod val="85000"/>
                <a:lumOff val="15000"/>
              </a:schemeClr>
            </a:solidFill>
          </a:endParaRPr>
        </a:p>
      </dgm:t>
    </dgm:pt>
    <dgm:pt modelId="{9BA710CF-A7B7-4DA5-A5F5-365EAD39612C}" type="sibTrans" cxnId="{13D2F329-195D-447B-B8BE-CF39B28A33EF}">
      <dgm:prSet/>
      <dgm:spPr/>
      <dgm:t>
        <a:bodyPr/>
        <a:lstStyle/>
        <a:p>
          <a:pPr algn="ctr"/>
          <a:endParaRPr lang="hr-HR" sz="800">
            <a:solidFill>
              <a:schemeClr val="tx1">
                <a:lumMod val="85000"/>
                <a:lumOff val="15000"/>
              </a:schemeClr>
            </a:solidFill>
          </a:endParaRPr>
        </a:p>
      </dgm:t>
    </dgm:pt>
    <dgm:pt modelId="{BD93374F-4E38-4ADD-B878-52D565B221C9}" type="parTrans" cxnId="{13D2F329-195D-447B-B8BE-CF39B28A33EF}">
      <dgm:prSet/>
      <dgm:spPr>
        <a:ln>
          <a:noFill/>
        </a:ln>
      </dgm:spPr>
      <dgm:t>
        <a:bodyPr/>
        <a:lstStyle/>
        <a:p>
          <a:pPr algn="ctr"/>
          <a:endParaRPr lang="hr-HR" sz="800">
            <a:solidFill>
              <a:schemeClr val="tx1">
                <a:lumMod val="85000"/>
                <a:lumOff val="15000"/>
              </a:schemeClr>
            </a:solidFill>
          </a:endParaRPr>
        </a:p>
      </dgm:t>
    </dgm:pt>
    <dgm:pt modelId="{29054B1E-AF90-42B2-8ACE-AF6D0A550D35}" type="pres">
      <dgm:prSet presAssocID="{45604F08-D014-463F-B51A-8F8A31A663B8}" presName="hierChild1" presStyleCnt="0">
        <dgm:presLayoutVars>
          <dgm:orgChart val="1"/>
          <dgm:chPref val="1"/>
          <dgm:dir/>
          <dgm:animOne val="branch"/>
          <dgm:animLvl val="lvl"/>
          <dgm:resizeHandles/>
        </dgm:presLayoutVars>
      </dgm:prSet>
      <dgm:spPr/>
    </dgm:pt>
    <dgm:pt modelId="{C354842A-97DC-4771-8C80-0B7C95B80F2F}" type="pres">
      <dgm:prSet presAssocID="{F1ECC8F4-2EDB-4405-B37B-E7BC616E9EDC}" presName="hierRoot1" presStyleCnt="0">
        <dgm:presLayoutVars>
          <dgm:hierBranch/>
        </dgm:presLayoutVars>
      </dgm:prSet>
      <dgm:spPr/>
    </dgm:pt>
    <dgm:pt modelId="{675B231C-5E22-4523-B344-9B32E2E27855}" type="pres">
      <dgm:prSet presAssocID="{F1ECC8F4-2EDB-4405-B37B-E7BC616E9EDC}" presName="rootComposite1" presStyleCnt="0"/>
      <dgm:spPr/>
    </dgm:pt>
    <dgm:pt modelId="{2BE24DA0-BBA6-4B4D-87DC-679B95C4D089}" type="pres">
      <dgm:prSet presAssocID="{F1ECC8F4-2EDB-4405-B37B-E7BC616E9EDC}" presName="rootText1" presStyleLbl="node0" presStyleIdx="0" presStyleCnt="1" custScaleX="508089">
        <dgm:presLayoutVars>
          <dgm:chPref val="3"/>
        </dgm:presLayoutVars>
      </dgm:prSet>
      <dgm:spPr/>
    </dgm:pt>
    <dgm:pt modelId="{1FF7CE3B-2F70-4063-B07C-2F314CCB8CBF}" type="pres">
      <dgm:prSet presAssocID="{F1ECC8F4-2EDB-4405-B37B-E7BC616E9EDC}" presName="rootConnector1" presStyleLbl="node1" presStyleIdx="0" presStyleCnt="0"/>
      <dgm:spPr/>
    </dgm:pt>
    <dgm:pt modelId="{1EAE718B-D9E3-4521-A516-3A0887DA4252}" type="pres">
      <dgm:prSet presAssocID="{F1ECC8F4-2EDB-4405-B37B-E7BC616E9EDC}" presName="hierChild2" presStyleCnt="0"/>
      <dgm:spPr/>
    </dgm:pt>
    <dgm:pt modelId="{1F647ABB-60CA-4A67-959F-B0A2665C03BA}" type="pres">
      <dgm:prSet presAssocID="{D2B7FDC4-7B9C-4955-B797-EB7DB3EC8732}" presName="Name35" presStyleLbl="parChTrans1D2" presStyleIdx="0" presStyleCnt="1"/>
      <dgm:spPr/>
    </dgm:pt>
    <dgm:pt modelId="{C8313AC1-2950-433C-931B-2BC659EFF204}" type="pres">
      <dgm:prSet presAssocID="{A5E69B68-B6B5-4753-A6AD-4A91F7C7AC09}" presName="hierRoot2" presStyleCnt="0">
        <dgm:presLayoutVars>
          <dgm:hierBranch val="init"/>
        </dgm:presLayoutVars>
      </dgm:prSet>
      <dgm:spPr/>
    </dgm:pt>
    <dgm:pt modelId="{80F460EF-15DF-40C0-96B8-4AAA745D5150}" type="pres">
      <dgm:prSet presAssocID="{A5E69B68-B6B5-4753-A6AD-4A91F7C7AC09}" presName="rootComposite" presStyleCnt="0"/>
      <dgm:spPr/>
    </dgm:pt>
    <dgm:pt modelId="{9782B359-BD25-4568-8B2C-0C99ACCC2E26}" type="pres">
      <dgm:prSet presAssocID="{A5E69B68-B6B5-4753-A6AD-4A91F7C7AC09}" presName="rootText" presStyleLbl="node2" presStyleIdx="0" presStyleCnt="1" custScaleX="243228">
        <dgm:presLayoutVars>
          <dgm:chPref val="3"/>
        </dgm:presLayoutVars>
      </dgm:prSet>
      <dgm:spPr/>
    </dgm:pt>
    <dgm:pt modelId="{F7127480-59D2-4F1D-BD10-735EA28676AF}" type="pres">
      <dgm:prSet presAssocID="{A5E69B68-B6B5-4753-A6AD-4A91F7C7AC09}" presName="rootConnector" presStyleLbl="node2" presStyleIdx="0" presStyleCnt="1"/>
      <dgm:spPr/>
    </dgm:pt>
    <dgm:pt modelId="{DDBF4DB8-517B-4948-9983-0CA90239553E}" type="pres">
      <dgm:prSet presAssocID="{A5E69B68-B6B5-4753-A6AD-4A91F7C7AC09}" presName="hierChild4" presStyleCnt="0"/>
      <dgm:spPr/>
    </dgm:pt>
    <dgm:pt modelId="{DCFCB54B-FED5-4CCC-A116-7D58455614F2}" type="pres">
      <dgm:prSet presAssocID="{E08EBEE6-9129-4356-A8D5-C26AE456335E}" presName="Name37" presStyleLbl="parChTrans1D3" presStyleIdx="0" presStyleCnt="3"/>
      <dgm:spPr/>
    </dgm:pt>
    <dgm:pt modelId="{D6F3F83C-353D-4BA0-A4BC-DE22111FD43C}" type="pres">
      <dgm:prSet presAssocID="{E53AFF5A-3095-4B2E-8FC2-C265AC7ABC07}" presName="hierRoot2" presStyleCnt="0">
        <dgm:presLayoutVars>
          <dgm:hierBranch/>
        </dgm:presLayoutVars>
      </dgm:prSet>
      <dgm:spPr/>
    </dgm:pt>
    <dgm:pt modelId="{115B1E14-F7D4-4D06-80F9-500803649E2B}" type="pres">
      <dgm:prSet presAssocID="{E53AFF5A-3095-4B2E-8FC2-C265AC7ABC07}" presName="rootComposite" presStyleCnt="0"/>
      <dgm:spPr/>
    </dgm:pt>
    <dgm:pt modelId="{74081400-2D66-411A-9EBD-A8E5B6EBF698}" type="pres">
      <dgm:prSet presAssocID="{E53AFF5A-3095-4B2E-8FC2-C265AC7ABC07}" presName="rootText" presStyleLbl="node3" presStyleIdx="0" presStyleCnt="3" custScaleX="218905" custLinFactNeighborX="-24578" custLinFactNeighborY="12181">
        <dgm:presLayoutVars>
          <dgm:chPref val="3"/>
        </dgm:presLayoutVars>
      </dgm:prSet>
      <dgm:spPr/>
    </dgm:pt>
    <dgm:pt modelId="{16A49C27-5C5C-48E4-8F4E-3DC81CA6A698}" type="pres">
      <dgm:prSet presAssocID="{E53AFF5A-3095-4B2E-8FC2-C265AC7ABC07}" presName="rootConnector" presStyleLbl="node3" presStyleIdx="0" presStyleCnt="3"/>
      <dgm:spPr/>
    </dgm:pt>
    <dgm:pt modelId="{78903953-0EEC-4603-8202-2D6D0B6BEDA9}" type="pres">
      <dgm:prSet presAssocID="{E53AFF5A-3095-4B2E-8FC2-C265AC7ABC07}" presName="hierChild4" presStyleCnt="0"/>
      <dgm:spPr/>
    </dgm:pt>
    <dgm:pt modelId="{099F2058-05F7-4F75-B60D-4F5D3B14FD75}" type="pres">
      <dgm:prSet presAssocID="{E53AFF5A-3095-4B2E-8FC2-C265AC7ABC07}" presName="hierChild5" presStyleCnt="0"/>
      <dgm:spPr/>
    </dgm:pt>
    <dgm:pt modelId="{C05BEEE1-48AD-4641-A2C5-8AF20DC0426E}" type="pres">
      <dgm:prSet presAssocID="{826B3067-BFE3-43E7-AB60-24072E28AE6B}" presName="Name37" presStyleLbl="parChTrans1D3" presStyleIdx="1" presStyleCnt="3"/>
      <dgm:spPr/>
    </dgm:pt>
    <dgm:pt modelId="{C87FBDDC-29F5-4D1A-BBAA-EA4C053E3364}" type="pres">
      <dgm:prSet presAssocID="{AA6729FE-5B51-44AF-A5E2-D299268163D7}" presName="hierRoot2" presStyleCnt="0">
        <dgm:presLayoutVars>
          <dgm:hierBranch val="init"/>
        </dgm:presLayoutVars>
      </dgm:prSet>
      <dgm:spPr/>
    </dgm:pt>
    <dgm:pt modelId="{AABC0DEA-BC67-48A3-B70A-B51B0BC62681}" type="pres">
      <dgm:prSet presAssocID="{AA6729FE-5B51-44AF-A5E2-D299268163D7}" presName="rootComposite" presStyleCnt="0"/>
      <dgm:spPr/>
    </dgm:pt>
    <dgm:pt modelId="{8110F3C6-836C-45F9-B8E9-EB83DB5980D6}" type="pres">
      <dgm:prSet presAssocID="{AA6729FE-5B51-44AF-A5E2-D299268163D7}" presName="rootText" presStyleLbl="node3" presStyleIdx="1" presStyleCnt="3" custScaleX="255364" custLinFactNeighborX="-120" custLinFactNeighborY="12215">
        <dgm:presLayoutVars>
          <dgm:chPref val="3"/>
        </dgm:presLayoutVars>
      </dgm:prSet>
      <dgm:spPr/>
    </dgm:pt>
    <dgm:pt modelId="{9A8B9444-57E3-494B-8235-54AFF1674A32}" type="pres">
      <dgm:prSet presAssocID="{AA6729FE-5B51-44AF-A5E2-D299268163D7}" presName="rootConnector" presStyleLbl="node3" presStyleIdx="1" presStyleCnt="3"/>
      <dgm:spPr/>
    </dgm:pt>
    <dgm:pt modelId="{33BF07A8-EEB1-4A2A-AD7C-1C66185E00AD}" type="pres">
      <dgm:prSet presAssocID="{AA6729FE-5B51-44AF-A5E2-D299268163D7}" presName="hierChild4" presStyleCnt="0"/>
      <dgm:spPr/>
    </dgm:pt>
    <dgm:pt modelId="{EEA9D462-2F7B-42D1-BF0A-91B3C059B310}" type="pres">
      <dgm:prSet presAssocID="{C189C17B-E850-47CA-9420-7C0A6D23C34F}" presName="Name37" presStyleLbl="parChTrans1D4" presStyleIdx="0" presStyleCnt="4"/>
      <dgm:spPr/>
    </dgm:pt>
    <dgm:pt modelId="{6D2D9050-DC49-4E7F-9581-BBF7E86AA060}" type="pres">
      <dgm:prSet presAssocID="{25F6DB06-C289-455D-8D53-2F3EB241E4F2}" presName="hierRoot2" presStyleCnt="0">
        <dgm:presLayoutVars>
          <dgm:hierBranch val="init"/>
        </dgm:presLayoutVars>
      </dgm:prSet>
      <dgm:spPr/>
    </dgm:pt>
    <dgm:pt modelId="{3703102D-9E66-4B72-A81C-08A198F7A2DD}" type="pres">
      <dgm:prSet presAssocID="{25F6DB06-C289-455D-8D53-2F3EB241E4F2}" presName="rootComposite" presStyleCnt="0"/>
      <dgm:spPr/>
    </dgm:pt>
    <dgm:pt modelId="{CE5352C9-92B9-4117-B284-19D30FA47E85}" type="pres">
      <dgm:prSet presAssocID="{25F6DB06-C289-455D-8D53-2F3EB241E4F2}" presName="rootText" presStyleLbl="node4" presStyleIdx="0" presStyleCnt="4" custScaleX="255410" custLinFactNeighborX="-22" custLinFactNeighborY="867">
        <dgm:presLayoutVars>
          <dgm:chPref val="3"/>
        </dgm:presLayoutVars>
      </dgm:prSet>
      <dgm:spPr/>
    </dgm:pt>
    <dgm:pt modelId="{E3F1CEE4-1AC4-4BA8-8B0D-A902CD35D21D}" type="pres">
      <dgm:prSet presAssocID="{25F6DB06-C289-455D-8D53-2F3EB241E4F2}" presName="rootConnector" presStyleLbl="node4" presStyleIdx="0" presStyleCnt="4"/>
      <dgm:spPr/>
    </dgm:pt>
    <dgm:pt modelId="{3303B8F9-FA35-4078-8CBA-A6B8D4E0A305}" type="pres">
      <dgm:prSet presAssocID="{25F6DB06-C289-455D-8D53-2F3EB241E4F2}" presName="hierChild4" presStyleCnt="0"/>
      <dgm:spPr/>
    </dgm:pt>
    <dgm:pt modelId="{18A665DF-3129-4536-8354-B998FB30188B}" type="pres">
      <dgm:prSet presAssocID="{FADF7809-7BF9-4B1C-84F4-9F1DD461F3E3}" presName="Name37" presStyleLbl="parChTrans1D4" presStyleIdx="1" presStyleCnt="4"/>
      <dgm:spPr/>
    </dgm:pt>
    <dgm:pt modelId="{37D8881C-CA3C-4167-9CD2-A36BDC78058A}" type="pres">
      <dgm:prSet presAssocID="{BDD551AF-CF57-4C20-A311-F1AA9C53507D}" presName="hierRoot2" presStyleCnt="0">
        <dgm:presLayoutVars>
          <dgm:hierBranch val="init"/>
        </dgm:presLayoutVars>
      </dgm:prSet>
      <dgm:spPr/>
    </dgm:pt>
    <dgm:pt modelId="{0869EBE1-592D-4B9D-BDFE-D729CC41B289}" type="pres">
      <dgm:prSet presAssocID="{BDD551AF-CF57-4C20-A311-F1AA9C53507D}" presName="rootComposite" presStyleCnt="0"/>
      <dgm:spPr/>
    </dgm:pt>
    <dgm:pt modelId="{F44695C1-F820-48C0-AF03-F24193428479}" type="pres">
      <dgm:prSet presAssocID="{BDD551AF-CF57-4C20-A311-F1AA9C53507D}" presName="rootText" presStyleLbl="node4" presStyleIdx="1" presStyleCnt="4" custScaleX="255410" custLinFactNeighborX="-42" custLinFactNeighborY="-3395">
        <dgm:presLayoutVars>
          <dgm:chPref val="3"/>
        </dgm:presLayoutVars>
      </dgm:prSet>
      <dgm:spPr/>
    </dgm:pt>
    <dgm:pt modelId="{93B290E2-8524-4C93-83D5-AFC9A27DC9CF}" type="pres">
      <dgm:prSet presAssocID="{BDD551AF-CF57-4C20-A311-F1AA9C53507D}" presName="rootConnector" presStyleLbl="node4" presStyleIdx="1" presStyleCnt="4"/>
      <dgm:spPr/>
    </dgm:pt>
    <dgm:pt modelId="{C70B4EE9-61BC-4437-8336-BBB3A0F4F1A7}" type="pres">
      <dgm:prSet presAssocID="{BDD551AF-CF57-4C20-A311-F1AA9C53507D}" presName="hierChild4" presStyleCnt="0"/>
      <dgm:spPr/>
    </dgm:pt>
    <dgm:pt modelId="{982DB677-6E5B-41B8-ACC8-301330568338}" type="pres">
      <dgm:prSet presAssocID="{EC7180F6-16E2-44A2-A5F1-B687BB49445B}" presName="Name37" presStyleLbl="parChTrans1D4" presStyleIdx="2" presStyleCnt="4"/>
      <dgm:spPr/>
    </dgm:pt>
    <dgm:pt modelId="{861F4688-0449-478C-8C64-ABF62BD42BDA}" type="pres">
      <dgm:prSet presAssocID="{B24FC5F7-A706-42CC-8837-F794AD488C42}" presName="hierRoot2" presStyleCnt="0">
        <dgm:presLayoutVars>
          <dgm:hierBranch/>
        </dgm:presLayoutVars>
      </dgm:prSet>
      <dgm:spPr/>
    </dgm:pt>
    <dgm:pt modelId="{17F807B6-1B8D-4F89-947B-BDE2BDD3CD0F}" type="pres">
      <dgm:prSet presAssocID="{B24FC5F7-A706-42CC-8837-F794AD488C42}" presName="rootComposite" presStyleCnt="0"/>
      <dgm:spPr/>
    </dgm:pt>
    <dgm:pt modelId="{4931A357-8225-44C3-87A3-87AD0F285F4B}" type="pres">
      <dgm:prSet presAssocID="{B24FC5F7-A706-42CC-8837-F794AD488C42}" presName="rootText" presStyleLbl="node4" presStyleIdx="2" presStyleCnt="4" custScaleX="255410" custLinFactNeighborX="-81" custLinFactNeighborY="-15164">
        <dgm:presLayoutVars>
          <dgm:chPref val="3"/>
        </dgm:presLayoutVars>
      </dgm:prSet>
      <dgm:spPr/>
    </dgm:pt>
    <dgm:pt modelId="{13218780-8C5D-422A-A2F4-C1EDB7CE2352}" type="pres">
      <dgm:prSet presAssocID="{B24FC5F7-A706-42CC-8837-F794AD488C42}" presName="rootConnector" presStyleLbl="node4" presStyleIdx="2" presStyleCnt="4"/>
      <dgm:spPr/>
    </dgm:pt>
    <dgm:pt modelId="{055BE48E-8938-4A85-B8B9-65A2FCBC7EE0}" type="pres">
      <dgm:prSet presAssocID="{B24FC5F7-A706-42CC-8837-F794AD488C42}" presName="hierChild4" presStyleCnt="0"/>
      <dgm:spPr/>
    </dgm:pt>
    <dgm:pt modelId="{0473EE0D-70A0-40CC-A0B2-52F56065E8E4}" type="pres">
      <dgm:prSet presAssocID="{BD93374F-4E38-4ADD-B878-52D565B221C9}" presName="Name35" presStyleLbl="parChTrans1D4" presStyleIdx="3" presStyleCnt="4"/>
      <dgm:spPr/>
    </dgm:pt>
    <dgm:pt modelId="{62C9520E-C359-4F5B-A6E0-DAEA5239614E}" type="pres">
      <dgm:prSet presAssocID="{D3B4705F-DDE2-4F20-B32D-F524FA3FA65C}" presName="hierRoot2" presStyleCnt="0">
        <dgm:presLayoutVars>
          <dgm:hierBranch val="init"/>
        </dgm:presLayoutVars>
      </dgm:prSet>
      <dgm:spPr/>
    </dgm:pt>
    <dgm:pt modelId="{5D7BAF6B-0B94-4951-AFBF-73D0AB69DE42}" type="pres">
      <dgm:prSet presAssocID="{D3B4705F-DDE2-4F20-B32D-F524FA3FA65C}" presName="rootComposite" presStyleCnt="0"/>
      <dgm:spPr/>
    </dgm:pt>
    <dgm:pt modelId="{B3348FC0-6959-46C3-BFBC-D94AB2DFE337}" type="pres">
      <dgm:prSet presAssocID="{D3B4705F-DDE2-4F20-B32D-F524FA3FA65C}" presName="rootText" presStyleLbl="node4" presStyleIdx="3" presStyleCnt="4" custFlipVert="0" custScaleX="92780" custScaleY="12570" custLinFactNeighborX="-32188" custLinFactNeighborY="-33226">
        <dgm:presLayoutVars>
          <dgm:chPref val="3"/>
        </dgm:presLayoutVars>
      </dgm:prSet>
      <dgm:spPr/>
    </dgm:pt>
    <dgm:pt modelId="{D39D0339-AF6E-478F-B9CD-6407667AA62F}" type="pres">
      <dgm:prSet presAssocID="{D3B4705F-DDE2-4F20-B32D-F524FA3FA65C}" presName="rootConnector" presStyleLbl="node4" presStyleIdx="3" presStyleCnt="4"/>
      <dgm:spPr/>
    </dgm:pt>
    <dgm:pt modelId="{9F2C6379-B78A-4D97-974A-D877D7521CC2}" type="pres">
      <dgm:prSet presAssocID="{D3B4705F-DDE2-4F20-B32D-F524FA3FA65C}" presName="hierChild4" presStyleCnt="0"/>
      <dgm:spPr/>
    </dgm:pt>
    <dgm:pt modelId="{1C7551B1-CA93-4D97-AECA-C9C20E3CB8C4}" type="pres">
      <dgm:prSet presAssocID="{D3B4705F-DDE2-4F20-B32D-F524FA3FA65C}" presName="hierChild5" presStyleCnt="0"/>
      <dgm:spPr/>
    </dgm:pt>
    <dgm:pt modelId="{2CB8C09A-82D0-4724-84AB-6A54EE7B9B21}" type="pres">
      <dgm:prSet presAssocID="{B24FC5F7-A706-42CC-8837-F794AD488C42}" presName="hierChild5" presStyleCnt="0"/>
      <dgm:spPr/>
    </dgm:pt>
    <dgm:pt modelId="{374A0FBC-5FD4-470F-84EA-08A754B5AF04}" type="pres">
      <dgm:prSet presAssocID="{BDD551AF-CF57-4C20-A311-F1AA9C53507D}" presName="hierChild5" presStyleCnt="0"/>
      <dgm:spPr/>
    </dgm:pt>
    <dgm:pt modelId="{EA142E96-237A-4406-A739-A516632F954F}" type="pres">
      <dgm:prSet presAssocID="{25F6DB06-C289-455D-8D53-2F3EB241E4F2}" presName="hierChild5" presStyleCnt="0"/>
      <dgm:spPr/>
    </dgm:pt>
    <dgm:pt modelId="{633E94F6-2F45-4BE9-AEAA-52ED3A58BD04}" type="pres">
      <dgm:prSet presAssocID="{AA6729FE-5B51-44AF-A5E2-D299268163D7}" presName="hierChild5" presStyleCnt="0"/>
      <dgm:spPr/>
    </dgm:pt>
    <dgm:pt modelId="{ED869F08-8C18-421F-AD50-804324E02804}" type="pres">
      <dgm:prSet presAssocID="{CBFC039C-E9BE-4F0E-9B92-CFD535BEBC84}" presName="Name37" presStyleLbl="parChTrans1D3" presStyleIdx="2" presStyleCnt="3"/>
      <dgm:spPr/>
    </dgm:pt>
    <dgm:pt modelId="{944E1BFE-B649-465E-898A-7CA7FA42D286}" type="pres">
      <dgm:prSet presAssocID="{E7F7ED69-B011-4AAF-8C8A-69AF5D89787B}" presName="hierRoot2" presStyleCnt="0">
        <dgm:presLayoutVars>
          <dgm:hierBranch val="init"/>
        </dgm:presLayoutVars>
      </dgm:prSet>
      <dgm:spPr/>
    </dgm:pt>
    <dgm:pt modelId="{3B59F149-B1C8-49D2-A83B-E02B83F742EA}" type="pres">
      <dgm:prSet presAssocID="{E7F7ED69-B011-4AAF-8C8A-69AF5D89787B}" presName="rootComposite" presStyleCnt="0"/>
      <dgm:spPr/>
    </dgm:pt>
    <dgm:pt modelId="{D71E2DAE-5EBE-4D03-8D3D-46A48EE05EF3}" type="pres">
      <dgm:prSet presAssocID="{E7F7ED69-B011-4AAF-8C8A-69AF5D89787B}" presName="rootText" presStyleLbl="node3" presStyleIdx="2" presStyleCnt="3" custScaleX="218905" custLinFactNeighborX="5195" custLinFactNeighborY="13224">
        <dgm:presLayoutVars>
          <dgm:chPref val="3"/>
        </dgm:presLayoutVars>
      </dgm:prSet>
      <dgm:spPr/>
    </dgm:pt>
    <dgm:pt modelId="{6AF53659-37F0-49CA-BA71-98BC9AA7E5E7}" type="pres">
      <dgm:prSet presAssocID="{E7F7ED69-B011-4AAF-8C8A-69AF5D89787B}" presName="rootConnector" presStyleLbl="node3" presStyleIdx="2" presStyleCnt="3"/>
      <dgm:spPr/>
    </dgm:pt>
    <dgm:pt modelId="{93AEAAEA-A844-42D1-8E29-05AB9FF24ED4}" type="pres">
      <dgm:prSet presAssocID="{E7F7ED69-B011-4AAF-8C8A-69AF5D89787B}" presName="hierChild4" presStyleCnt="0"/>
      <dgm:spPr/>
    </dgm:pt>
    <dgm:pt modelId="{5524F1F9-FBBE-47DB-BA0C-B24406EDB5B8}" type="pres">
      <dgm:prSet presAssocID="{E7F7ED69-B011-4AAF-8C8A-69AF5D89787B}" presName="hierChild5" presStyleCnt="0"/>
      <dgm:spPr/>
    </dgm:pt>
    <dgm:pt modelId="{4C455377-93E5-40BB-8AC9-780B2D56C356}" type="pres">
      <dgm:prSet presAssocID="{A5E69B68-B6B5-4753-A6AD-4A91F7C7AC09}" presName="hierChild5" presStyleCnt="0"/>
      <dgm:spPr/>
    </dgm:pt>
    <dgm:pt modelId="{9EA33E3A-397C-4715-A49A-576CBBB8581C}" type="pres">
      <dgm:prSet presAssocID="{F1ECC8F4-2EDB-4405-B37B-E7BC616E9EDC}" presName="hierChild3" presStyleCnt="0"/>
      <dgm:spPr/>
    </dgm:pt>
  </dgm:ptLst>
  <dgm:cxnLst>
    <dgm:cxn modelId="{2C375009-ECF9-48BF-84EE-1ACC373BA329}" type="presOf" srcId="{CBFC039C-E9BE-4F0E-9B92-CFD535BEBC84}" destId="{ED869F08-8C18-421F-AD50-804324E02804}" srcOrd="0" destOrd="0" presId="urn:microsoft.com/office/officeart/2005/8/layout/orgChart1"/>
    <dgm:cxn modelId="{D4D3490C-410F-4FF6-97EF-A077073A0141}" type="presOf" srcId="{E53AFF5A-3095-4B2E-8FC2-C265AC7ABC07}" destId="{74081400-2D66-411A-9EBD-A8E5B6EBF698}" srcOrd="0" destOrd="0" presId="urn:microsoft.com/office/officeart/2005/8/layout/orgChart1"/>
    <dgm:cxn modelId="{84C00311-6EB1-421D-AF24-2530E6E28886}" srcId="{A5E69B68-B6B5-4753-A6AD-4A91F7C7AC09}" destId="{AA6729FE-5B51-44AF-A5E2-D299268163D7}" srcOrd="1" destOrd="0" parTransId="{826B3067-BFE3-43E7-AB60-24072E28AE6B}" sibTransId="{5CB85DEA-A617-4D83-B1DC-398D0A7FA55A}"/>
    <dgm:cxn modelId="{13D2F329-195D-447B-B8BE-CF39B28A33EF}" srcId="{B24FC5F7-A706-42CC-8837-F794AD488C42}" destId="{D3B4705F-DDE2-4F20-B32D-F524FA3FA65C}" srcOrd="0" destOrd="0" parTransId="{BD93374F-4E38-4ADD-B878-52D565B221C9}" sibTransId="{9BA710CF-A7B7-4DA5-A5F5-365EAD39612C}"/>
    <dgm:cxn modelId="{FD1E342A-AAA3-4103-92EB-9572A7ED76BD}" type="presOf" srcId="{C189C17B-E850-47CA-9420-7C0A6D23C34F}" destId="{EEA9D462-2F7B-42D1-BF0A-91B3C059B310}" srcOrd="0" destOrd="0" presId="urn:microsoft.com/office/officeart/2005/8/layout/orgChart1"/>
    <dgm:cxn modelId="{C7D3092D-5C37-47A9-9036-E0AB048C66A8}" srcId="{F1ECC8F4-2EDB-4405-B37B-E7BC616E9EDC}" destId="{A5E69B68-B6B5-4753-A6AD-4A91F7C7AC09}" srcOrd="0" destOrd="0" parTransId="{D2B7FDC4-7B9C-4955-B797-EB7DB3EC8732}" sibTransId="{5B3E5D7D-A15E-4197-A286-EB4472F8384A}"/>
    <dgm:cxn modelId="{561FBD2F-2C9D-4D2D-8722-2729170194DD}" type="presOf" srcId="{F1ECC8F4-2EDB-4405-B37B-E7BC616E9EDC}" destId="{1FF7CE3B-2F70-4063-B07C-2F314CCB8CBF}" srcOrd="1" destOrd="0" presId="urn:microsoft.com/office/officeart/2005/8/layout/orgChart1"/>
    <dgm:cxn modelId="{E4A0CA34-33C4-4EF9-8C3B-010FC31F3F50}" type="presOf" srcId="{45604F08-D014-463F-B51A-8F8A31A663B8}" destId="{29054B1E-AF90-42B2-8ACE-AF6D0A550D35}" srcOrd="0" destOrd="0" presId="urn:microsoft.com/office/officeart/2005/8/layout/orgChart1"/>
    <dgm:cxn modelId="{2A99405F-4BCB-4FAB-ACDA-E08C6BEBF9D7}" type="presOf" srcId="{A5E69B68-B6B5-4753-A6AD-4A91F7C7AC09}" destId="{F7127480-59D2-4F1D-BD10-735EA28676AF}" srcOrd="1" destOrd="0" presId="urn:microsoft.com/office/officeart/2005/8/layout/orgChart1"/>
    <dgm:cxn modelId="{59CE6564-8EC4-420A-8884-92436B6C56EA}" srcId="{25F6DB06-C289-455D-8D53-2F3EB241E4F2}" destId="{BDD551AF-CF57-4C20-A311-F1AA9C53507D}" srcOrd="0" destOrd="0" parTransId="{FADF7809-7BF9-4B1C-84F4-9F1DD461F3E3}" sibTransId="{4959C76C-C7F6-47BB-8025-B3D597D1E1A0}"/>
    <dgm:cxn modelId="{60023865-9492-4CAC-A48B-5E3D11C14D65}" type="presOf" srcId="{E7F7ED69-B011-4AAF-8C8A-69AF5D89787B}" destId="{6AF53659-37F0-49CA-BA71-98BC9AA7E5E7}" srcOrd="1" destOrd="0" presId="urn:microsoft.com/office/officeart/2005/8/layout/orgChart1"/>
    <dgm:cxn modelId="{F87F6765-0357-4080-BD1C-B470F7903C0F}" type="presOf" srcId="{E53AFF5A-3095-4B2E-8FC2-C265AC7ABC07}" destId="{16A49C27-5C5C-48E4-8F4E-3DC81CA6A698}" srcOrd="1" destOrd="0" presId="urn:microsoft.com/office/officeart/2005/8/layout/orgChart1"/>
    <dgm:cxn modelId="{EE15BC65-7D7C-4069-8A58-8BBD7D300DFC}" type="presOf" srcId="{F1ECC8F4-2EDB-4405-B37B-E7BC616E9EDC}" destId="{2BE24DA0-BBA6-4B4D-87DC-679B95C4D089}" srcOrd="0" destOrd="0" presId="urn:microsoft.com/office/officeart/2005/8/layout/orgChart1"/>
    <dgm:cxn modelId="{A5297F47-E6BC-44A1-8997-63EC048CBF27}" type="presOf" srcId="{FADF7809-7BF9-4B1C-84F4-9F1DD461F3E3}" destId="{18A665DF-3129-4536-8354-B998FB30188B}" srcOrd="0" destOrd="0" presId="urn:microsoft.com/office/officeart/2005/8/layout/orgChart1"/>
    <dgm:cxn modelId="{165A3F48-FCED-4451-BFB6-0662F42FC3D6}" type="presOf" srcId="{AA6729FE-5B51-44AF-A5E2-D299268163D7}" destId="{9A8B9444-57E3-494B-8235-54AFF1674A32}" srcOrd="1" destOrd="0" presId="urn:microsoft.com/office/officeart/2005/8/layout/orgChart1"/>
    <dgm:cxn modelId="{A71E8D6B-3CF5-41A4-B1F0-828AC6E6B254}" type="presOf" srcId="{BDD551AF-CF57-4C20-A311-F1AA9C53507D}" destId="{F44695C1-F820-48C0-AF03-F24193428479}" srcOrd="0" destOrd="0" presId="urn:microsoft.com/office/officeart/2005/8/layout/orgChart1"/>
    <dgm:cxn modelId="{B24BBF4D-9A97-4BDD-A275-00D4A79AC7A2}" type="presOf" srcId="{D2B7FDC4-7B9C-4955-B797-EB7DB3EC8732}" destId="{1F647ABB-60CA-4A67-959F-B0A2665C03BA}" srcOrd="0" destOrd="0" presId="urn:microsoft.com/office/officeart/2005/8/layout/orgChart1"/>
    <dgm:cxn modelId="{26356E70-4CD1-4266-A818-7449BC3142B2}" type="presOf" srcId="{D3B4705F-DDE2-4F20-B32D-F524FA3FA65C}" destId="{D39D0339-AF6E-478F-B9CD-6407667AA62F}" srcOrd="1" destOrd="0" presId="urn:microsoft.com/office/officeart/2005/8/layout/orgChart1"/>
    <dgm:cxn modelId="{15212E51-8F99-4237-9FEA-75460C3D55F0}" type="presOf" srcId="{AA6729FE-5B51-44AF-A5E2-D299268163D7}" destId="{8110F3C6-836C-45F9-B8E9-EB83DB5980D6}" srcOrd="0" destOrd="0" presId="urn:microsoft.com/office/officeart/2005/8/layout/orgChart1"/>
    <dgm:cxn modelId="{A5492473-AB09-4969-989C-F7C1CFCCCEBE}" type="presOf" srcId="{A5E69B68-B6B5-4753-A6AD-4A91F7C7AC09}" destId="{9782B359-BD25-4568-8B2C-0C99ACCC2E26}" srcOrd="0" destOrd="0" presId="urn:microsoft.com/office/officeart/2005/8/layout/orgChart1"/>
    <dgm:cxn modelId="{277C6A73-895D-4F61-8A62-E3318FE787E0}" srcId="{A5E69B68-B6B5-4753-A6AD-4A91F7C7AC09}" destId="{E53AFF5A-3095-4B2E-8FC2-C265AC7ABC07}" srcOrd="0" destOrd="0" parTransId="{E08EBEE6-9129-4356-A8D5-C26AE456335E}" sibTransId="{BEE74AEA-624A-4276-80A8-1A78CDF68AAE}"/>
    <dgm:cxn modelId="{D1C16275-4745-456D-9DA4-72BE85BBD610}" srcId="{A5E69B68-B6B5-4753-A6AD-4A91F7C7AC09}" destId="{E7F7ED69-B011-4AAF-8C8A-69AF5D89787B}" srcOrd="2" destOrd="0" parTransId="{CBFC039C-E9BE-4F0E-9B92-CFD535BEBC84}" sibTransId="{93444AE3-E390-47E2-AAF9-C1F5F19290D8}"/>
    <dgm:cxn modelId="{DDA32887-FEC0-44CA-84A0-6A9C6FB77E15}" srcId="{BDD551AF-CF57-4C20-A311-F1AA9C53507D}" destId="{B24FC5F7-A706-42CC-8837-F794AD488C42}" srcOrd="0" destOrd="0" parTransId="{EC7180F6-16E2-44A2-A5F1-B687BB49445B}" sibTransId="{5B38DD15-BE08-4E63-A72A-286C777CFB74}"/>
    <dgm:cxn modelId="{F7D1588D-5CAA-4489-8926-F2C28C09D4A4}" srcId="{45604F08-D014-463F-B51A-8F8A31A663B8}" destId="{F1ECC8F4-2EDB-4405-B37B-E7BC616E9EDC}" srcOrd="0" destOrd="0" parTransId="{3B1076A5-8B34-4494-B1B5-7FC4E35454FF}" sibTransId="{9D3BE4B2-6070-4A69-896B-B51560E512EB}"/>
    <dgm:cxn modelId="{9EE39698-0C7B-4E51-BDA8-25EB0781A191}" type="presOf" srcId="{25F6DB06-C289-455D-8D53-2F3EB241E4F2}" destId="{E3F1CEE4-1AC4-4BA8-8B0D-A902CD35D21D}" srcOrd="1" destOrd="0" presId="urn:microsoft.com/office/officeart/2005/8/layout/orgChart1"/>
    <dgm:cxn modelId="{ED568FA1-9C6C-45D5-9A91-CD24D9754EE0}" srcId="{AA6729FE-5B51-44AF-A5E2-D299268163D7}" destId="{25F6DB06-C289-455D-8D53-2F3EB241E4F2}" srcOrd="0" destOrd="0" parTransId="{C189C17B-E850-47CA-9420-7C0A6D23C34F}" sibTransId="{674266A2-ADAB-45D4-B907-2B901BB94B92}"/>
    <dgm:cxn modelId="{5C7AB2BD-5F80-42F6-B4DD-DF4CFAB2BAFE}" type="presOf" srcId="{BDD551AF-CF57-4C20-A311-F1AA9C53507D}" destId="{93B290E2-8524-4C93-83D5-AFC9A27DC9CF}" srcOrd="1" destOrd="0" presId="urn:microsoft.com/office/officeart/2005/8/layout/orgChart1"/>
    <dgm:cxn modelId="{FEC83DC1-F511-410C-9413-FD5D49BC7F6B}" type="presOf" srcId="{D3B4705F-DDE2-4F20-B32D-F524FA3FA65C}" destId="{B3348FC0-6959-46C3-BFBC-D94AB2DFE337}" srcOrd="0" destOrd="0" presId="urn:microsoft.com/office/officeart/2005/8/layout/orgChart1"/>
    <dgm:cxn modelId="{C60808CB-5535-4A1D-B2A2-87420D7236DA}" type="presOf" srcId="{B24FC5F7-A706-42CC-8837-F794AD488C42}" destId="{4931A357-8225-44C3-87A3-87AD0F285F4B}" srcOrd="0" destOrd="0" presId="urn:microsoft.com/office/officeart/2005/8/layout/orgChart1"/>
    <dgm:cxn modelId="{676B84CB-28D7-490E-BEE0-B41F8C2DC0F1}" type="presOf" srcId="{25F6DB06-C289-455D-8D53-2F3EB241E4F2}" destId="{CE5352C9-92B9-4117-B284-19D30FA47E85}" srcOrd="0" destOrd="0" presId="urn:microsoft.com/office/officeart/2005/8/layout/orgChart1"/>
    <dgm:cxn modelId="{C44E22D7-0595-40A9-B5B9-D6D421820504}" type="presOf" srcId="{B24FC5F7-A706-42CC-8837-F794AD488C42}" destId="{13218780-8C5D-422A-A2F4-C1EDB7CE2352}" srcOrd="1" destOrd="0" presId="urn:microsoft.com/office/officeart/2005/8/layout/orgChart1"/>
    <dgm:cxn modelId="{8B34CED8-8C3D-492E-91F9-C4F0F08682D0}" type="presOf" srcId="{E08EBEE6-9129-4356-A8D5-C26AE456335E}" destId="{DCFCB54B-FED5-4CCC-A116-7D58455614F2}" srcOrd="0" destOrd="0" presId="urn:microsoft.com/office/officeart/2005/8/layout/orgChart1"/>
    <dgm:cxn modelId="{86EA87DA-04EC-4ADB-A13D-FEEC83266AE4}" type="presOf" srcId="{BD93374F-4E38-4ADD-B878-52D565B221C9}" destId="{0473EE0D-70A0-40CC-A0B2-52F56065E8E4}" srcOrd="0" destOrd="0" presId="urn:microsoft.com/office/officeart/2005/8/layout/orgChart1"/>
    <dgm:cxn modelId="{FE144FDB-17F1-45AA-BEBA-D5B52F36F7A7}" type="presOf" srcId="{826B3067-BFE3-43E7-AB60-24072E28AE6B}" destId="{C05BEEE1-48AD-4641-A2C5-8AF20DC0426E}" srcOrd="0" destOrd="0" presId="urn:microsoft.com/office/officeart/2005/8/layout/orgChart1"/>
    <dgm:cxn modelId="{262CD1DF-2E9C-42DA-A8C4-C39236EBF6D3}" type="presOf" srcId="{EC7180F6-16E2-44A2-A5F1-B687BB49445B}" destId="{982DB677-6E5B-41B8-ACC8-301330568338}" srcOrd="0" destOrd="0" presId="urn:microsoft.com/office/officeart/2005/8/layout/orgChart1"/>
    <dgm:cxn modelId="{8C47C4FF-899B-4E1C-B48B-D0E6FF4EC365}" type="presOf" srcId="{E7F7ED69-B011-4AAF-8C8A-69AF5D89787B}" destId="{D71E2DAE-5EBE-4D03-8D3D-46A48EE05EF3}" srcOrd="0" destOrd="0" presId="urn:microsoft.com/office/officeart/2005/8/layout/orgChart1"/>
    <dgm:cxn modelId="{971CADCB-12B9-4DC3-8B64-1121871D4041}" type="presParOf" srcId="{29054B1E-AF90-42B2-8ACE-AF6D0A550D35}" destId="{C354842A-97DC-4771-8C80-0B7C95B80F2F}" srcOrd="0" destOrd="0" presId="urn:microsoft.com/office/officeart/2005/8/layout/orgChart1"/>
    <dgm:cxn modelId="{7C40756B-0286-4E3C-BBE4-1CEB115DEF5A}" type="presParOf" srcId="{C354842A-97DC-4771-8C80-0B7C95B80F2F}" destId="{675B231C-5E22-4523-B344-9B32E2E27855}" srcOrd="0" destOrd="0" presId="urn:microsoft.com/office/officeart/2005/8/layout/orgChart1"/>
    <dgm:cxn modelId="{46419BFB-711D-45AB-9B1A-15BA2F902C6E}" type="presParOf" srcId="{675B231C-5E22-4523-B344-9B32E2E27855}" destId="{2BE24DA0-BBA6-4B4D-87DC-679B95C4D089}" srcOrd="0" destOrd="0" presId="urn:microsoft.com/office/officeart/2005/8/layout/orgChart1"/>
    <dgm:cxn modelId="{BC686AF3-0C2D-4C15-A4FE-7040E1F6577C}" type="presParOf" srcId="{675B231C-5E22-4523-B344-9B32E2E27855}" destId="{1FF7CE3B-2F70-4063-B07C-2F314CCB8CBF}" srcOrd="1" destOrd="0" presId="urn:microsoft.com/office/officeart/2005/8/layout/orgChart1"/>
    <dgm:cxn modelId="{03942ABF-4CE4-493C-B50C-4A7811B9A663}" type="presParOf" srcId="{C354842A-97DC-4771-8C80-0B7C95B80F2F}" destId="{1EAE718B-D9E3-4521-A516-3A0887DA4252}" srcOrd="1" destOrd="0" presId="urn:microsoft.com/office/officeart/2005/8/layout/orgChart1"/>
    <dgm:cxn modelId="{6541CD47-B9A0-460D-A6F6-ECF981D7AA97}" type="presParOf" srcId="{1EAE718B-D9E3-4521-A516-3A0887DA4252}" destId="{1F647ABB-60CA-4A67-959F-B0A2665C03BA}" srcOrd="0" destOrd="0" presId="urn:microsoft.com/office/officeart/2005/8/layout/orgChart1"/>
    <dgm:cxn modelId="{839CA01B-5457-46FF-894D-6053033C2406}" type="presParOf" srcId="{1EAE718B-D9E3-4521-A516-3A0887DA4252}" destId="{C8313AC1-2950-433C-931B-2BC659EFF204}" srcOrd="1" destOrd="0" presId="urn:microsoft.com/office/officeart/2005/8/layout/orgChart1"/>
    <dgm:cxn modelId="{C83B9607-1AA6-4FB0-ADD7-C79E0397F158}" type="presParOf" srcId="{C8313AC1-2950-433C-931B-2BC659EFF204}" destId="{80F460EF-15DF-40C0-96B8-4AAA745D5150}" srcOrd="0" destOrd="0" presId="urn:microsoft.com/office/officeart/2005/8/layout/orgChart1"/>
    <dgm:cxn modelId="{D4D2C565-11D8-4CEC-A455-5ACA7542AA85}" type="presParOf" srcId="{80F460EF-15DF-40C0-96B8-4AAA745D5150}" destId="{9782B359-BD25-4568-8B2C-0C99ACCC2E26}" srcOrd="0" destOrd="0" presId="urn:microsoft.com/office/officeart/2005/8/layout/orgChart1"/>
    <dgm:cxn modelId="{38D04039-08F0-4569-9A57-A0C12DB2609A}" type="presParOf" srcId="{80F460EF-15DF-40C0-96B8-4AAA745D5150}" destId="{F7127480-59D2-4F1D-BD10-735EA28676AF}" srcOrd="1" destOrd="0" presId="urn:microsoft.com/office/officeart/2005/8/layout/orgChart1"/>
    <dgm:cxn modelId="{4981DBB3-D875-4444-9781-9F01C623B8EB}" type="presParOf" srcId="{C8313AC1-2950-433C-931B-2BC659EFF204}" destId="{DDBF4DB8-517B-4948-9983-0CA90239553E}" srcOrd="1" destOrd="0" presId="urn:microsoft.com/office/officeart/2005/8/layout/orgChart1"/>
    <dgm:cxn modelId="{2DEAE2E4-7EDA-4BF0-9143-2C126E6B9284}" type="presParOf" srcId="{DDBF4DB8-517B-4948-9983-0CA90239553E}" destId="{DCFCB54B-FED5-4CCC-A116-7D58455614F2}" srcOrd="0" destOrd="0" presId="urn:microsoft.com/office/officeart/2005/8/layout/orgChart1"/>
    <dgm:cxn modelId="{91CE6A7D-71AE-4160-9F71-9321BFD850EF}" type="presParOf" srcId="{DDBF4DB8-517B-4948-9983-0CA90239553E}" destId="{D6F3F83C-353D-4BA0-A4BC-DE22111FD43C}" srcOrd="1" destOrd="0" presId="urn:microsoft.com/office/officeart/2005/8/layout/orgChart1"/>
    <dgm:cxn modelId="{28BC0F86-38C0-4C97-AE6E-C8F4A65B84E2}" type="presParOf" srcId="{D6F3F83C-353D-4BA0-A4BC-DE22111FD43C}" destId="{115B1E14-F7D4-4D06-80F9-500803649E2B}" srcOrd="0" destOrd="0" presId="urn:microsoft.com/office/officeart/2005/8/layout/orgChart1"/>
    <dgm:cxn modelId="{D2F21A71-C79B-4D07-97B7-F07DA7ACA4E8}" type="presParOf" srcId="{115B1E14-F7D4-4D06-80F9-500803649E2B}" destId="{74081400-2D66-411A-9EBD-A8E5B6EBF698}" srcOrd="0" destOrd="0" presId="urn:microsoft.com/office/officeart/2005/8/layout/orgChart1"/>
    <dgm:cxn modelId="{01F7A4D7-1C5E-4150-837A-4798C3A4EA7A}" type="presParOf" srcId="{115B1E14-F7D4-4D06-80F9-500803649E2B}" destId="{16A49C27-5C5C-48E4-8F4E-3DC81CA6A698}" srcOrd="1" destOrd="0" presId="urn:microsoft.com/office/officeart/2005/8/layout/orgChart1"/>
    <dgm:cxn modelId="{9DD4C212-F0CF-4E1B-9B6E-F3068D1A9FE6}" type="presParOf" srcId="{D6F3F83C-353D-4BA0-A4BC-DE22111FD43C}" destId="{78903953-0EEC-4603-8202-2D6D0B6BEDA9}" srcOrd="1" destOrd="0" presId="urn:microsoft.com/office/officeart/2005/8/layout/orgChart1"/>
    <dgm:cxn modelId="{3C0ABC71-275A-4F07-92B1-6E0DDEB444BD}" type="presParOf" srcId="{D6F3F83C-353D-4BA0-A4BC-DE22111FD43C}" destId="{099F2058-05F7-4F75-B60D-4F5D3B14FD75}" srcOrd="2" destOrd="0" presId="urn:microsoft.com/office/officeart/2005/8/layout/orgChart1"/>
    <dgm:cxn modelId="{F8D8001C-02E1-40F5-B18B-56712E9D6755}" type="presParOf" srcId="{DDBF4DB8-517B-4948-9983-0CA90239553E}" destId="{C05BEEE1-48AD-4641-A2C5-8AF20DC0426E}" srcOrd="2" destOrd="0" presId="urn:microsoft.com/office/officeart/2005/8/layout/orgChart1"/>
    <dgm:cxn modelId="{D6955799-DBAE-4C21-B419-4BD24F828A1C}" type="presParOf" srcId="{DDBF4DB8-517B-4948-9983-0CA90239553E}" destId="{C87FBDDC-29F5-4D1A-BBAA-EA4C053E3364}" srcOrd="3" destOrd="0" presId="urn:microsoft.com/office/officeart/2005/8/layout/orgChart1"/>
    <dgm:cxn modelId="{1DB68422-7BD5-41AA-9207-B28F02A5DFE0}" type="presParOf" srcId="{C87FBDDC-29F5-4D1A-BBAA-EA4C053E3364}" destId="{AABC0DEA-BC67-48A3-B70A-B51B0BC62681}" srcOrd="0" destOrd="0" presId="urn:microsoft.com/office/officeart/2005/8/layout/orgChart1"/>
    <dgm:cxn modelId="{9015E5E3-4258-4661-9586-EAF670C03D4F}" type="presParOf" srcId="{AABC0DEA-BC67-48A3-B70A-B51B0BC62681}" destId="{8110F3C6-836C-45F9-B8E9-EB83DB5980D6}" srcOrd="0" destOrd="0" presId="urn:microsoft.com/office/officeart/2005/8/layout/orgChart1"/>
    <dgm:cxn modelId="{39975667-D1EC-4409-A725-15EBA9559C6F}" type="presParOf" srcId="{AABC0DEA-BC67-48A3-B70A-B51B0BC62681}" destId="{9A8B9444-57E3-494B-8235-54AFF1674A32}" srcOrd="1" destOrd="0" presId="urn:microsoft.com/office/officeart/2005/8/layout/orgChart1"/>
    <dgm:cxn modelId="{14DDB50A-CDA9-4DDD-BE3E-58E48CA4566B}" type="presParOf" srcId="{C87FBDDC-29F5-4D1A-BBAA-EA4C053E3364}" destId="{33BF07A8-EEB1-4A2A-AD7C-1C66185E00AD}" srcOrd="1" destOrd="0" presId="urn:microsoft.com/office/officeart/2005/8/layout/orgChart1"/>
    <dgm:cxn modelId="{C3765878-2FE6-48FF-9EE0-DCAF7E32DE58}" type="presParOf" srcId="{33BF07A8-EEB1-4A2A-AD7C-1C66185E00AD}" destId="{EEA9D462-2F7B-42D1-BF0A-91B3C059B310}" srcOrd="0" destOrd="0" presId="urn:microsoft.com/office/officeart/2005/8/layout/orgChart1"/>
    <dgm:cxn modelId="{E93435B7-0F0B-4C2C-88BA-06E3CF04D719}" type="presParOf" srcId="{33BF07A8-EEB1-4A2A-AD7C-1C66185E00AD}" destId="{6D2D9050-DC49-4E7F-9581-BBF7E86AA060}" srcOrd="1" destOrd="0" presId="urn:microsoft.com/office/officeart/2005/8/layout/orgChart1"/>
    <dgm:cxn modelId="{AD2025A9-E775-4B5E-9D35-1E1FBA525318}" type="presParOf" srcId="{6D2D9050-DC49-4E7F-9581-BBF7E86AA060}" destId="{3703102D-9E66-4B72-A81C-08A198F7A2DD}" srcOrd="0" destOrd="0" presId="urn:microsoft.com/office/officeart/2005/8/layout/orgChart1"/>
    <dgm:cxn modelId="{0B8BC269-6E21-4CFC-9E5C-7C72EE9ABFE0}" type="presParOf" srcId="{3703102D-9E66-4B72-A81C-08A198F7A2DD}" destId="{CE5352C9-92B9-4117-B284-19D30FA47E85}" srcOrd="0" destOrd="0" presId="urn:microsoft.com/office/officeart/2005/8/layout/orgChart1"/>
    <dgm:cxn modelId="{B0BB4A79-8991-4BC0-8750-959D47A2108F}" type="presParOf" srcId="{3703102D-9E66-4B72-A81C-08A198F7A2DD}" destId="{E3F1CEE4-1AC4-4BA8-8B0D-A902CD35D21D}" srcOrd="1" destOrd="0" presId="urn:microsoft.com/office/officeart/2005/8/layout/orgChart1"/>
    <dgm:cxn modelId="{1F48A631-B1CB-4356-91AE-03D85A1AE3B2}" type="presParOf" srcId="{6D2D9050-DC49-4E7F-9581-BBF7E86AA060}" destId="{3303B8F9-FA35-4078-8CBA-A6B8D4E0A305}" srcOrd="1" destOrd="0" presId="urn:microsoft.com/office/officeart/2005/8/layout/orgChart1"/>
    <dgm:cxn modelId="{204AF446-0AB9-4A95-9549-C2050234A94B}" type="presParOf" srcId="{3303B8F9-FA35-4078-8CBA-A6B8D4E0A305}" destId="{18A665DF-3129-4536-8354-B998FB30188B}" srcOrd="0" destOrd="0" presId="urn:microsoft.com/office/officeart/2005/8/layout/orgChart1"/>
    <dgm:cxn modelId="{F4D6BB89-D25F-4BD4-BDB0-4FE271E923A7}" type="presParOf" srcId="{3303B8F9-FA35-4078-8CBA-A6B8D4E0A305}" destId="{37D8881C-CA3C-4167-9CD2-A36BDC78058A}" srcOrd="1" destOrd="0" presId="urn:microsoft.com/office/officeart/2005/8/layout/orgChart1"/>
    <dgm:cxn modelId="{B16AD7ED-4EB4-4627-AAA8-3BC2E7878361}" type="presParOf" srcId="{37D8881C-CA3C-4167-9CD2-A36BDC78058A}" destId="{0869EBE1-592D-4B9D-BDFE-D729CC41B289}" srcOrd="0" destOrd="0" presId="urn:microsoft.com/office/officeart/2005/8/layout/orgChart1"/>
    <dgm:cxn modelId="{C2D1469A-6D87-4F7F-A544-440BC5F4CD7A}" type="presParOf" srcId="{0869EBE1-592D-4B9D-BDFE-D729CC41B289}" destId="{F44695C1-F820-48C0-AF03-F24193428479}" srcOrd="0" destOrd="0" presId="urn:microsoft.com/office/officeart/2005/8/layout/orgChart1"/>
    <dgm:cxn modelId="{BAF18740-AF27-463F-9373-3A26D40FA761}" type="presParOf" srcId="{0869EBE1-592D-4B9D-BDFE-D729CC41B289}" destId="{93B290E2-8524-4C93-83D5-AFC9A27DC9CF}" srcOrd="1" destOrd="0" presId="urn:microsoft.com/office/officeart/2005/8/layout/orgChart1"/>
    <dgm:cxn modelId="{AA2B087C-0CA0-4862-BDDA-C4A6AC1C5F2B}" type="presParOf" srcId="{37D8881C-CA3C-4167-9CD2-A36BDC78058A}" destId="{C70B4EE9-61BC-4437-8336-BBB3A0F4F1A7}" srcOrd="1" destOrd="0" presId="urn:microsoft.com/office/officeart/2005/8/layout/orgChart1"/>
    <dgm:cxn modelId="{2B480CC5-0AA5-4F92-8415-DD15BAF8718A}" type="presParOf" srcId="{C70B4EE9-61BC-4437-8336-BBB3A0F4F1A7}" destId="{982DB677-6E5B-41B8-ACC8-301330568338}" srcOrd="0" destOrd="0" presId="urn:microsoft.com/office/officeart/2005/8/layout/orgChart1"/>
    <dgm:cxn modelId="{72EAB44A-7ED9-4E55-9871-E6D516692C0D}" type="presParOf" srcId="{C70B4EE9-61BC-4437-8336-BBB3A0F4F1A7}" destId="{861F4688-0449-478C-8C64-ABF62BD42BDA}" srcOrd="1" destOrd="0" presId="urn:microsoft.com/office/officeart/2005/8/layout/orgChart1"/>
    <dgm:cxn modelId="{70E74838-0E7D-42CF-9718-5526B1C30DD2}" type="presParOf" srcId="{861F4688-0449-478C-8C64-ABF62BD42BDA}" destId="{17F807B6-1B8D-4F89-947B-BDE2BDD3CD0F}" srcOrd="0" destOrd="0" presId="urn:microsoft.com/office/officeart/2005/8/layout/orgChart1"/>
    <dgm:cxn modelId="{372BD2C5-74FE-4455-974E-FBF7B156D4E4}" type="presParOf" srcId="{17F807B6-1B8D-4F89-947B-BDE2BDD3CD0F}" destId="{4931A357-8225-44C3-87A3-87AD0F285F4B}" srcOrd="0" destOrd="0" presId="urn:microsoft.com/office/officeart/2005/8/layout/orgChart1"/>
    <dgm:cxn modelId="{32488EE3-2B2D-4F73-9E5F-CDCA67951ACA}" type="presParOf" srcId="{17F807B6-1B8D-4F89-947B-BDE2BDD3CD0F}" destId="{13218780-8C5D-422A-A2F4-C1EDB7CE2352}" srcOrd="1" destOrd="0" presId="urn:microsoft.com/office/officeart/2005/8/layout/orgChart1"/>
    <dgm:cxn modelId="{CCDA61DE-8509-44BE-AC55-3ADF17E48B1A}" type="presParOf" srcId="{861F4688-0449-478C-8C64-ABF62BD42BDA}" destId="{055BE48E-8938-4A85-B8B9-65A2FCBC7EE0}" srcOrd="1" destOrd="0" presId="urn:microsoft.com/office/officeart/2005/8/layout/orgChart1"/>
    <dgm:cxn modelId="{B78C5A9A-CCC6-4C75-A53A-7377A3F013E7}" type="presParOf" srcId="{055BE48E-8938-4A85-B8B9-65A2FCBC7EE0}" destId="{0473EE0D-70A0-40CC-A0B2-52F56065E8E4}" srcOrd="0" destOrd="0" presId="urn:microsoft.com/office/officeart/2005/8/layout/orgChart1"/>
    <dgm:cxn modelId="{DD60F9B2-014A-496C-A034-920C896FB709}" type="presParOf" srcId="{055BE48E-8938-4A85-B8B9-65A2FCBC7EE0}" destId="{62C9520E-C359-4F5B-A6E0-DAEA5239614E}" srcOrd="1" destOrd="0" presId="urn:microsoft.com/office/officeart/2005/8/layout/orgChart1"/>
    <dgm:cxn modelId="{342E5C50-8BCF-48E7-ABB1-CFD514901573}" type="presParOf" srcId="{62C9520E-C359-4F5B-A6E0-DAEA5239614E}" destId="{5D7BAF6B-0B94-4951-AFBF-73D0AB69DE42}" srcOrd="0" destOrd="0" presId="urn:microsoft.com/office/officeart/2005/8/layout/orgChart1"/>
    <dgm:cxn modelId="{05387F8F-9045-493A-B6FA-3CF917788C81}" type="presParOf" srcId="{5D7BAF6B-0B94-4951-AFBF-73D0AB69DE42}" destId="{B3348FC0-6959-46C3-BFBC-D94AB2DFE337}" srcOrd="0" destOrd="0" presId="urn:microsoft.com/office/officeart/2005/8/layout/orgChart1"/>
    <dgm:cxn modelId="{C29F3578-ADE4-4D52-8EE6-391908A13060}" type="presParOf" srcId="{5D7BAF6B-0B94-4951-AFBF-73D0AB69DE42}" destId="{D39D0339-AF6E-478F-B9CD-6407667AA62F}" srcOrd="1" destOrd="0" presId="urn:microsoft.com/office/officeart/2005/8/layout/orgChart1"/>
    <dgm:cxn modelId="{95480537-71CC-494F-AD6C-B39E610EC20C}" type="presParOf" srcId="{62C9520E-C359-4F5B-A6E0-DAEA5239614E}" destId="{9F2C6379-B78A-4D97-974A-D877D7521CC2}" srcOrd="1" destOrd="0" presId="urn:microsoft.com/office/officeart/2005/8/layout/orgChart1"/>
    <dgm:cxn modelId="{ABD0E72F-6039-401F-87BC-B84885ACD872}" type="presParOf" srcId="{62C9520E-C359-4F5B-A6E0-DAEA5239614E}" destId="{1C7551B1-CA93-4D97-AECA-C9C20E3CB8C4}" srcOrd="2" destOrd="0" presId="urn:microsoft.com/office/officeart/2005/8/layout/orgChart1"/>
    <dgm:cxn modelId="{4043CE41-99D0-408D-964C-8B2077D5D478}" type="presParOf" srcId="{861F4688-0449-478C-8C64-ABF62BD42BDA}" destId="{2CB8C09A-82D0-4724-84AB-6A54EE7B9B21}" srcOrd="2" destOrd="0" presId="urn:microsoft.com/office/officeart/2005/8/layout/orgChart1"/>
    <dgm:cxn modelId="{910F080F-264A-4D0C-A0B8-68038E23BC65}" type="presParOf" srcId="{37D8881C-CA3C-4167-9CD2-A36BDC78058A}" destId="{374A0FBC-5FD4-470F-84EA-08A754B5AF04}" srcOrd="2" destOrd="0" presId="urn:microsoft.com/office/officeart/2005/8/layout/orgChart1"/>
    <dgm:cxn modelId="{E525CF4E-03E6-499B-B00E-6FF6F69CC28F}" type="presParOf" srcId="{6D2D9050-DC49-4E7F-9581-BBF7E86AA060}" destId="{EA142E96-237A-4406-A739-A516632F954F}" srcOrd="2" destOrd="0" presId="urn:microsoft.com/office/officeart/2005/8/layout/orgChart1"/>
    <dgm:cxn modelId="{84500D01-DAC2-4A59-81CE-160B2494EAD3}" type="presParOf" srcId="{C87FBDDC-29F5-4D1A-BBAA-EA4C053E3364}" destId="{633E94F6-2F45-4BE9-AEAA-52ED3A58BD04}" srcOrd="2" destOrd="0" presId="urn:microsoft.com/office/officeart/2005/8/layout/orgChart1"/>
    <dgm:cxn modelId="{F6F6A8E8-A52F-4DA0-9A44-219829AD7EBE}" type="presParOf" srcId="{DDBF4DB8-517B-4948-9983-0CA90239553E}" destId="{ED869F08-8C18-421F-AD50-804324E02804}" srcOrd="4" destOrd="0" presId="urn:microsoft.com/office/officeart/2005/8/layout/orgChart1"/>
    <dgm:cxn modelId="{26231D12-E203-407F-B55B-F870F9F29866}" type="presParOf" srcId="{DDBF4DB8-517B-4948-9983-0CA90239553E}" destId="{944E1BFE-B649-465E-898A-7CA7FA42D286}" srcOrd="5" destOrd="0" presId="urn:microsoft.com/office/officeart/2005/8/layout/orgChart1"/>
    <dgm:cxn modelId="{1DF90CE1-FDD0-4BF4-A1EF-CEE8C165625F}" type="presParOf" srcId="{944E1BFE-B649-465E-898A-7CA7FA42D286}" destId="{3B59F149-B1C8-49D2-A83B-E02B83F742EA}" srcOrd="0" destOrd="0" presId="urn:microsoft.com/office/officeart/2005/8/layout/orgChart1"/>
    <dgm:cxn modelId="{189056F7-320E-4353-9528-419A1F6CC82D}" type="presParOf" srcId="{3B59F149-B1C8-49D2-A83B-E02B83F742EA}" destId="{D71E2DAE-5EBE-4D03-8D3D-46A48EE05EF3}" srcOrd="0" destOrd="0" presId="urn:microsoft.com/office/officeart/2005/8/layout/orgChart1"/>
    <dgm:cxn modelId="{1A109C78-3540-41A2-9E52-92E5AE4562DC}" type="presParOf" srcId="{3B59F149-B1C8-49D2-A83B-E02B83F742EA}" destId="{6AF53659-37F0-49CA-BA71-98BC9AA7E5E7}" srcOrd="1" destOrd="0" presId="urn:microsoft.com/office/officeart/2005/8/layout/orgChart1"/>
    <dgm:cxn modelId="{D90EA9C8-F17F-43A2-934C-A0BE17408316}" type="presParOf" srcId="{944E1BFE-B649-465E-898A-7CA7FA42D286}" destId="{93AEAAEA-A844-42D1-8E29-05AB9FF24ED4}" srcOrd="1" destOrd="0" presId="urn:microsoft.com/office/officeart/2005/8/layout/orgChart1"/>
    <dgm:cxn modelId="{6D875B12-2177-4312-8B09-3A8EF376E64F}" type="presParOf" srcId="{944E1BFE-B649-465E-898A-7CA7FA42D286}" destId="{5524F1F9-FBBE-47DB-BA0C-B24406EDB5B8}" srcOrd="2" destOrd="0" presId="urn:microsoft.com/office/officeart/2005/8/layout/orgChart1"/>
    <dgm:cxn modelId="{E7B3033E-4DD1-41D3-99C2-A9A8C5A1159E}" type="presParOf" srcId="{C8313AC1-2950-433C-931B-2BC659EFF204}" destId="{4C455377-93E5-40BB-8AC9-780B2D56C356}" srcOrd="2" destOrd="0" presId="urn:microsoft.com/office/officeart/2005/8/layout/orgChart1"/>
    <dgm:cxn modelId="{4B6B8494-64B4-4594-8495-79E15B64D457}" type="presParOf" srcId="{C354842A-97DC-4771-8C80-0B7C95B80F2F}" destId="{9EA33E3A-397C-4715-A49A-576CBBB8581C}" srcOrd="2" destOrd="0" presId="urn:microsoft.com/office/officeart/2005/8/layout/orgChart1"/>
  </dgm:cxnLst>
  <dgm:bg>
    <a:solidFill>
      <a:srgbClr val="E9F1EF"/>
    </a:solidFill>
  </dgm:bg>
  <dgm:whole>
    <a:ln w="952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87676A-BEA8-4F3D-A381-96FEF8B64B4C}" type="doc">
      <dgm:prSet loTypeId="urn:microsoft.com/office/officeart/2005/8/layout/process1" loCatId="process" qsTypeId="urn:microsoft.com/office/officeart/2005/8/quickstyle/simple4" qsCatId="simple" csTypeId="urn:microsoft.com/office/officeart/2005/8/colors/accent0_1" csCatId="mainScheme" phldr="1"/>
      <dgm:spPr/>
      <dgm:t>
        <a:bodyPr/>
        <a:lstStyle/>
        <a:p>
          <a:endParaRPr lang="hr-HR"/>
        </a:p>
      </dgm:t>
    </dgm:pt>
    <dgm:pt modelId="{3DEC79C9-A8C6-40BB-AC22-94433CAEA2C5}">
      <dgm:prSet phldrT="[Tekst]" custT="1"/>
      <dgm:spPr>
        <a:xfrm>
          <a:off x="986136" y="203692"/>
          <a:ext cx="836136"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en-US" sz="1500" b="1" dirty="0">
              <a:solidFill>
                <a:schemeClr val="bg1"/>
              </a:solidFill>
              <a:latin typeface="Arial "/>
              <a:ea typeface="+mn-ea"/>
              <a:cs typeface="Times New Roman" panose="02020603050405020304" pitchFamily="18" charset="0"/>
            </a:rPr>
            <a:t>Assessment process</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administrative</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eligibility</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and</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quality</a:t>
          </a:r>
          <a:r>
            <a:rPr lang="hr-HR" sz="1500" b="1" dirty="0">
              <a:solidFill>
                <a:schemeClr val="bg1"/>
              </a:solidFill>
              <a:latin typeface="Arial "/>
              <a:ea typeface="+mn-ea"/>
              <a:cs typeface="Times New Roman" panose="02020603050405020304" pitchFamily="18" charset="0"/>
            </a:rPr>
            <a:t>)</a:t>
          </a:r>
          <a:r>
            <a:rPr lang="hr-HR" sz="1500" b="1" dirty="0">
              <a:solidFill>
                <a:srgbClr val="295A4D"/>
              </a:solidFill>
              <a:latin typeface="Arial "/>
              <a:ea typeface="+mn-ea"/>
              <a:cs typeface="Times New Roman" panose="02020603050405020304" pitchFamily="18" charset="0"/>
            </a:rPr>
            <a:t>)</a:t>
          </a:r>
          <a:r>
            <a:rPr lang="hr-HR" sz="1500" b="1" dirty="0">
              <a:solidFill>
                <a:sysClr val="windowText" lastClr="000000">
                  <a:hueOff val="0"/>
                  <a:satOff val="0"/>
                  <a:lumOff val="0"/>
                  <a:alphaOff val="0"/>
                </a:sysClr>
              </a:solidFill>
              <a:latin typeface="Arial "/>
              <a:ea typeface="+mn-ea"/>
              <a:cs typeface="Times New Roman" panose="02020603050405020304" pitchFamily="18" charset="0"/>
            </a:rPr>
            <a:t> </a:t>
          </a:r>
        </a:p>
      </dgm:t>
    </dgm:pt>
    <dgm:pt modelId="{E4D88217-7184-4647-9AA1-57E769A912DC}" type="parTrans" cxnId="{ADA382C4-62A9-41EB-A074-5641694A5726}">
      <dgm:prSet/>
      <dgm:spPr/>
      <dgm:t>
        <a:bodyPr/>
        <a:lstStyle/>
        <a:p>
          <a:endParaRPr lang="hr-HR" sz="1200" b="1">
            <a:latin typeface="Calibri Light" panose="020F0302020204030204" pitchFamily="34" charset="0"/>
            <a:cs typeface="Calibri Light" panose="020F0302020204030204" pitchFamily="34" charset="0"/>
          </a:endParaRPr>
        </a:p>
      </dgm:t>
    </dgm:pt>
    <dgm:pt modelId="{A764B8B0-13EE-472C-819A-E847425C65AB}" type="sibTrans" cxnId="{ADA382C4-62A9-41EB-A074-5641694A5726}">
      <dgm:prSet custT="1"/>
      <dgm:spPr>
        <a:xfrm>
          <a:off x="1892339"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rgbClr val="295A4D"/>
            </a:solidFill>
            <a:latin typeface="Calibri Light" panose="020F0302020204030204" pitchFamily="34" charset="0"/>
            <a:ea typeface="+mn-ea"/>
            <a:cs typeface="Calibri Light" panose="020F0302020204030204" pitchFamily="34" charset="0"/>
          </a:endParaRPr>
        </a:p>
      </dgm:t>
    </dgm:pt>
    <dgm:pt modelId="{DCE1CBD6-7948-4181-8CCE-0E0E7BC9EFEF}">
      <dgm:prSet phldrT="[Tekst]" custT="1"/>
      <dgm:spPr>
        <a:xfrm>
          <a:off x="3083466"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Arial "/>
              <a:ea typeface="+mn-ea"/>
              <a:cs typeface="Times New Roman" panose="02020603050405020304" pitchFamily="18" charset="0"/>
            </a:rPr>
            <a:t>Eligibility</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of</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costs</a:t>
          </a:r>
          <a:r>
            <a:rPr lang="hr-HR" sz="1500" b="1" dirty="0">
              <a:solidFill>
                <a:schemeClr val="bg1"/>
              </a:solidFill>
              <a:latin typeface="Arial "/>
              <a:ea typeface="+mn-ea"/>
              <a:cs typeface="Times New Roman" panose="02020603050405020304" pitchFamily="18" charset="0"/>
            </a:rPr>
            <a:t> and </a:t>
          </a:r>
          <a:r>
            <a:rPr lang="hr-HR" sz="1500" b="1" dirty="0" err="1">
              <a:solidFill>
                <a:schemeClr val="bg1"/>
              </a:solidFill>
              <a:latin typeface="Arial "/>
              <a:ea typeface="+mn-ea"/>
              <a:cs typeface="Times New Roman" panose="02020603050405020304" pitchFamily="18" charset="0"/>
            </a:rPr>
            <a:t>budget</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cleaning</a:t>
          </a:r>
          <a:endParaRPr lang="hr-HR" sz="1500" b="1" dirty="0">
            <a:solidFill>
              <a:schemeClr val="bg1"/>
            </a:solidFill>
            <a:latin typeface="Arial "/>
            <a:ea typeface="+mn-ea"/>
            <a:cs typeface="Times New Roman" panose="02020603050405020304" pitchFamily="18" charset="0"/>
          </a:endParaRPr>
        </a:p>
      </dgm:t>
    </dgm:pt>
    <dgm:pt modelId="{F0288A95-965C-4808-9FAF-3DEA7C1DE292}" type="parTrans" cxnId="{FB1B9A4C-5122-463D-88B4-B6D598FAF2AF}">
      <dgm:prSet/>
      <dgm:spPr/>
      <dgm:t>
        <a:bodyPr/>
        <a:lstStyle/>
        <a:p>
          <a:endParaRPr lang="hr-HR" sz="1200" b="1">
            <a:latin typeface="Calibri Light" panose="020F0302020204030204" pitchFamily="34" charset="0"/>
            <a:cs typeface="Calibri Light" panose="020F0302020204030204" pitchFamily="34" charset="0"/>
          </a:endParaRPr>
        </a:p>
      </dgm:t>
    </dgm:pt>
    <dgm:pt modelId="{965EA37A-C705-43CD-9965-047ED9591D76}" type="sibTrans" cxnId="{FB1B9A4C-5122-463D-88B4-B6D598FAF2AF}">
      <dgm:prSet custT="1"/>
      <dgm:spPr>
        <a:xfrm>
          <a:off x="3854196"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1C35C836-2D97-4A2F-B9A7-FD92A2575BCA}">
      <dgm:prSet phldrT="[Tekst]" custT="1"/>
      <dgm:spPr>
        <a:xfrm>
          <a:off x="5045323"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a:solidFill>
                <a:schemeClr val="bg1"/>
              </a:solidFill>
              <a:latin typeface="Arial "/>
              <a:ea typeface="+mn-ea"/>
              <a:cs typeface="Times New Roman" panose="02020603050405020304" pitchFamily="18" charset="0"/>
            </a:rPr>
            <a:t>Grant Agreement </a:t>
          </a:r>
          <a:r>
            <a:rPr lang="hr-HR" sz="1500" b="1" dirty="0" err="1">
              <a:solidFill>
                <a:schemeClr val="bg1"/>
              </a:solidFill>
              <a:latin typeface="Arial "/>
              <a:ea typeface="+mn-ea"/>
              <a:cs typeface="Times New Roman" panose="02020603050405020304" pitchFamily="18" charset="0"/>
            </a:rPr>
            <a:t>sigining</a:t>
          </a:r>
          <a:endParaRPr lang="hr-HR" sz="1500" b="1" dirty="0">
            <a:solidFill>
              <a:schemeClr val="bg1"/>
            </a:solidFill>
            <a:latin typeface="Arial "/>
            <a:ea typeface="+mn-ea"/>
            <a:cs typeface="Times New Roman" panose="02020603050405020304" pitchFamily="18" charset="0"/>
          </a:endParaRPr>
        </a:p>
      </dgm:t>
    </dgm:pt>
    <dgm:pt modelId="{CA14B7D6-1CBA-4A43-A139-47B8237A0BFA}" type="parTrans" cxnId="{51C90F3A-5E1A-4284-84A7-A00907F349E6}">
      <dgm:prSet/>
      <dgm:spPr/>
      <dgm:t>
        <a:bodyPr/>
        <a:lstStyle/>
        <a:p>
          <a:endParaRPr lang="hr-HR" sz="1200" b="1">
            <a:latin typeface="Calibri Light" panose="020F0302020204030204" pitchFamily="34" charset="0"/>
            <a:cs typeface="Calibri Light" panose="020F0302020204030204" pitchFamily="34" charset="0"/>
          </a:endParaRPr>
        </a:p>
      </dgm:t>
    </dgm:pt>
    <dgm:pt modelId="{EA6D2FD7-72A8-4976-8850-34BEEC50E017}" type="sibTrans" cxnId="{51C90F3A-5E1A-4284-84A7-A00907F349E6}">
      <dgm:prSet/>
      <dgm:spPr/>
      <dgm:t>
        <a:bodyPr/>
        <a:lstStyle/>
        <a:p>
          <a:endParaRPr lang="hr-HR" sz="1200" b="1">
            <a:latin typeface="Calibri Light" panose="020F0302020204030204" pitchFamily="34" charset="0"/>
            <a:cs typeface="Calibri Light" panose="020F0302020204030204" pitchFamily="34" charset="0"/>
          </a:endParaRPr>
        </a:p>
      </dgm:t>
    </dgm:pt>
    <dgm:pt modelId="{5DB049B1-DE90-4F1E-8241-35EDD4CD5915}">
      <dgm:prSet custT="1"/>
      <dgm:spPr>
        <a:xfrm>
          <a:off x="2102538"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en-US" sz="1500" b="1" dirty="0">
              <a:solidFill>
                <a:schemeClr val="bg1"/>
              </a:solidFill>
              <a:latin typeface="Arial "/>
              <a:ea typeface="+mn-ea"/>
              <a:cs typeface="Times New Roman" panose="02020603050405020304" pitchFamily="18" charset="0"/>
            </a:rPr>
            <a:t>Selection of projects</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meeting</a:t>
          </a:r>
          <a:r>
            <a:rPr lang="hr-HR" sz="1500" b="1" dirty="0">
              <a:solidFill>
                <a:schemeClr val="bg1"/>
              </a:solidFill>
              <a:latin typeface="Arial "/>
              <a:ea typeface="+mn-ea"/>
              <a:cs typeface="Times New Roman" panose="02020603050405020304" pitchFamily="18" charset="0"/>
            </a:rPr>
            <a:t> minimum </a:t>
          </a:r>
          <a:r>
            <a:rPr lang="hr-HR" sz="1500" b="1" dirty="0" err="1">
              <a:solidFill>
                <a:schemeClr val="bg1"/>
              </a:solidFill>
              <a:latin typeface="Arial "/>
              <a:ea typeface="+mn-ea"/>
              <a:cs typeface="Times New Roman" panose="02020603050405020304" pitchFamily="18" charset="0"/>
            </a:rPr>
            <a:t>criteria</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and</a:t>
          </a:r>
          <a:r>
            <a:rPr lang="hr-HR" sz="1500" b="1" dirty="0">
              <a:solidFill>
                <a:schemeClr val="bg1"/>
              </a:solidFill>
              <a:latin typeface="Arial "/>
              <a:ea typeface="+mn-ea"/>
              <a:cs typeface="Times New Roman" panose="02020603050405020304" pitchFamily="18" charset="0"/>
            </a:rPr>
            <a:t> are</a:t>
          </a:r>
          <a:r>
            <a:rPr lang="en-US"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within</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allocation</a:t>
          </a:r>
          <a:endParaRPr lang="hr-HR" sz="1500" b="1" dirty="0">
            <a:solidFill>
              <a:schemeClr val="bg1"/>
            </a:solidFill>
            <a:latin typeface="Arial "/>
            <a:ea typeface="+mn-ea"/>
            <a:cs typeface="Times New Roman" panose="02020603050405020304" pitchFamily="18" charset="0"/>
          </a:endParaRPr>
        </a:p>
      </dgm:t>
    </dgm:pt>
    <dgm:pt modelId="{8D2891B1-06BD-40F1-B278-DE5D5EBB1D8F}" type="parTrans" cxnId="{93B054B0-B06D-4711-89C8-A6D77B632C9C}">
      <dgm:prSet/>
      <dgm:spPr/>
      <dgm:t>
        <a:bodyPr/>
        <a:lstStyle/>
        <a:p>
          <a:endParaRPr lang="hr-HR" sz="1200" b="1">
            <a:latin typeface="Calibri Light" panose="020F0302020204030204" pitchFamily="34" charset="0"/>
            <a:cs typeface="Calibri Light" panose="020F0302020204030204" pitchFamily="34" charset="0"/>
          </a:endParaRPr>
        </a:p>
      </dgm:t>
    </dgm:pt>
    <dgm:pt modelId="{EC7178DF-22D5-4522-9077-E5841BFA05BA}" type="sibTrans" cxnId="{93B054B0-B06D-4711-89C8-A6D77B632C9C}">
      <dgm:prSet custT="1"/>
      <dgm:spPr>
        <a:xfrm>
          <a:off x="2873267"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04324BC8-D334-437B-BACB-E93F2EF46DF6}">
      <dgm:prSet custT="1"/>
      <dgm:spPr>
        <a:xfrm>
          <a:off x="5208"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Arial "/>
              <a:ea typeface="+mn-ea"/>
              <a:cs typeface="Times New Roman" panose="02020603050405020304" pitchFamily="18" charset="0"/>
            </a:rPr>
            <a:t>Submission</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of</a:t>
          </a:r>
          <a:r>
            <a:rPr lang="hr-HR" sz="1500" b="1" dirty="0">
              <a:solidFill>
                <a:schemeClr val="bg1"/>
              </a:solidFill>
              <a:latin typeface="Arial "/>
              <a:ea typeface="+mn-ea"/>
              <a:cs typeface="Times New Roman" panose="02020603050405020304" pitchFamily="18" charset="0"/>
            </a:rPr>
            <a:t> the </a:t>
          </a:r>
          <a:r>
            <a:rPr lang="hr-HR" sz="1500" b="1" dirty="0" err="1">
              <a:solidFill>
                <a:schemeClr val="bg1"/>
              </a:solidFill>
              <a:latin typeface="Arial "/>
              <a:ea typeface="+mn-ea"/>
              <a:cs typeface="Times New Roman" panose="02020603050405020304" pitchFamily="18" charset="0"/>
            </a:rPr>
            <a:t>Application</a:t>
          </a:r>
          <a:endParaRPr lang="hr-HR" sz="1500" b="1" dirty="0">
            <a:solidFill>
              <a:schemeClr val="bg1"/>
            </a:solidFill>
            <a:latin typeface="Arial "/>
            <a:ea typeface="+mn-ea"/>
            <a:cs typeface="Times New Roman" panose="02020603050405020304" pitchFamily="18" charset="0"/>
          </a:endParaRPr>
        </a:p>
      </dgm:t>
    </dgm:pt>
    <dgm:pt modelId="{C2CFF166-096B-4BE1-9636-06A6874C2B22}" type="parTrans" cxnId="{D853A135-1FD5-4653-8FFF-F3FB25C0DCB5}">
      <dgm:prSet/>
      <dgm:spPr/>
      <dgm:t>
        <a:bodyPr/>
        <a:lstStyle/>
        <a:p>
          <a:endParaRPr lang="hr-HR" sz="1200" b="1">
            <a:latin typeface="Calibri Light" panose="020F0302020204030204" pitchFamily="34" charset="0"/>
            <a:cs typeface="Calibri Light" panose="020F0302020204030204" pitchFamily="34" charset="0"/>
          </a:endParaRPr>
        </a:p>
      </dgm:t>
    </dgm:pt>
    <dgm:pt modelId="{86DC9F85-8924-476A-87F4-D9EBF8ED489E}" type="sibTrans" cxnId="{D853A135-1FD5-4653-8FFF-F3FB25C0DCB5}">
      <dgm:prSet custT="1"/>
      <dgm:spPr>
        <a:xfrm>
          <a:off x="775937"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FAE40ECA-3EA3-4078-B596-1A91BB8550B8}">
      <dgm:prSet custT="1"/>
      <dgm:spPr>
        <a:xfrm>
          <a:off x="4064395" y="203692"/>
          <a:ext cx="700663" cy="453675"/>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gm:spPr>
      <dgm:t>
        <a:bodyPr/>
        <a:lstStyle/>
        <a:p>
          <a:r>
            <a:rPr lang="hr-HR" sz="1500" b="1" dirty="0" err="1">
              <a:solidFill>
                <a:schemeClr val="bg1"/>
              </a:solidFill>
              <a:latin typeface="Arial "/>
              <a:ea typeface="+mn-ea"/>
              <a:cs typeface="Times New Roman" panose="02020603050405020304" pitchFamily="18" charset="0"/>
            </a:rPr>
            <a:t>Award</a:t>
          </a:r>
          <a:r>
            <a:rPr lang="hr-HR" sz="1500" b="1" dirty="0">
              <a:solidFill>
                <a:schemeClr val="bg1"/>
              </a:solidFill>
              <a:latin typeface="Arial "/>
              <a:ea typeface="+mn-ea"/>
              <a:cs typeface="Times New Roman" panose="02020603050405020304" pitchFamily="18" charset="0"/>
            </a:rPr>
            <a:t> </a:t>
          </a:r>
          <a:r>
            <a:rPr lang="hr-HR" sz="1500" b="1" dirty="0" err="1">
              <a:solidFill>
                <a:schemeClr val="bg1"/>
              </a:solidFill>
              <a:latin typeface="Arial "/>
              <a:ea typeface="+mn-ea"/>
              <a:cs typeface="Times New Roman" panose="02020603050405020304" pitchFamily="18" charset="0"/>
            </a:rPr>
            <a:t>decision</a:t>
          </a:r>
          <a:r>
            <a:rPr lang="hr-HR" sz="1500" b="1" dirty="0">
              <a:solidFill>
                <a:schemeClr val="bg1"/>
              </a:solidFill>
              <a:latin typeface="Arial "/>
              <a:ea typeface="+mn-ea"/>
              <a:cs typeface="Times New Roman" panose="02020603050405020304" pitchFamily="18" charset="0"/>
            </a:rPr>
            <a:t> on </a:t>
          </a:r>
          <a:r>
            <a:rPr lang="hr-HR" sz="1500" b="1" dirty="0" err="1">
              <a:solidFill>
                <a:schemeClr val="bg1"/>
              </a:solidFill>
              <a:latin typeface="Arial "/>
              <a:ea typeface="+mn-ea"/>
              <a:cs typeface="Times New Roman" panose="02020603050405020304" pitchFamily="18" charset="0"/>
            </a:rPr>
            <a:t>funding</a:t>
          </a:r>
          <a:endParaRPr lang="hr-HR" sz="1500" b="1" dirty="0">
            <a:solidFill>
              <a:schemeClr val="bg1"/>
            </a:solidFill>
            <a:latin typeface="Arial "/>
            <a:ea typeface="+mn-ea"/>
            <a:cs typeface="Times New Roman" panose="02020603050405020304" pitchFamily="18" charset="0"/>
          </a:endParaRPr>
        </a:p>
      </dgm:t>
    </dgm:pt>
    <dgm:pt modelId="{D241936C-FFCC-434A-8D84-A3367ED41E42}" type="parTrans" cxnId="{101B8B30-6B27-47BE-88B0-78101222F564}">
      <dgm:prSet/>
      <dgm:spPr/>
      <dgm:t>
        <a:bodyPr/>
        <a:lstStyle/>
        <a:p>
          <a:endParaRPr lang="hr-HR" sz="1200" b="1">
            <a:latin typeface="Calibri Light" panose="020F0302020204030204" pitchFamily="34" charset="0"/>
            <a:cs typeface="Calibri Light" panose="020F0302020204030204" pitchFamily="34" charset="0"/>
          </a:endParaRPr>
        </a:p>
      </dgm:t>
    </dgm:pt>
    <dgm:pt modelId="{DE4ECF5B-9C52-4711-A1A4-CFD20859531E}" type="sibTrans" cxnId="{101B8B30-6B27-47BE-88B0-78101222F564}">
      <dgm:prSet custT="1"/>
      <dgm:spPr>
        <a:xfrm>
          <a:off x="4835124" y="343647"/>
          <a:ext cx="148540" cy="173764"/>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gm:spPr>
      <dgm:t>
        <a:bodyPr/>
        <a:lstStyle/>
        <a:p>
          <a:endParaRPr lang="hr-HR" sz="1200" b="1">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gm:t>
    </dgm:pt>
    <dgm:pt modelId="{152E3739-8AC0-4C2E-8611-5543529B67E6}" type="pres">
      <dgm:prSet presAssocID="{A887676A-BEA8-4F3D-A381-96FEF8B64B4C}" presName="Name0" presStyleCnt="0">
        <dgm:presLayoutVars>
          <dgm:dir/>
          <dgm:resizeHandles val="exact"/>
        </dgm:presLayoutVars>
      </dgm:prSet>
      <dgm:spPr/>
    </dgm:pt>
    <dgm:pt modelId="{A5B9FBA9-B48F-478C-AFF2-1C4BD176B9E5}" type="pres">
      <dgm:prSet presAssocID="{04324BC8-D334-437B-BACB-E93F2EF46DF6}" presName="node" presStyleLbl="node1" presStyleIdx="0" presStyleCnt="6" custScaleY="120820">
        <dgm:presLayoutVars>
          <dgm:bulletEnabled val="1"/>
        </dgm:presLayoutVars>
      </dgm:prSet>
      <dgm:spPr/>
    </dgm:pt>
    <dgm:pt modelId="{9E1C9755-4317-48C4-A4A1-413920BC0F7C}" type="pres">
      <dgm:prSet presAssocID="{86DC9F85-8924-476A-87F4-D9EBF8ED489E}" presName="sibTrans" presStyleLbl="sibTrans2D1" presStyleIdx="0" presStyleCnt="5"/>
      <dgm:spPr/>
    </dgm:pt>
    <dgm:pt modelId="{C2181C78-24FC-4FB1-A16D-7424F662838D}" type="pres">
      <dgm:prSet presAssocID="{86DC9F85-8924-476A-87F4-D9EBF8ED489E}" presName="connectorText" presStyleLbl="sibTrans2D1" presStyleIdx="0" presStyleCnt="5"/>
      <dgm:spPr/>
    </dgm:pt>
    <dgm:pt modelId="{FFA6EAE4-713E-42F5-B48A-CC255024DB0B}" type="pres">
      <dgm:prSet presAssocID="{3DEC79C9-A8C6-40BB-AC22-94433CAEA2C5}" presName="node" presStyleLbl="node1" presStyleIdx="1" presStyleCnt="6" custScaleX="119335" custScaleY="120532">
        <dgm:presLayoutVars>
          <dgm:bulletEnabled val="1"/>
        </dgm:presLayoutVars>
      </dgm:prSet>
      <dgm:spPr/>
    </dgm:pt>
    <dgm:pt modelId="{F1FD17F3-6C15-4504-B9A3-D5707B98398F}" type="pres">
      <dgm:prSet presAssocID="{A764B8B0-13EE-472C-819A-E847425C65AB}" presName="sibTrans" presStyleLbl="sibTrans2D1" presStyleIdx="1" presStyleCnt="5"/>
      <dgm:spPr/>
    </dgm:pt>
    <dgm:pt modelId="{1B72AEEC-16C2-477B-985C-3AE0ED92D9F7}" type="pres">
      <dgm:prSet presAssocID="{A764B8B0-13EE-472C-819A-E847425C65AB}" presName="connectorText" presStyleLbl="sibTrans2D1" presStyleIdx="1" presStyleCnt="5"/>
      <dgm:spPr/>
    </dgm:pt>
    <dgm:pt modelId="{8D59DAA6-0FA8-4DEA-9FF0-575B5098D6AA}" type="pres">
      <dgm:prSet presAssocID="{5DB049B1-DE90-4F1E-8241-35EDD4CD5915}" presName="node" presStyleLbl="node1" presStyleIdx="2" presStyleCnt="6" custScaleY="120414">
        <dgm:presLayoutVars>
          <dgm:bulletEnabled val="1"/>
        </dgm:presLayoutVars>
      </dgm:prSet>
      <dgm:spPr/>
    </dgm:pt>
    <dgm:pt modelId="{82A8FF3B-C9AA-410C-AEF8-FCDCB699062C}" type="pres">
      <dgm:prSet presAssocID="{EC7178DF-22D5-4522-9077-E5841BFA05BA}" presName="sibTrans" presStyleLbl="sibTrans2D1" presStyleIdx="2" presStyleCnt="5"/>
      <dgm:spPr/>
    </dgm:pt>
    <dgm:pt modelId="{25410CC0-993D-406A-B128-9CE88D313630}" type="pres">
      <dgm:prSet presAssocID="{EC7178DF-22D5-4522-9077-E5841BFA05BA}" presName="connectorText" presStyleLbl="sibTrans2D1" presStyleIdx="2" presStyleCnt="5"/>
      <dgm:spPr/>
    </dgm:pt>
    <dgm:pt modelId="{6B8F9A76-7D1D-450C-8CD8-873FB5251775}" type="pres">
      <dgm:prSet presAssocID="{DCE1CBD6-7948-4181-8CCE-0E0E7BC9EFEF}" presName="node" presStyleLbl="node1" presStyleIdx="3" presStyleCnt="6" custScaleY="120414">
        <dgm:presLayoutVars>
          <dgm:bulletEnabled val="1"/>
        </dgm:presLayoutVars>
      </dgm:prSet>
      <dgm:spPr/>
    </dgm:pt>
    <dgm:pt modelId="{921E37CF-19A5-4C39-BA89-91573F072A86}" type="pres">
      <dgm:prSet presAssocID="{965EA37A-C705-43CD-9965-047ED9591D76}" presName="sibTrans" presStyleLbl="sibTrans2D1" presStyleIdx="3" presStyleCnt="5"/>
      <dgm:spPr/>
    </dgm:pt>
    <dgm:pt modelId="{6ED290C2-D257-404B-B1BF-CC3C839003EF}" type="pres">
      <dgm:prSet presAssocID="{965EA37A-C705-43CD-9965-047ED9591D76}" presName="connectorText" presStyleLbl="sibTrans2D1" presStyleIdx="3" presStyleCnt="5"/>
      <dgm:spPr/>
    </dgm:pt>
    <dgm:pt modelId="{6B303575-4275-407C-84D7-9839976FA5B0}" type="pres">
      <dgm:prSet presAssocID="{FAE40ECA-3EA3-4078-B596-1A91BB8550B8}" presName="node" presStyleLbl="node1" presStyleIdx="4" presStyleCnt="6" custScaleY="120414">
        <dgm:presLayoutVars>
          <dgm:bulletEnabled val="1"/>
        </dgm:presLayoutVars>
      </dgm:prSet>
      <dgm:spPr/>
    </dgm:pt>
    <dgm:pt modelId="{72737E1C-C263-48CA-B53D-8458655643E9}" type="pres">
      <dgm:prSet presAssocID="{DE4ECF5B-9C52-4711-A1A4-CFD20859531E}" presName="sibTrans" presStyleLbl="sibTrans2D1" presStyleIdx="4" presStyleCnt="5"/>
      <dgm:spPr/>
    </dgm:pt>
    <dgm:pt modelId="{DA76CFE8-D1EE-4570-B3AE-CF56AD1F6D06}" type="pres">
      <dgm:prSet presAssocID="{DE4ECF5B-9C52-4711-A1A4-CFD20859531E}" presName="connectorText" presStyleLbl="sibTrans2D1" presStyleIdx="4" presStyleCnt="5"/>
      <dgm:spPr/>
    </dgm:pt>
    <dgm:pt modelId="{89ECCE28-CC3F-4BCD-9B2B-1873BA49F0D8}" type="pres">
      <dgm:prSet presAssocID="{1C35C836-2D97-4A2F-B9A7-FD92A2575BCA}" presName="node" presStyleLbl="node1" presStyleIdx="5" presStyleCnt="6" custScaleY="120414">
        <dgm:presLayoutVars>
          <dgm:bulletEnabled val="1"/>
        </dgm:presLayoutVars>
      </dgm:prSet>
      <dgm:spPr/>
    </dgm:pt>
  </dgm:ptLst>
  <dgm:cxnLst>
    <dgm:cxn modelId="{3102F327-8173-4913-968B-678FDA8DAB38}" type="presOf" srcId="{DCE1CBD6-7948-4181-8CCE-0E0E7BC9EFEF}" destId="{6B8F9A76-7D1D-450C-8CD8-873FB5251775}" srcOrd="0" destOrd="0" presId="urn:microsoft.com/office/officeart/2005/8/layout/process1"/>
    <dgm:cxn modelId="{101B8B30-6B27-47BE-88B0-78101222F564}" srcId="{A887676A-BEA8-4F3D-A381-96FEF8B64B4C}" destId="{FAE40ECA-3EA3-4078-B596-1A91BB8550B8}" srcOrd="4" destOrd="0" parTransId="{D241936C-FFCC-434A-8D84-A3367ED41E42}" sibTransId="{DE4ECF5B-9C52-4711-A1A4-CFD20859531E}"/>
    <dgm:cxn modelId="{D853A135-1FD5-4653-8FFF-F3FB25C0DCB5}" srcId="{A887676A-BEA8-4F3D-A381-96FEF8B64B4C}" destId="{04324BC8-D334-437B-BACB-E93F2EF46DF6}" srcOrd="0" destOrd="0" parTransId="{C2CFF166-096B-4BE1-9636-06A6874C2B22}" sibTransId="{86DC9F85-8924-476A-87F4-D9EBF8ED489E}"/>
    <dgm:cxn modelId="{7107D637-458D-4CDA-B63F-6009264DDF8D}" type="presOf" srcId="{A887676A-BEA8-4F3D-A381-96FEF8B64B4C}" destId="{152E3739-8AC0-4C2E-8611-5543529B67E6}" srcOrd="0" destOrd="0" presId="urn:microsoft.com/office/officeart/2005/8/layout/process1"/>
    <dgm:cxn modelId="{51C90F3A-5E1A-4284-84A7-A00907F349E6}" srcId="{A887676A-BEA8-4F3D-A381-96FEF8B64B4C}" destId="{1C35C836-2D97-4A2F-B9A7-FD92A2575BCA}" srcOrd="5" destOrd="0" parTransId="{CA14B7D6-1CBA-4A43-A139-47B8237A0BFA}" sibTransId="{EA6D2FD7-72A8-4976-8850-34BEEC50E017}"/>
    <dgm:cxn modelId="{6A94DA5B-C5B6-4918-9C02-ADA8CE12B674}" type="presOf" srcId="{86DC9F85-8924-476A-87F4-D9EBF8ED489E}" destId="{9E1C9755-4317-48C4-A4A1-413920BC0F7C}" srcOrd="0" destOrd="0" presId="urn:microsoft.com/office/officeart/2005/8/layout/process1"/>
    <dgm:cxn modelId="{6120A564-0328-4BDB-8B26-130DF78FB6CB}" type="presOf" srcId="{DE4ECF5B-9C52-4711-A1A4-CFD20859531E}" destId="{72737E1C-C263-48CA-B53D-8458655643E9}" srcOrd="0" destOrd="0" presId="urn:microsoft.com/office/officeart/2005/8/layout/process1"/>
    <dgm:cxn modelId="{11B09267-9ECC-470D-BA6A-9756BEE01D27}" type="presOf" srcId="{965EA37A-C705-43CD-9965-047ED9591D76}" destId="{921E37CF-19A5-4C39-BA89-91573F072A86}" srcOrd="0" destOrd="0" presId="urn:microsoft.com/office/officeart/2005/8/layout/process1"/>
    <dgm:cxn modelId="{FB1B9A4C-5122-463D-88B4-B6D598FAF2AF}" srcId="{A887676A-BEA8-4F3D-A381-96FEF8B64B4C}" destId="{DCE1CBD6-7948-4181-8CCE-0E0E7BC9EFEF}" srcOrd="3" destOrd="0" parTransId="{F0288A95-965C-4808-9FAF-3DEA7C1DE292}" sibTransId="{965EA37A-C705-43CD-9965-047ED9591D76}"/>
    <dgm:cxn modelId="{534C3472-DE25-4A7D-B477-B3EA39366CFE}" type="presOf" srcId="{1C35C836-2D97-4A2F-B9A7-FD92A2575BCA}" destId="{89ECCE28-CC3F-4BCD-9B2B-1873BA49F0D8}" srcOrd="0" destOrd="0" presId="urn:microsoft.com/office/officeart/2005/8/layout/process1"/>
    <dgm:cxn modelId="{F4E3B175-C256-4105-9EC4-5F6A38AA09BE}" type="presOf" srcId="{965EA37A-C705-43CD-9965-047ED9591D76}" destId="{6ED290C2-D257-404B-B1BF-CC3C839003EF}" srcOrd="1" destOrd="0" presId="urn:microsoft.com/office/officeart/2005/8/layout/process1"/>
    <dgm:cxn modelId="{6EC6FC5A-16CF-47E8-8976-C351201E3FFA}" type="presOf" srcId="{FAE40ECA-3EA3-4078-B596-1A91BB8550B8}" destId="{6B303575-4275-407C-84D7-9839976FA5B0}" srcOrd="0" destOrd="0" presId="urn:microsoft.com/office/officeart/2005/8/layout/process1"/>
    <dgm:cxn modelId="{8C195EA4-0D9F-42EC-AFE3-20A500C0690E}" type="presOf" srcId="{5DB049B1-DE90-4F1E-8241-35EDD4CD5915}" destId="{8D59DAA6-0FA8-4DEA-9FF0-575B5098D6AA}" srcOrd="0" destOrd="0" presId="urn:microsoft.com/office/officeart/2005/8/layout/process1"/>
    <dgm:cxn modelId="{93B054B0-B06D-4711-89C8-A6D77B632C9C}" srcId="{A887676A-BEA8-4F3D-A381-96FEF8B64B4C}" destId="{5DB049B1-DE90-4F1E-8241-35EDD4CD5915}" srcOrd="2" destOrd="0" parTransId="{8D2891B1-06BD-40F1-B278-DE5D5EBB1D8F}" sibTransId="{EC7178DF-22D5-4522-9077-E5841BFA05BA}"/>
    <dgm:cxn modelId="{ADA382C4-62A9-41EB-A074-5641694A5726}" srcId="{A887676A-BEA8-4F3D-A381-96FEF8B64B4C}" destId="{3DEC79C9-A8C6-40BB-AC22-94433CAEA2C5}" srcOrd="1" destOrd="0" parTransId="{E4D88217-7184-4647-9AA1-57E769A912DC}" sibTransId="{A764B8B0-13EE-472C-819A-E847425C65AB}"/>
    <dgm:cxn modelId="{581224CB-FBDE-43EB-A0AB-EF1A76B99BF1}" type="presOf" srcId="{EC7178DF-22D5-4522-9077-E5841BFA05BA}" destId="{25410CC0-993D-406A-B128-9CE88D313630}" srcOrd="1" destOrd="0" presId="urn:microsoft.com/office/officeart/2005/8/layout/process1"/>
    <dgm:cxn modelId="{0C48C3CC-ABAB-412B-B45D-D992C1FFEF9B}" type="presOf" srcId="{3DEC79C9-A8C6-40BB-AC22-94433CAEA2C5}" destId="{FFA6EAE4-713E-42F5-B48A-CC255024DB0B}" srcOrd="0" destOrd="0" presId="urn:microsoft.com/office/officeart/2005/8/layout/process1"/>
    <dgm:cxn modelId="{ABA33ED3-7581-4E7C-B185-6A40C2B31F09}" type="presOf" srcId="{DE4ECF5B-9C52-4711-A1A4-CFD20859531E}" destId="{DA76CFE8-D1EE-4570-B3AE-CF56AD1F6D06}" srcOrd="1" destOrd="0" presId="urn:microsoft.com/office/officeart/2005/8/layout/process1"/>
    <dgm:cxn modelId="{E205EFD5-2C4C-4784-B649-806538F67BBA}" type="presOf" srcId="{A764B8B0-13EE-472C-819A-E847425C65AB}" destId="{F1FD17F3-6C15-4504-B9A3-D5707B98398F}" srcOrd="0" destOrd="0" presId="urn:microsoft.com/office/officeart/2005/8/layout/process1"/>
    <dgm:cxn modelId="{EA2EB5DA-5A26-4AB3-A52E-16B204DDFD00}" type="presOf" srcId="{04324BC8-D334-437B-BACB-E93F2EF46DF6}" destId="{A5B9FBA9-B48F-478C-AFF2-1C4BD176B9E5}" srcOrd="0" destOrd="0" presId="urn:microsoft.com/office/officeart/2005/8/layout/process1"/>
    <dgm:cxn modelId="{77BA71DD-6E99-4012-8D0A-AEB18AAC992B}" type="presOf" srcId="{EC7178DF-22D5-4522-9077-E5841BFA05BA}" destId="{82A8FF3B-C9AA-410C-AEF8-FCDCB699062C}" srcOrd="0" destOrd="0" presId="urn:microsoft.com/office/officeart/2005/8/layout/process1"/>
    <dgm:cxn modelId="{B9C750DF-55AD-4D93-BF15-BC4A4E54F3F1}" type="presOf" srcId="{86DC9F85-8924-476A-87F4-D9EBF8ED489E}" destId="{C2181C78-24FC-4FB1-A16D-7424F662838D}" srcOrd="1" destOrd="0" presId="urn:microsoft.com/office/officeart/2005/8/layout/process1"/>
    <dgm:cxn modelId="{2522D7E9-2355-4ADC-98E8-70A06D4147BD}" type="presOf" srcId="{A764B8B0-13EE-472C-819A-E847425C65AB}" destId="{1B72AEEC-16C2-477B-985C-3AE0ED92D9F7}" srcOrd="1" destOrd="0" presId="urn:microsoft.com/office/officeart/2005/8/layout/process1"/>
    <dgm:cxn modelId="{5BC114A5-7BFA-4D9C-9907-4762FA8ECB5C}" type="presParOf" srcId="{152E3739-8AC0-4C2E-8611-5543529B67E6}" destId="{A5B9FBA9-B48F-478C-AFF2-1C4BD176B9E5}" srcOrd="0" destOrd="0" presId="urn:microsoft.com/office/officeart/2005/8/layout/process1"/>
    <dgm:cxn modelId="{5882EFB6-04AD-4376-B484-AEB7997DA9FF}" type="presParOf" srcId="{152E3739-8AC0-4C2E-8611-5543529B67E6}" destId="{9E1C9755-4317-48C4-A4A1-413920BC0F7C}" srcOrd="1" destOrd="0" presId="urn:microsoft.com/office/officeart/2005/8/layout/process1"/>
    <dgm:cxn modelId="{C2BF894D-8D85-4662-A3C2-5F34F4007F79}" type="presParOf" srcId="{9E1C9755-4317-48C4-A4A1-413920BC0F7C}" destId="{C2181C78-24FC-4FB1-A16D-7424F662838D}" srcOrd="0" destOrd="0" presId="urn:microsoft.com/office/officeart/2005/8/layout/process1"/>
    <dgm:cxn modelId="{B84B07C9-FE14-4A63-AFB5-95DFD43AF4D6}" type="presParOf" srcId="{152E3739-8AC0-4C2E-8611-5543529B67E6}" destId="{FFA6EAE4-713E-42F5-B48A-CC255024DB0B}" srcOrd="2" destOrd="0" presId="urn:microsoft.com/office/officeart/2005/8/layout/process1"/>
    <dgm:cxn modelId="{3E457F51-090B-4D09-B9DF-6F9E4A6EC299}" type="presParOf" srcId="{152E3739-8AC0-4C2E-8611-5543529B67E6}" destId="{F1FD17F3-6C15-4504-B9A3-D5707B98398F}" srcOrd="3" destOrd="0" presId="urn:microsoft.com/office/officeart/2005/8/layout/process1"/>
    <dgm:cxn modelId="{7D1DC77B-CD17-4BD7-B6AE-33102D193A16}" type="presParOf" srcId="{F1FD17F3-6C15-4504-B9A3-D5707B98398F}" destId="{1B72AEEC-16C2-477B-985C-3AE0ED92D9F7}" srcOrd="0" destOrd="0" presId="urn:microsoft.com/office/officeart/2005/8/layout/process1"/>
    <dgm:cxn modelId="{35303092-7B0E-4B73-A6B6-BC47FFFA4C68}" type="presParOf" srcId="{152E3739-8AC0-4C2E-8611-5543529B67E6}" destId="{8D59DAA6-0FA8-4DEA-9FF0-575B5098D6AA}" srcOrd="4" destOrd="0" presId="urn:microsoft.com/office/officeart/2005/8/layout/process1"/>
    <dgm:cxn modelId="{F9A62242-FED3-4EB4-9AFC-8BEAE73933B9}" type="presParOf" srcId="{152E3739-8AC0-4C2E-8611-5543529B67E6}" destId="{82A8FF3B-C9AA-410C-AEF8-FCDCB699062C}" srcOrd="5" destOrd="0" presId="urn:microsoft.com/office/officeart/2005/8/layout/process1"/>
    <dgm:cxn modelId="{BD5CC2B8-766B-4433-812D-0D10A8D6017B}" type="presParOf" srcId="{82A8FF3B-C9AA-410C-AEF8-FCDCB699062C}" destId="{25410CC0-993D-406A-B128-9CE88D313630}" srcOrd="0" destOrd="0" presId="urn:microsoft.com/office/officeart/2005/8/layout/process1"/>
    <dgm:cxn modelId="{3E141609-5A9C-438F-ABBF-E7E776491442}" type="presParOf" srcId="{152E3739-8AC0-4C2E-8611-5543529B67E6}" destId="{6B8F9A76-7D1D-450C-8CD8-873FB5251775}" srcOrd="6" destOrd="0" presId="urn:microsoft.com/office/officeart/2005/8/layout/process1"/>
    <dgm:cxn modelId="{A5C79FB7-154E-4659-85CA-539D02EB4E43}" type="presParOf" srcId="{152E3739-8AC0-4C2E-8611-5543529B67E6}" destId="{921E37CF-19A5-4C39-BA89-91573F072A86}" srcOrd="7" destOrd="0" presId="urn:microsoft.com/office/officeart/2005/8/layout/process1"/>
    <dgm:cxn modelId="{C2D40F65-009D-41A3-9B52-8B6C18B8CA61}" type="presParOf" srcId="{921E37CF-19A5-4C39-BA89-91573F072A86}" destId="{6ED290C2-D257-404B-B1BF-CC3C839003EF}" srcOrd="0" destOrd="0" presId="urn:microsoft.com/office/officeart/2005/8/layout/process1"/>
    <dgm:cxn modelId="{037A60A9-D946-4552-9169-EE81541B0546}" type="presParOf" srcId="{152E3739-8AC0-4C2E-8611-5543529B67E6}" destId="{6B303575-4275-407C-84D7-9839976FA5B0}" srcOrd="8" destOrd="0" presId="urn:microsoft.com/office/officeart/2005/8/layout/process1"/>
    <dgm:cxn modelId="{7E5394A1-C4ED-4038-B2F1-FEBE93354024}" type="presParOf" srcId="{152E3739-8AC0-4C2E-8611-5543529B67E6}" destId="{72737E1C-C263-48CA-B53D-8458655643E9}" srcOrd="9" destOrd="0" presId="urn:microsoft.com/office/officeart/2005/8/layout/process1"/>
    <dgm:cxn modelId="{2E728D5E-C115-416B-8EF4-AEB15E40004B}" type="presParOf" srcId="{72737E1C-C263-48CA-B53D-8458655643E9}" destId="{DA76CFE8-D1EE-4570-B3AE-CF56AD1F6D06}" srcOrd="0" destOrd="0" presId="urn:microsoft.com/office/officeart/2005/8/layout/process1"/>
    <dgm:cxn modelId="{F630C6F5-F137-4A16-A749-09909147E84A}" type="presParOf" srcId="{152E3739-8AC0-4C2E-8611-5543529B67E6}" destId="{89ECCE28-CC3F-4BCD-9B2B-1873BA49F0D8}"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69F08-8C18-421F-AD50-804324E02804}">
      <dsp:nvSpPr>
        <dsp:cNvPr id="0" name=""/>
        <dsp:cNvSpPr/>
      </dsp:nvSpPr>
      <dsp:spPr>
        <a:xfrm>
          <a:off x="4359897" y="1484506"/>
          <a:ext cx="3062330" cy="327342"/>
        </a:xfrm>
        <a:custGeom>
          <a:avLst/>
          <a:gdLst/>
          <a:ahLst/>
          <a:cxnLst/>
          <a:rect l="0" t="0" r="0" b="0"/>
          <a:pathLst>
            <a:path>
              <a:moveTo>
                <a:pt x="0" y="0"/>
              </a:moveTo>
              <a:lnTo>
                <a:pt x="0" y="202863"/>
              </a:lnTo>
              <a:lnTo>
                <a:pt x="3062330" y="202863"/>
              </a:lnTo>
              <a:lnTo>
                <a:pt x="3062330" y="327342"/>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0473EE0D-70A0-40CC-A0B2-52F56065E8E4}">
      <dsp:nvSpPr>
        <dsp:cNvPr id="0" name=""/>
        <dsp:cNvSpPr/>
      </dsp:nvSpPr>
      <dsp:spPr>
        <a:xfrm>
          <a:off x="3978306" y="4761460"/>
          <a:ext cx="380630" cy="141893"/>
        </a:xfrm>
        <a:custGeom>
          <a:avLst/>
          <a:gdLst/>
          <a:ahLst/>
          <a:cxnLst/>
          <a:rect l="0" t="0" r="0" b="0"/>
          <a:pathLst>
            <a:path>
              <a:moveTo>
                <a:pt x="380630" y="0"/>
              </a:moveTo>
              <a:lnTo>
                <a:pt x="380630" y="17415"/>
              </a:lnTo>
              <a:lnTo>
                <a:pt x="0" y="17415"/>
              </a:lnTo>
              <a:lnTo>
                <a:pt x="0" y="141893"/>
              </a:lnTo>
            </a:path>
          </a:pathLst>
        </a:custGeom>
        <a:noFill/>
        <a:ln w="19050" cap="flat" cmpd="sng" algn="ctr">
          <a:noFill/>
          <a:prstDash val="solid"/>
          <a:miter lim="800000"/>
        </a:ln>
        <a:effectLst/>
      </dsp:spPr>
      <dsp:style>
        <a:lnRef idx="2">
          <a:scrgbClr r="0" g="0" b="0"/>
        </a:lnRef>
        <a:fillRef idx="0">
          <a:scrgbClr r="0" g="0" b="0"/>
        </a:fillRef>
        <a:effectRef idx="0">
          <a:scrgbClr r="0" g="0" b="0"/>
        </a:effectRef>
        <a:fontRef idx="minor"/>
      </dsp:style>
    </dsp:sp>
    <dsp:sp modelId="{982DB677-6E5B-41B8-ACC8-301330568338}">
      <dsp:nvSpPr>
        <dsp:cNvPr id="0" name=""/>
        <dsp:cNvSpPr/>
      </dsp:nvSpPr>
      <dsp:spPr>
        <a:xfrm>
          <a:off x="4313216" y="3989512"/>
          <a:ext cx="91440" cy="179195"/>
        </a:xfrm>
        <a:custGeom>
          <a:avLst/>
          <a:gdLst/>
          <a:ahLst/>
          <a:cxnLst/>
          <a:rect l="0" t="0" r="0" b="0"/>
          <a:pathLst>
            <a:path>
              <a:moveTo>
                <a:pt x="46182" y="0"/>
              </a:moveTo>
              <a:lnTo>
                <a:pt x="46182" y="54717"/>
              </a:lnTo>
              <a:lnTo>
                <a:pt x="45720" y="54717"/>
              </a:lnTo>
              <a:lnTo>
                <a:pt x="45720" y="179195"/>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8A665DF-3129-4536-8354-B998FB30188B}">
      <dsp:nvSpPr>
        <dsp:cNvPr id="0" name=""/>
        <dsp:cNvSpPr/>
      </dsp:nvSpPr>
      <dsp:spPr>
        <a:xfrm>
          <a:off x="4313679" y="3173065"/>
          <a:ext cx="91440" cy="223693"/>
        </a:xfrm>
        <a:custGeom>
          <a:avLst/>
          <a:gdLst/>
          <a:ahLst/>
          <a:cxnLst/>
          <a:rect l="0" t="0" r="0" b="0"/>
          <a:pathLst>
            <a:path>
              <a:moveTo>
                <a:pt x="45957" y="0"/>
              </a:moveTo>
              <a:lnTo>
                <a:pt x="45957" y="99215"/>
              </a:lnTo>
              <a:lnTo>
                <a:pt x="45720" y="99215"/>
              </a:lnTo>
              <a:lnTo>
                <a:pt x="45720" y="223693"/>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EEA9D462-2F7B-42D1-BF0A-91B3C059B310}">
      <dsp:nvSpPr>
        <dsp:cNvPr id="0" name=""/>
        <dsp:cNvSpPr/>
      </dsp:nvSpPr>
      <dsp:spPr>
        <a:xfrm>
          <a:off x="4312754" y="2398621"/>
          <a:ext cx="91440" cy="181690"/>
        </a:xfrm>
        <a:custGeom>
          <a:avLst/>
          <a:gdLst/>
          <a:ahLst/>
          <a:cxnLst/>
          <a:rect l="0" t="0" r="0" b="0"/>
          <a:pathLst>
            <a:path>
              <a:moveTo>
                <a:pt x="45720" y="0"/>
              </a:moveTo>
              <a:lnTo>
                <a:pt x="45720" y="57212"/>
              </a:lnTo>
              <a:lnTo>
                <a:pt x="46881" y="57212"/>
              </a:lnTo>
              <a:lnTo>
                <a:pt x="46881" y="181690"/>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C05BEEE1-48AD-4641-A2C5-8AF20DC0426E}">
      <dsp:nvSpPr>
        <dsp:cNvPr id="0" name=""/>
        <dsp:cNvSpPr/>
      </dsp:nvSpPr>
      <dsp:spPr>
        <a:xfrm>
          <a:off x="4312754" y="1484506"/>
          <a:ext cx="91440" cy="321361"/>
        </a:xfrm>
        <a:custGeom>
          <a:avLst/>
          <a:gdLst/>
          <a:ahLst/>
          <a:cxnLst/>
          <a:rect l="0" t="0" r="0" b="0"/>
          <a:pathLst>
            <a:path>
              <a:moveTo>
                <a:pt x="47142" y="0"/>
              </a:moveTo>
              <a:lnTo>
                <a:pt x="47142" y="196883"/>
              </a:lnTo>
              <a:lnTo>
                <a:pt x="45720" y="196883"/>
              </a:lnTo>
              <a:lnTo>
                <a:pt x="45720" y="321361"/>
              </a:lnTo>
            </a:path>
          </a:pathLst>
        </a:custGeom>
        <a:noFill/>
        <a:ln w="9525"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DCFCB54B-FED5-4CCC-A116-7D58455614F2}">
      <dsp:nvSpPr>
        <dsp:cNvPr id="0" name=""/>
        <dsp:cNvSpPr/>
      </dsp:nvSpPr>
      <dsp:spPr>
        <a:xfrm>
          <a:off x="1297566" y="1484506"/>
          <a:ext cx="3062330" cy="321159"/>
        </a:xfrm>
        <a:custGeom>
          <a:avLst/>
          <a:gdLst/>
          <a:ahLst/>
          <a:cxnLst/>
          <a:rect l="0" t="0" r="0" b="0"/>
          <a:pathLst>
            <a:path>
              <a:moveTo>
                <a:pt x="3062330" y="0"/>
              </a:moveTo>
              <a:lnTo>
                <a:pt x="3062330" y="196681"/>
              </a:lnTo>
              <a:lnTo>
                <a:pt x="0" y="196681"/>
              </a:lnTo>
              <a:lnTo>
                <a:pt x="0" y="321159"/>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1F647ABB-60CA-4A67-959F-B0A2665C03BA}">
      <dsp:nvSpPr>
        <dsp:cNvPr id="0" name=""/>
        <dsp:cNvSpPr/>
      </dsp:nvSpPr>
      <dsp:spPr>
        <a:xfrm>
          <a:off x="4314176" y="642797"/>
          <a:ext cx="91440" cy="248956"/>
        </a:xfrm>
        <a:custGeom>
          <a:avLst/>
          <a:gdLst/>
          <a:ahLst/>
          <a:cxnLst/>
          <a:rect l="0" t="0" r="0" b="0"/>
          <a:pathLst>
            <a:path>
              <a:moveTo>
                <a:pt x="45720" y="0"/>
              </a:moveTo>
              <a:lnTo>
                <a:pt x="45720" y="248956"/>
              </a:lnTo>
            </a:path>
          </a:pathLst>
        </a:custGeom>
        <a:noFill/>
        <a:ln w="6350" cap="flat" cmpd="sng" algn="ctr">
          <a:solidFill>
            <a:schemeClr val="tx2"/>
          </a:solidFill>
          <a:prstDash val="solid"/>
          <a:miter lim="800000"/>
        </a:ln>
        <a:effectLst/>
      </dsp:spPr>
      <dsp:style>
        <a:lnRef idx="2">
          <a:scrgbClr r="0" g="0" b="0"/>
        </a:lnRef>
        <a:fillRef idx="0">
          <a:scrgbClr r="0" g="0" b="0"/>
        </a:fillRef>
        <a:effectRef idx="0">
          <a:scrgbClr r="0" g="0" b="0"/>
        </a:effectRef>
        <a:fontRef idx="minor"/>
      </dsp:style>
    </dsp:sp>
    <dsp:sp modelId="{2BE24DA0-BBA6-4B4D-87DC-679B95C4D089}">
      <dsp:nvSpPr>
        <dsp:cNvPr id="0" name=""/>
        <dsp:cNvSpPr/>
      </dsp:nvSpPr>
      <dsp:spPr>
        <a:xfrm>
          <a:off x="1348182" y="50043"/>
          <a:ext cx="6023428"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err="1">
              <a:solidFill>
                <a:schemeClr val="bg1"/>
              </a:solidFill>
              <a:latin typeface="Arial "/>
              <a:cs typeface="Times New Roman" panose="02020603050405020304" pitchFamily="18" charset="0"/>
            </a:rPr>
            <a:t>Eligibility</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check</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during</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evaluation</a:t>
          </a:r>
          <a:r>
            <a:rPr lang="hr-HR" sz="1100" kern="1200" dirty="0">
              <a:solidFill>
                <a:schemeClr val="bg1"/>
              </a:solidFill>
              <a:latin typeface="Arial "/>
              <a:cs typeface="Times New Roman" panose="02020603050405020304" pitchFamily="18" charset="0"/>
            </a:rPr>
            <a:t> proces</a:t>
          </a:r>
        </a:p>
      </dsp:txBody>
      <dsp:txXfrm>
        <a:off x="1348182" y="50043"/>
        <a:ext cx="6023428" cy="592753"/>
      </dsp:txXfrm>
    </dsp:sp>
    <dsp:sp modelId="{9782B359-BD25-4568-8B2C-0C99ACCC2E26}">
      <dsp:nvSpPr>
        <dsp:cNvPr id="0" name=""/>
        <dsp:cNvSpPr/>
      </dsp:nvSpPr>
      <dsp:spPr>
        <a:xfrm>
          <a:off x="2918154" y="891753"/>
          <a:ext cx="2883484"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
              <a:cs typeface="Times New Roman" panose="02020603050405020304" pitchFamily="18" charset="0"/>
            </a:rPr>
            <a:t>E&amp;S Screening and risk assessment (ESS</a:t>
          </a:r>
          <a:r>
            <a:rPr lang="hr-HR" sz="1100" kern="1200" dirty="0">
              <a:solidFill>
                <a:schemeClr val="bg1"/>
              </a:solidFill>
              <a:latin typeface="Arial "/>
              <a:cs typeface="Times New Roman" panose="02020603050405020304" pitchFamily="18" charset="0"/>
            </a:rPr>
            <a:t> </a:t>
          </a:r>
          <a:r>
            <a:rPr lang="en-US" sz="1100" kern="1200" dirty="0">
              <a:solidFill>
                <a:schemeClr val="bg1"/>
              </a:solidFill>
              <a:latin typeface="Arial "/>
              <a:cs typeface="Times New Roman" panose="02020603050405020304" pitchFamily="18" charset="0"/>
            </a:rPr>
            <a:t>Questionnaire</a:t>
          </a:r>
          <a:r>
            <a:rPr lang="hr-HR" sz="800" kern="1200" dirty="0">
              <a:solidFill>
                <a:schemeClr val="bg1"/>
              </a:solidFill>
              <a:latin typeface="Arial "/>
              <a:cs typeface="Times New Roman" panose="02020603050405020304" pitchFamily="18" charset="0"/>
            </a:rPr>
            <a:t>)</a:t>
          </a:r>
        </a:p>
      </dsp:txBody>
      <dsp:txXfrm>
        <a:off x="2918154" y="891753"/>
        <a:ext cx="2883484" cy="592753"/>
      </dsp:txXfrm>
    </dsp:sp>
    <dsp:sp modelId="{74081400-2D66-411A-9EBD-A8E5B6EBF698}">
      <dsp:nvSpPr>
        <dsp:cNvPr id="0" name=""/>
        <dsp:cNvSpPr/>
      </dsp:nvSpPr>
      <dsp:spPr>
        <a:xfrm>
          <a:off x="0" y="1805666"/>
          <a:ext cx="2595133"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
              <a:cs typeface="Times New Roman" panose="02020603050405020304" pitchFamily="18" charset="0"/>
            </a:rPr>
            <a:t>Projects that do not need further assessment </a:t>
          </a:r>
          <a:endParaRPr lang="hr-HR" sz="800" kern="1200" dirty="0">
            <a:solidFill>
              <a:schemeClr val="bg1"/>
            </a:solidFill>
            <a:latin typeface="Arial "/>
            <a:cs typeface="Times New Roman" panose="02020603050405020304" pitchFamily="18" charset="0"/>
          </a:endParaRPr>
        </a:p>
      </dsp:txBody>
      <dsp:txXfrm>
        <a:off x="0" y="1805666"/>
        <a:ext cx="2595133" cy="592753"/>
      </dsp:txXfrm>
    </dsp:sp>
    <dsp:sp modelId="{8110F3C6-836C-45F9-B8E9-EB83DB5980D6}">
      <dsp:nvSpPr>
        <dsp:cNvPr id="0" name=""/>
        <dsp:cNvSpPr/>
      </dsp:nvSpPr>
      <dsp:spPr>
        <a:xfrm>
          <a:off x="2844795" y="1805868"/>
          <a:ext cx="3027357"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latin typeface="Arial "/>
              <a:cs typeface="Times New Roman" panose="02020603050405020304" pitchFamily="18" charset="0"/>
            </a:rPr>
            <a:t>Projects that need further assessment and for which proper E&amp;S instrument should be prepared (risk is low to moderate</a:t>
          </a:r>
          <a:r>
            <a:rPr lang="hr-HR" sz="1100" kern="1200" dirty="0">
              <a:solidFill>
                <a:schemeClr val="bg1"/>
              </a:solidFill>
              <a:latin typeface="Arial "/>
              <a:cs typeface="Times New Roman" panose="02020603050405020304" pitchFamily="18" charset="0"/>
            </a:rPr>
            <a:t>)</a:t>
          </a:r>
        </a:p>
      </dsp:txBody>
      <dsp:txXfrm>
        <a:off x="2844795" y="1805868"/>
        <a:ext cx="3027357" cy="592753"/>
      </dsp:txXfrm>
    </dsp:sp>
    <dsp:sp modelId="{CE5352C9-92B9-4117-B284-19D30FA47E85}">
      <dsp:nvSpPr>
        <dsp:cNvPr id="0" name=""/>
        <dsp:cNvSpPr/>
      </dsp:nvSpPr>
      <dsp:spPr>
        <a:xfrm>
          <a:off x="2845684" y="2580312"/>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
              <a:cs typeface="Times New Roman" panose="02020603050405020304" pitchFamily="18" charset="0"/>
            </a:rPr>
            <a:t>STEP 1. </a:t>
          </a:r>
          <a:r>
            <a:rPr lang="hr-HR" sz="1100" kern="1200" dirty="0" err="1">
              <a:solidFill>
                <a:schemeClr val="bg1"/>
              </a:solidFill>
              <a:latin typeface="Arial "/>
              <a:cs typeface="Times New Roman" panose="02020603050405020304" pitchFamily="18" charset="0"/>
            </a:rPr>
            <a:t>Preparation</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and</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disclosure</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of</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proper</a:t>
          </a:r>
          <a:r>
            <a:rPr lang="hr-HR" sz="1100" kern="1200" dirty="0">
              <a:solidFill>
                <a:schemeClr val="bg1"/>
              </a:solidFill>
              <a:latin typeface="Arial "/>
              <a:cs typeface="Times New Roman" panose="02020603050405020304" pitchFamily="18" charset="0"/>
            </a:rPr>
            <a:t> E&amp;S instrument (</a:t>
          </a:r>
          <a:r>
            <a:rPr lang="hr-HR" sz="1100" kern="1200" dirty="0" err="1">
              <a:solidFill>
                <a:schemeClr val="bg1"/>
              </a:solidFill>
              <a:latin typeface="Arial "/>
              <a:cs typeface="Times New Roman" panose="02020603050405020304" pitchFamily="18" charset="0"/>
            </a:rPr>
            <a:t>ESCoP</a:t>
          </a:r>
          <a:r>
            <a:rPr lang="hr-HR" sz="1100" kern="1200" dirty="0">
              <a:solidFill>
                <a:schemeClr val="bg1"/>
              </a:solidFill>
              <a:latin typeface="Arial "/>
              <a:cs typeface="Times New Roman" panose="02020603050405020304" pitchFamily="18" charset="0"/>
            </a:rPr>
            <a:t>/ESMP </a:t>
          </a:r>
          <a:r>
            <a:rPr lang="hr-HR" sz="1100" kern="1200" dirty="0" err="1">
              <a:solidFill>
                <a:schemeClr val="bg1"/>
              </a:solidFill>
              <a:latin typeface="Arial "/>
              <a:cs typeface="Times New Roman" panose="02020603050405020304" pitchFamily="18" charset="0"/>
            </a:rPr>
            <a:t>Checklist</a:t>
          </a:r>
          <a:r>
            <a:rPr lang="hr-HR" sz="1100" kern="1200" dirty="0">
              <a:solidFill>
                <a:schemeClr val="bg1"/>
              </a:solidFill>
              <a:latin typeface="Arial "/>
              <a:cs typeface="Times New Roman" panose="02020603050405020304" pitchFamily="18" charset="0"/>
            </a:rPr>
            <a:t>/ESMP)</a:t>
          </a:r>
        </a:p>
      </dsp:txBody>
      <dsp:txXfrm>
        <a:off x="2845684" y="2580312"/>
        <a:ext cx="3027902" cy="592753"/>
      </dsp:txXfrm>
    </dsp:sp>
    <dsp:sp modelId="{F44695C1-F820-48C0-AF03-F24193428479}">
      <dsp:nvSpPr>
        <dsp:cNvPr id="0" name=""/>
        <dsp:cNvSpPr/>
      </dsp:nvSpPr>
      <dsp:spPr>
        <a:xfrm>
          <a:off x="2845447" y="3396758"/>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
              <a:cs typeface="Times New Roman" panose="02020603050405020304" pitchFamily="18" charset="0"/>
            </a:rPr>
            <a:t>STEP 2. </a:t>
          </a:r>
          <a:r>
            <a:rPr lang="hr-HR" sz="1100" kern="1200" dirty="0" err="1">
              <a:solidFill>
                <a:schemeClr val="bg1"/>
              </a:solidFill>
              <a:latin typeface="Arial "/>
              <a:cs typeface="Times New Roman" panose="02020603050405020304" pitchFamily="18" charset="0"/>
            </a:rPr>
            <a:t>Integration</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of</a:t>
          </a:r>
          <a:r>
            <a:rPr lang="hr-HR" sz="1100" kern="1200" dirty="0">
              <a:solidFill>
                <a:schemeClr val="bg1"/>
              </a:solidFill>
              <a:latin typeface="Arial "/>
              <a:cs typeface="Times New Roman" panose="02020603050405020304" pitchFamily="18" charset="0"/>
            </a:rPr>
            <a:t> E&amp;S instrument </a:t>
          </a:r>
          <a:r>
            <a:rPr lang="hr-HR" sz="1100" kern="1200" dirty="0" err="1">
              <a:solidFill>
                <a:schemeClr val="bg1"/>
              </a:solidFill>
              <a:latin typeface="Arial "/>
              <a:cs typeface="Times New Roman" panose="02020603050405020304" pitchFamily="18" charset="0"/>
            </a:rPr>
            <a:t>in</a:t>
          </a:r>
          <a:r>
            <a:rPr lang="hr-HR" sz="1100" kern="1200" dirty="0">
              <a:solidFill>
                <a:schemeClr val="bg1"/>
              </a:solidFill>
              <a:latin typeface="Arial "/>
              <a:cs typeface="Times New Roman" panose="02020603050405020304" pitchFamily="18" charset="0"/>
            </a:rPr>
            <a:t> tender </a:t>
          </a:r>
          <a:r>
            <a:rPr lang="hr-HR" sz="1100" kern="1200" dirty="0" err="1">
              <a:solidFill>
                <a:schemeClr val="bg1"/>
              </a:solidFill>
              <a:latin typeface="Arial "/>
              <a:cs typeface="Times New Roman" panose="02020603050405020304" pitchFamily="18" charset="0"/>
            </a:rPr>
            <a:t>documentation</a:t>
          </a:r>
          <a:r>
            <a:rPr lang="hr-HR" sz="1100" kern="1200" dirty="0">
              <a:solidFill>
                <a:schemeClr val="bg1"/>
              </a:solidFill>
              <a:latin typeface="Arial "/>
              <a:cs typeface="Times New Roman" panose="02020603050405020304" pitchFamily="18" charset="0"/>
            </a:rPr>
            <a:t> </a:t>
          </a:r>
          <a:r>
            <a:rPr lang="en-US" sz="1100" kern="1200" dirty="0">
              <a:solidFill>
                <a:schemeClr val="bg1"/>
              </a:solidFill>
              <a:latin typeface="Arial "/>
              <a:cs typeface="Times New Roman" panose="02020603050405020304" pitchFamily="18" charset="0"/>
            </a:rPr>
            <a:t>(if relevant</a:t>
          </a:r>
          <a:r>
            <a:rPr lang="hr-HR" sz="1100" kern="1200" dirty="0">
              <a:solidFill>
                <a:schemeClr val="bg1"/>
              </a:solidFill>
              <a:latin typeface="Arial "/>
              <a:cs typeface="Times New Roman" panose="02020603050405020304" pitchFamily="18" charset="0"/>
            </a:rPr>
            <a:t>)</a:t>
          </a:r>
        </a:p>
      </dsp:txBody>
      <dsp:txXfrm>
        <a:off x="2845447" y="3396758"/>
        <a:ext cx="3027902" cy="592753"/>
      </dsp:txXfrm>
    </dsp:sp>
    <dsp:sp modelId="{4931A357-8225-44C3-87A3-87AD0F285F4B}">
      <dsp:nvSpPr>
        <dsp:cNvPr id="0" name=""/>
        <dsp:cNvSpPr/>
      </dsp:nvSpPr>
      <dsp:spPr>
        <a:xfrm>
          <a:off x="2844985" y="4168707"/>
          <a:ext cx="3027902"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hr-HR" sz="1100" kern="1200" dirty="0">
              <a:solidFill>
                <a:schemeClr val="bg1"/>
              </a:solidFill>
              <a:latin typeface="Arial "/>
              <a:cs typeface="Times New Roman" panose="02020603050405020304" pitchFamily="18" charset="0"/>
            </a:rPr>
            <a:t>STEP 3. </a:t>
          </a:r>
          <a:r>
            <a:rPr lang="hr-HR" sz="1100" kern="1200" dirty="0" err="1">
              <a:solidFill>
                <a:schemeClr val="bg1"/>
              </a:solidFill>
              <a:latin typeface="Arial "/>
              <a:cs typeface="Times New Roman" panose="02020603050405020304" pitchFamily="18" charset="0"/>
            </a:rPr>
            <a:t>Implementation</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project</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supervision</a:t>
          </a:r>
          <a:r>
            <a:rPr lang="hr-HR" sz="1100" kern="1200" dirty="0">
              <a:solidFill>
                <a:schemeClr val="bg1"/>
              </a:solidFill>
              <a:latin typeface="Arial "/>
              <a:cs typeface="Times New Roman" panose="02020603050405020304" pitchFamily="18" charset="0"/>
            </a:rPr>
            <a:t>, monitoring </a:t>
          </a:r>
          <a:r>
            <a:rPr lang="hr-HR" sz="1100" kern="1200" dirty="0" err="1">
              <a:solidFill>
                <a:schemeClr val="bg1"/>
              </a:solidFill>
              <a:latin typeface="Arial "/>
              <a:cs typeface="Times New Roman" panose="02020603050405020304" pitchFamily="18" charset="0"/>
            </a:rPr>
            <a:t>and</a:t>
          </a:r>
          <a:r>
            <a:rPr lang="hr-HR" sz="1100" kern="1200" dirty="0">
              <a:solidFill>
                <a:schemeClr val="bg1"/>
              </a:solidFill>
              <a:latin typeface="Arial "/>
              <a:cs typeface="Times New Roman" panose="02020603050405020304" pitchFamily="18" charset="0"/>
            </a:rPr>
            <a:t> </a:t>
          </a:r>
          <a:r>
            <a:rPr lang="hr-HR" sz="1100" kern="1200" dirty="0" err="1">
              <a:solidFill>
                <a:schemeClr val="bg1"/>
              </a:solidFill>
              <a:latin typeface="Arial "/>
              <a:cs typeface="Times New Roman" panose="02020603050405020304" pitchFamily="18" charset="0"/>
            </a:rPr>
            <a:t>reporting</a:t>
          </a:r>
          <a:endParaRPr lang="hr-HR" sz="1100" kern="1200" dirty="0">
            <a:solidFill>
              <a:schemeClr val="bg1"/>
            </a:solidFill>
            <a:latin typeface="Arial "/>
            <a:cs typeface="Times New Roman" panose="02020603050405020304" pitchFamily="18" charset="0"/>
          </a:endParaRPr>
        </a:p>
      </dsp:txBody>
      <dsp:txXfrm>
        <a:off x="2844985" y="4168707"/>
        <a:ext cx="3027902" cy="592753"/>
      </dsp:txXfrm>
    </dsp:sp>
    <dsp:sp modelId="{B3348FC0-6959-46C3-BFBC-D94AB2DFE337}">
      <dsp:nvSpPr>
        <dsp:cNvPr id="0" name=""/>
        <dsp:cNvSpPr/>
      </dsp:nvSpPr>
      <dsp:spPr>
        <a:xfrm>
          <a:off x="3428349" y="4903353"/>
          <a:ext cx="1099913" cy="74509"/>
        </a:xfrm>
        <a:prstGeom prst="rect">
          <a:avLst/>
        </a:prstGeom>
        <a:noFill/>
        <a:ln w="19050" cap="flat" cmpd="sng" algn="ctr">
          <a:solidFill>
            <a:schemeClr val="bg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lang="hr-HR" sz="800" kern="1200">
            <a:solidFill>
              <a:schemeClr val="tx1">
                <a:lumMod val="85000"/>
                <a:lumOff val="15000"/>
              </a:schemeClr>
            </a:solidFill>
          </a:endParaRPr>
        </a:p>
      </dsp:txBody>
      <dsp:txXfrm>
        <a:off x="3428349" y="4903353"/>
        <a:ext cx="1099913" cy="74509"/>
      </dsp:txXfrm>
    </dsp:sp>
    <dsp:sp modelId="{D71E2DAE-5EBE-4D03-8D3D-46A48EE05EF3}">
      <dsp:nvSpPr>
        <dsp:cNvPr id="0" name=""/>
        <dsp:cNvSpPr/>
      </dsp:nvSpPr>
      <dsp:spPr>
        <a:xfrm>
          <a:off x="6124660" y="1811848"/>
          <a:ext cx="2595133" cy="592753"/>
        </a:xfrm>
        <a:prstGeom prst="rect">
          <a:avLst/>
        </a:prstGeom>
        <a:solidFill>
          <a:srgbClr val="295A4D"/>
        </a:solidFill>
        <a:ln w="635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hr-HR" sz="1000" kern="1200" dirty="0" err="1">
              <a:solidFill>
                <a:schemeClr val="bg1"/>
              </a:solidFill>
              <a:latin typeface="Arial "/>
              <a:cs typeface="Times New Roman" panose="02020603050405020304" pitchFamily="18" charset="0"/>
            </a:rPr>
            <a:t>Projects</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with</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potential</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substantial</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and</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high</a:t>
          </a:r>
          <a:r>
            <a:rPr lang="hr-HR" sz="1000" kern="1200" dirty="0">
              <a:solidFill>
                <a:schemeClr val="bg1"/>
              </a:solidFill>
              <a:latin typeface="Arial "/>
              <a:cs typeface="Times New Roman" panose="02020603050405020304" pitchFamily="18" charset="0"/>
            </a:rPr>
            <a:t> E&amp;S </a:t>
          </a:r>
          <a:r>
            <a:rPr lang="hr-HR" sz="1000" kern="1200" dirty="0" err="1">
              <a:solidFill>
                <a:schemeClr val="bg1"/>
              </a:solidFill>
              <a:latin typeface="Arial "/>
              <a:cs typeface="Times New Roman" panose="02020603050405020304" pitchFamily="18" charset="0"/>
            </a:rPr>
            <a:t>risk</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will</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not</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be</a:t>
          </a:r>
          <a:r>
            <a:rPr lang="hr-HR" sz="1000" kern="1200" dirty="0">
              <a:solidFill>
                <a:schemeClr val="bg1"/>
              </a:solidFill>
              <a:latin typeface="Arial "/>
              <a:cs typeface="Times New Roman" panose="02020603050405020304" pitchFamily="18" charset="0"/>
            </a:rPr>
            <a:t> </a:t>
          </a:r>
          <a:r>
            <a:rPr lang="hr-HR" sz="1000" kern="1200" dirty="0" err="1">
              <a:solidFill>
                <a:schemeClr val="bg1"/>
              </a:solidFill>
              <a:latin typeface="Arial "/>
              <a:cs typeface="Times New Roman" panose="02020603050405020304" pitchFamily="18" charset="0"/>
            </a:rPr>
            <a:t>awarded</a:t>
          </a:r>
          <a:endParaRPr lang="hr-HR" sz="1000" kern="1200" dirty="0">
            <a:solidFill>
              <a:schemeClr val="bg1"/>
            </a:solidFill>
            <a:latin typeface="Arial "/>
            <a:cs typeface="Times New Roman" panose="02020603050405020304" pitchFamily="18" charset="0"/>
          </a:endParaRPr>
        </a:p>
      </dsp:txBody>
      <dsp:txXfrm>
        <a:off x="6124660" y="1811848"/>
        <a:ext cx="2595133" cy="592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9FBA9-B48F-478C-AFF2-1C4BD176B9E5}">
      <dsp:nvSpPr>
        <dsp:cNvPr id="0" name=""/>
        <dsp:cNvSpPr/>
      </dsp:nvSpPr>
      <dsp:spPr>
        <a:xfrm>
          <a:off x="10111" y="1500342"/>
          <a:ext cx="1360372" cy="1905422"/>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Arial "/>
              <a:ea typeface="+mn-ea"/>
              <a:cs typeface="Times New Roman" panose="02020603050405020304" pitchFamily="18" charset="0"/>
            </a:rPr>
            <a:t>Submission</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of</a:t>
          </a:r>
          <a:r>
            <a:rPr lang="hr-HR" sz="1500" b="1" kern="1200" dirty="0">
              <a:solidFill>
                <a:schemeClr val="bg1"/>
              </a:solidFill>
              <a:latin typeface="Arial "/>
              <a:ea typeface="+mn-ea"/>
              <a:cs typeface="Times New Roman" panose="02020603050405020304" pitchFamily="18" charset="0"/>
            </a:rPr>
            <a:t> the </a:t>
          </a:r>
          <a:r>
            <a:rPr lang="hr-HR" sz="1500" b="1" kern="1200" dirty="0" err="1">
              <a:solidFill>
                <a:schemeClr val="bg1"/>
              </a:solidFill>
              <a:latin typeface="Arial "/>
              <a:ea typeface="+mn-ea"/>
              <a:cs typeface="Times New Roman" panose="02020603050405020304" pitchFamily="18" charset="0"/>
            </a:rPr>
            <a:t>Application</a:t>
          </a:r>
          <a:endParaRPr lang="hr-HR" sz="1500" b="1" kern="1200" dirty="0">
            <a:solidFill>
              <a:schemeClr val="bg1"/>
            </a:solidFill>
            <a:latin typeface="Arial "/>
            <a:ea typeface="+mn-ea"/>
            <a:cs typeface="Times New Roman" panose="02020603050405020304" pitchFamily="18" charset="0"/>
          </a:endParaRPr>
        </a:p>
      </dsp:txBody>
      <dsp:txXfrm>
        <a:off x="49955" y="1540186"/>
        <a:ext cx="1280684" cy="1825734"/>
      </dsp:txXfrm>
    </dsp:sp>
    <dsp:sp modelId="{9E1C9755-4317-48C4-A4A1-413920BC0F7C}">
      <dsp:nvSpPr>
        <dsp:cNvPr id="0" name=""/>
        <dsp:cNvSpPr/>
      </dsp:nvSpPr>
      <dsp:spPr>
        <a:xfrm>
          <a:off x="1506521"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1506521" y="2351841"/>
        <a:ext cx="201879" cy="202424"/>
      </dsp:txXfrm>
    </dsp:sp>
    <dsp:sp modelId="{FFA6EAE4-713E-42F5-B48A-CC255024DB0B}">
      <dsp:nvSpPr>
        <dsp:cNvPr id="0" name=""/>
        <dsp:cNvSpPr/>
      </dsp:nvSpPr>
      <dsp:spPr>
        <a:xfrm>
          <a:off x="1914632" y="1502613"/>
          <a:ext cx="1623400" cy="1900880"/>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latin typeface="Arial "/>
              <a:ea typeface="+mn-ea"/>
              <a:cs typeface="Times New Roman" panose="02020603050405020304" pitchFamily="18" charset="0"/>
            </a:rPr>
            <a:t>Assessment process</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administrative</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eligibility</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and</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quality</a:t>
          </a:r>
          <a:r>
            <a:rPr lang="hr-HR" sz="1500" b="1" kern="1200" dirty="0">
              <a:solidFill>
                <a:schemeClr val="bg1"/>
              </a:solidFill>
              <a:latin typeface="Arial "/>
              <a:ea typeface="+mn-ea"/>
              <a:cs typeface="Times New Roman" panose="02020603050405020304" pitchFamily="18" charset="0"/>
            </a:rPr>
            <a:t>)</a:t>
          </a:r>
          <a:r>
            <a:rPr lang="hr-HR" sz="1500" b="1" kern="1200" dirty="0">
              <a:solidFill>
                <a:srgbClr val="295A4D"/>
              </a:solidFill>
              <a:latin typeface="Arial "/>
              <a:ea typeface="+mn-ea"/>
              <a:cs typeface="Times New Roman" panose="02020603050405020304" pitchFamily="18" charset="0"/>
            </a:rPr>
            <a:t>)</a:t>
          </a:r>
          <a:r>
            <a:rPr lang="hr-HR" sz="1500" b="1" kern="1200" dirty="0">
              <a:solidFill>
                <a:sysClr val="windowText" lastClr="000000">
                  <a:hueOff val="0"/>
                  <a:satOff val="0"/>
                  <a:lumOff val="0"/>
                  <a:alphaOff val="0"/>
                </a:sysClr>
              </a:solidFill>
              <a:latin typeface="Arial "/>
              <a:ea typeface="+mn-ea"/>
              <a:cs typeface="Times New Roman" panose="02020603050405020304" pitchFamily="18" charset="0"/>
            </a:rPr>
            <a:t> </a:t>
          </a:r>
        </a:p>
      </dsp:txBody>
      <dsp:txXfrm>
        <a:off x="1962180" y="1550161"/>
        <a:ext cx="1528304" cy="1805784"/>
      </dsp:txXfrm>
    </dsp:sp>
    <dsp:sp modelId="{F1FD17F3-6C15-4504-B9A3-D5707B98398F}">
      <dsp:nvSpPr>
        <dsp:cNvPr id="0" name=""/>
        <dsp:cNvSpPr/>
      </dsp:nvSpPr>
      <dsp:spPr>
        <a:xfrm>
          <a:off x="3674070"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rgbClr val="295A4D"/>
            </a:solidFill>
            <a:latin typeface="Calibri Light" panose="020F0302020204030204" pitchFamily="34" charset="0"/>
            <a:ea typeface="+mn-ea"/>
            <a:cs typeface="Calibri Light" panose="020F0302020204030204" pitchFamily="34" charset="0"/>
          </a:endParaRPr>
        </a:p>
      </dsp:txBody>
      <dsp:txXfrm>
        <a:off x="3674070" y="2351841"/>
        <a:ext cx="201879" cy="202424"/>
      </dsp:txXfrm>
    </dsp:sp>
    <dsp:sp modelId="{8D59DAA6-0FA8-4DEA-9FF0-575B5098D6AA}">
      <dsp:nvSpPr>
        <dsp:cNvPr id="0" name=""/>
        <dsp:cNvSpPr/>
      </dsp:nvSpPr>
      <dsp:spPr>
        <a:xfrm>
          <a:off x="4082182" y="1503544"/>
          <a:ext cx="1360372" cy="1899019"/>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latin typeface="Arial "/>
              <a:ea typeface="+mn-ea"/>
              <a:cs typeface="Times New Roman" panose="02020603050405020304" pitchFamily="18" charset="0"/>
            </a:rPr>
            <a:t>Selection of projects</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meeting</a:t>
          </a:r>
          <a:r>
            <a:rPr lang="hr-HR" sz="1500" b="1" kern="1200" dirty="0">
              <a:solidFill>
                <a:schemeClr val="bg1"/>
              </a:solidFill>
              <a:latin typeface="Arial "/>
              <a:ea typeface="+mn-ea"/>
              <a:cs typeface="Times New Roman" panose="02020603050405020304" pitchFamily="18" charset="0"/>
            </a:rPr>
            <a:t> minimum </a:t>
          </a:r>
          <a:r>
            <a:rPr lang="hr-HR" sz="1500" b="1" kern="1200" dirty="0" err="1">
              <a:solidFill>
                <a:schemeClr val="bg1"/>
              </a:solidFill>
              <a:latin typeface="Arial "/>
              <a:ea typeface="+mn-ea"/>
              <a:cs typeface="Times New Roman" panose="02020603050405020304" pitchFamily="18" charset="0"/>
            </a:rPr>
            <a:t>criteria</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and</a:t>
          </a:r>
          <a:r>
            <a:rPr lang="hr-HR" sz="1500" b="1" kern="1200" dirty="0">
              <a:solidFill>
                <a:schemeClr val="bg1"/>
              </a:solidFill>
              <a:latin typeface="Arial "/>
              <a:ea typeface="+mn-ea"/>
              <a:cs typeface="Times New Roman" panose="02020603050405020304" pitchFamily="18" charset="0"/>
            </a:rPr>
            <a:t> are</a:t>
          </a:r>
          <a:r>
            <a:rPr lang="en-US"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within</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allocation</a:t>
          </a:r>
          <a:endParaRPr lang="hr-HR" sz="1500" b="1" kern="1200" dirty="0">
            <a:solidFill>
              <a:schemeClr val="bg1"/>
            </a:solidFill>
            <a:latin typeface="Arial "/>
            <a:ea typeface="+mn-ea"/>
            <a:cs typeface="Times New Roman" panose="02020603050405020304" pitchFamily="18" charset="0"/>
          </a:endParaRPr>
        </a:p>
      </dsp:txBody>
      <dsp:txXfrm>
        <a:off x="4122026" y="1543388"/>
        <a:ext cx="1280684" cy="1819331"/>
      </dsp:txXfrm>
    </dsp:sp>
    <dsp:sp modelId="{82A8FF3B-C9AA-410C-AEF8-FCDCB699062C}">
      <dsp:nvSpPr>
        <dsp:cNvPr id="0" name=""/>
        <dsp:cNvSpPr/>
      </dsp:nvSpPr>
      <dsp:spPr>
        <a:xfrm>
          <a:off x="5578591"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5578591" y="2351841"/>
        <a:ext cx="201879" cy="202424"/>
      </dsp:txXfrm>
    </dsp:sp>
    <dsp:sp modelId="{6B8F9A76-7D1D-450C-8CD8-873FB5251775}">
      <dsp:nvSpPr>
        <dsp:cNvPr id="0" name=""/>
        <dsp:cNvSpPr/>
      </dsp:nvSpPr>
      <dsp:spPr>
        <a:xfrm>
          <a:off x="5986703" y="1503544"/>
          <a:ext cx="1360372" cy="1899019"/>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Arial "/>
              <a:ea typeface="+mn-ea"/>
              <a:cs typeface="Times New Roman" panose="02020603050405020304" pitchFamily="18" charset="0"/>
            </a:rPr>
            <a:t>Eligibility</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of</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costs</a:t>
          </a:r>
          <a:r>
            <a:rPr lang="hr-HR" sz="1500" b="1" kern="1200" dirty="0">
              <a:solidFill>
                <a:schemeClr val="bg1"/>
              </a:solidFill>
              <a:latin typeface="Arial "/>
              <a:ea typeface="+mn-ea"/>
              <a:cs typeface="Times New Roman" panose="02020603050405020304" pitchFamily="18" charset="0"/>
            </a:rPr>
            <a:t> and </a:t>
          </a:r>
          <a:r>
            <a:rPr lang="hr-HR" sz="1500" b="1" kern="1200" dirty="0" err="1">
              <a:solidFill>
                <a:schemeClr val="bg1"/>
              </a:solidFill>
              <a:latin typeface="Arial "/>
              <a:ea typeface="+mn-ea"/>
              <a:cs typeface="Times New Roman" panose="02020603050405020304" pitchFamily="18" charset="0"/>
            </a:rPr>
            <a:t>budget</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cleaning</a:t>
          </a:r>
          <a:endParaRPr lang="hr-HR" sz="1500" b="1" kern="1200" dirty="0">
            <a:solidFill>
              <a:schemeClr val="bg1"/>
            </a:solidFill>
            <a:latin typeface="Arial "/>
            <a:ea typeface="+mn-ea"/>
            <a:cs typeface="Times New Roman" panose="02020603050405020304" pitchFamily="18" charset="0"/>
          </a:endParaRPr>
        </a:p>
      </dsp:txBody>
      <dsp:txXfrm>
        <a:off x="6026547" y="1543388"/>
        <a:ext cx="1280684" cy="1819331"/>
      </dsp:txXfrm>
    </dsp:sp>
    <dsp:sp modelId="{921E37CF-19A5-4C39-BA89-91573F072A86}">
      <dsp:nvSpPr>
        <dsp:cNvPr id="0" name=""/>
        <dsp:cNvSpPr/>
      </dsp:nvSpPr>
      <dsp:spPr>
        <a:xfrm>
          <a:off x="7483113"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7483113" y="2351841"/>
        <a:ext cx="201879" cy="202424"/>
      </dsp:txXfrm>
    </dsp:sp>
    <dsp:sp modelId="{6B303575-4275-407C-84D7-9839976FA5B0}">
      <dsp:nvSpPr>
        <dsp:cNvPr id="0" name=""/>
        <dsp:cNvSpPr/>
      </dsp:nvSpPr>
      <dsp:spPr>
        <a:xfrm>
          <a:off x="7891224" y="1503544"/>
          <a:ext cx="1360372" cy="1899019"/>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err="1">
              <a:solidFill>
                <a:schemeClr val="bg1"/>
              </a:solidFill>
              <a:latin typeface="Arial "/>
              <a:ea typeface="+mn-ea"/>
              <a:cs typeface="Times New Roman" panose="02020603050405020304" pitchFamily="18" charset="0"/>
            </a:rPr>
            <a:t>Award</a:t>
          </a:r>
          <a:r>
            <a:rPr lang="hr-HR" sz="1500" b="1" kern="1200" dirty="0">
              <a:solidFill>
                <a:schemeClr val="bg1"/>
              </a:solidFill>
              <a:latin typeface="Arial "/>
              <a:ea typeface="+mn-ea"/>
              <a:cs typeface="Times New Roman" panose="02020603050405020304" pitchFamily="18" charset="0"/>
            </a:rPr>
            <a:t> </a:t>
          </a:r>
          <a:r>
            <a:rPr lang="hr-HR" sz="1500" b="1" kern="1200" dirty="0" err="1">
              <a:solidFill>
                <a:schemeClr val="bg1"/>
              </a:solidFill>
              <a:latin typeface="Arial "/>
              <a:ea typeface="+mn-ea"/>
              <a:cs typeface="Times New Roman" panose="02020603050405020304" pitchFamily="18" charset="0"/>
            </a:rPr>
            <a:t>decision</a:t>
          </a:r>
          <a:r>
            <a:rPr lang="hr-HR" sz="1500" b="1" kern="1200" dirty="0">
              <a:solidFill>
                <a:schemeClr val="bg1"/>
              </a:solidFill>
              <a:latin typeface="Arial "/>
              <a:ea typeface="+mn-ea"/>
              <a:cs typeface="Times New Roman" panose="02020603050405020304" pitchFamily="18" charset="0"/>
            </a:rPr>
            <a:t> on </a:t>
          </a:r>
          <a:r>
            <a:rPr lang="hr-HR" sz="1500" b="1" kern="1200" dirty="0" err="1">
              <a:solidFill>
                <a:schemeClr val="bg1"/>
              </a:solidFill>
              <a:latin typeface="Arial "/>
              <a:ea typeface="+mn-ea"/>
              <a:cs typeface="Times New Roman" panose="02020603050405020304" pitchFamily="18" charset="0"/>
            </a:rPr>
            <a:t>funding</a:t>
          </a:r>
          <a:endParaRPr lang="hr-HR" sz="1500" b="1" kern="1200" dirty="0">
            <a:solidFill>
              <a:schemeClr val="bg1"/>
            </a:solidFill>
            <a:latin typeface="Arial "/>
            <a:ea typeface="+mn-ea"/>
            <a:cs typeface="Times New Roman" panose="02020603050405020304" pitchFamily="18" charset="0"/>
          </a:endParaRPr>
        </a:p>
      </dsp:txBody>
      <dsp:txXfrm>
        <a:off x="7931068" y="1543388"/>
        <a:ext cx="1280684" cy="1819331"/>
      </dsp:txXfrm>
    </dsp:sp>
    <dsp:sp modelId="{72737E1C-C263-48CA-B53D-8458655643E9}">
      <dsp:nvSpPr>
        <dsp:cNvPr id="0" name=""/>
        <dsp:cNvSpPr/>
      </dsp:nvSpPr>
      <dsp:spPr>
        <a:xfrm>
          <a:off x="9387634" y="2284367"/>
          <a:ext cx="288398" cy="337372"/>
        </a:xfrm>
        <a:prstGeom prst="rightArrow">
          <a:avLst>
            <a:gd name="adj1" fmla="val 60000"/>
            <a:gd name="adj2" fmla="val 50000"/>
          </a:avLst>
        </a:prstGeom>
        <a:solidFill>
          <a:srgbClr val="295A4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hr-HR" sz="1200" b="1" kern="1200">
            <a:solidFill>
              <a:sysClr val="windowText" lastClr="000000">
                <a:hueOff val="0"/>
                <a:satOff val="0"/>
                <a:lumOff val="0"/>
                <a:alphaOff val="0"/>
              </a:sysClr>
            </a:solidFill>
            <a:latin typeface="Calibri Light" panose="020F0302020204030204" pitchFamily="34" charset="0"/>
            <a:ea typeface="+mn-ea"/>
            <a:cs typeface="Calibri Light" panose="020F0302020204030204" pitchFamily="34" charset="0"/>
          </a:endParaRPr>
        </a:p>
      </dsp:txBody>
      <dsp:txXfrm>
        <a:off x="9387634" y="2351841"/>
        <a:ext cx="201879" cy="202424"/>
      </dsp:txXfrm>
    </dsp:sp>
    <dsp:sp modelId="{89ECCE28-CC3F-4BCD-9B2B-1873BA49F0D8}">
      <dsp:nvSpPr>
        <dsp:cNvPr id="0" name=""/>
        <dsp:cNvSpPr/>
      </dsp:nvSpPr>
      <dsp:spPr>
        <a:xfrm>
          <a:off x="9795745" y="1503544"/>
          <a:ext cx="1360372" cy="1899019"/>
        </a:xfrm>
        <a:prstGeom prst="roundRect">
          <a:avLst>
            <a:gd name="adj" fmla="val 10000"/>
          </a:avLst>
        </a:prstGeom>
        <a:solidFill>
          <a:srgbClr val="295A4D"/>
        </a:solidFill>
        <a:ln>
          <a:noFill/>
        </a:ln>
        <a:effectLst>
          <a:glow rad="63500">
            <a:schemeClr val="accent2">
              <a:satMod val="175000"/>
              <a:alpha val="40000"/>
            </a:schemeClr>
          </a:glow>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r-HR" sz="1500" b="1" kern="1200" dirty="0">
              <a:solidFill>
                <a:schemeClr val="bg1"/>
              </a:solidFill>
              <a:latin typeface="Arial "/>
              <a:ea typeface="+mn-ea"/>
              <a:cs typeface="Times New Roman" panose="02020603050405020304" pitchFamily="18" charset="0"/>
            </a:rPr>
            <a:t>Grant Agreement </a:t>
          </a:r>
          <a:r>
            <a:rPr lang="hr-HR" sz="1500" b="1" kern="1200" dirty="0" err="1">
              <a:solidFill>
                <a:schemeClr val="bg1"/>
              </a:solidFill>
              <a:latin typeface="Arial "/>
              <a:ea typeface="+mn-ea"/>
              <a:cs typeface="Times New Roman" panose="02020603050405020304" pitchFamily="18" charset="0"/>
            </a:rPr>
            <a:t>sigining</a:t>
          </a:r>
          <a:endParaRPr lang="hr-HR" sz="1500" b="1" kern="1200" dirty="0">
            <a:solidFill>
              <a:schemeClr val="bg1"/>
            </a:solidFill>
            <a:latin typeface="Arial "/>
            <a:ea typeface="+mn-ea"/>
            <a:cs typeface="Times New Roman" panose="02020603050405020304" pitchFamily="18" charset="0"/>
          </a:endParaRPr>
        </a:p>
      </dsp:txBody>
      <dsp:txXfrm>
        <a:off x="9835589" y="1543388"/>
        <a:ext cx="1280684" cy="181933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42041910-4C75-B14F-9922-311B1249383F}" type="datetimeFigureOut">
              <a:rPr lang="hr-HR" smtClean="0"/>
              <a:t>14.7.2026.</a:t>
            </a:fld>
            <a:endParaRPr lang="hr-HR"/>
          </a:p>
        </p:txBody>
      </p:sp>
      <p:sp>
        <p:nvSpPr>
          <p:cNvPr id="4" name="Slide Image Placehold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hr-HR"/>
          </a:p>
        </p:txBody>
      </p:sp>
      <p:sp>
        <p:nvSpPr>
          <p:cNvPr id="6" name="Footer Placehold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5FB0D446-CEE6-7744-9CF5-39945A94E57F}" type="slidenum">
              <a:rPr lang="hr-HR" smtClean="0"/>
              <a:t>‹#›</a:t>
            </a:fld>
            <a:endParaRPr lang="hr-HR"/>
          </a:p>
        </p:txBody>
      </p:sp>
    </p:spTree>
    <p:extLst>
      <p:ext uri="{BB962C8B-B14F-4D97-AF65-F5344CB8AC3E}">
        <p14:creationId xmlns:p14="http://schemas.microsoft.com/office/powerpoint/2010/main" val="562937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15</a:t>
            </a:fld>
            <a:endParaRPr lang="hr-HR"/>
          </a:p>
        </p:txBody>
      </p:sp>
    </p:spTree>
    <p:extLst>
      <p:ext uri="{BB962C8B-B14F-4D97-AF65-F5344CB8AC3E}">
        <p14:creationId xmlns:p14="http://schemas.microsoft.com/office/powerpoint/2010/main" val="1891298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25</a:t>
            </a:fld>
            <a:endParaRPr lang="hr-HR"/>
          </a:p>
        </p:txBody>
      </p:sp>
    </p:spTree>
    <p:extLst>
      <p:ext uri="{BB962C8B-B14F-4D97-AF65-F5344CB8AC3E}">
        <p14:creationId xmlns:p14="http://schemas.microsoft.com/office/powerpoint/2010/main" val="362093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FE22D-9F3F-247E-0716-291205728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E9ED8-1ABA-FAC0-67EB-C99481032149}"/>
              </a:ext>
            </a:extLst>
          </p:cNvPr>
          <p:cNvSpPr>
            <a:spLocks noGrp="1" noRot="1" noChangeAspect="1"/>
          </p:cNvSpPr>
          <p:nvPr>
            <p:ph type="sldImg"/>
          </p:nvPr>
        </p:nvSpPr>
        <p:spPr/>
        <p:txBody>
          <a:bodyPr/>
          <a:lstStyle/>
          <a:p>
            <a:endParaRPr lang="hr-HR"/>
          </a:p>
        </p:txBody>
      </p:sp>
      <p:sp>
        <p:nvSpPr>
          <p:cNvPr id="3" name="Notes Placeholder 2">
            <a:extLst>
              <a:ext uri="{FF2B5EF4-FFF2-40B4-BE49-F238E27FC236}">
                <a16:creationId xmlns:a16="http://schemas.microsoft.com/office/drawing/2014/main" id="{FF67EA0C-5B09-0FED-B8F4-1E1CB50F9B92}"/>
              </a:ext>
            </a:extLst>
          </p:cNvPr>
          <p:cNvSpPr>
            <a:spLocks noGrp="1"/>
          </p:cNvSpPr>
          <p:nvPr>
            <p:ph type="body" idx="1"/>
          </p:nvPr>
        </p:nvSpPr>
        <p:spPr/>
        <p:txBody>
          <a:bodyPr/>
          <a:lstStyle/>
          <a:p>
            <a:r>
              <a:rPr lang="en-US" dirty="0"/>
              <a:t>Preko ove mape se uvodi kriterije, nakon čega slijede praktične napomene po kriterijima.</a:t>
            </a:r>
          </a:p>
        </p:txBody>
      </p:sp>
      <p:sp>
        <p:nvSpPr>
          <p:cNvPr id="4" name="Slide Number Placeholder 3">
            <a:extLst>
              <a:ext uri="{FF2B5EF4-FFF2-40B4-BE49-F238E27FC236}">
                <a16:creationId xmlns:a16="http://schemas.microsoft.com/office/drawing/2014/main" id="{8CB8FAC4-7383-7ABD-1AF8-8B45DA791F86}"/>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9129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8EC57-FF7B-B609-A094-1103315E3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84B9F-23FB-793E-84BB-6125D79F3AB7}"/>
              </a:ext>
            </a:extLst>
          </p:cNvPr>
          <p:cNvSpPr>
            <a:spLocks noGrp="1" noRot="1" noChangeAspect="1"/>
          </p:cNvSpPr>
          <p:nvPr>
            <p:ph type="sldImg"/>
          </p:nvPr>
        </p:nvSpPr>
        <p:spPr/>
        <p:txBody>
          <a:bodyPr/>
          <a:lstStyle/>
          <a:p>
            <a:endParaRPr lang="hr-HR"/>
          </a:p>
        </p:txBody>
      </p:sp>
      <p:sp>
        <p:nvSpPr>
          <p:cNvPr id="3" name="Notes Placeholder 2">
            <a:extLst>
              <a:ext uri="{FF2B5EF4-FFF2-40B4-BE49-F238E27FC236}">
                <a16:creationId xmlns:a16="http://schemas.microsoft.com/office/drawing/2014/main" id="{48E86E48-6732-2FA0-3664-F93595E270F9}"/>
              </a:ext>
            </a:extLst>
          </p:cNvPr>
          <p:cNvSpPr>
            <a:spLocks noGrp="1"/>
          </p:cNvSpPr>
          <p:nvPr>
            <p:ph type="body" idx="1"/>
          </p:nvPr>
        </p:nvSpPr>
        <p:spPr/>
        <p:txBody>
          <a:bodyPr/>
          <a:lstStyle/>
          <a:p>
            <a:endParaRPr lang="hr-HR" dirty="0"/>
          </a:p>
        </p:txBody>
      </p:sp>
      <p:sp>
        <p:nvSpPr>
          <p:cNvPr id="4" name="Slide Number Placeholder 3">
            <a:extLst>
              <a:ext uri="{FF2B5EF4-FFF2-40B4-BE49-F238E27FC236}">
                <a16:creationId xmlns:a16="http://schemas.microsoft.com/office/drawing/2014/main" id="{C0DE8999-4F7B-EB4D-A544-336B9FB9135D}"/>
              </a:ext>
            </a:extLst>
          </p:cNvPr>
          <p:cNvSpPr>
            <a:spLocks noGrp="1"/>
          </p:cNvSpPr>
          <p:nvPr>
            <p:ph type="sldNum" sz="quarter" idx="5"/>
          </p:nvPr>
        </p:nvSpPr>
        <p:spPr/>
        <p:txBody>
          <a:bodyPr/>
          <a:lstStyle/>
          <a:p>
            <a:fld id="{5FB0D446-CEE6-7744-9CF5-39945A94E57F}" type="slidenum">
              <a:rPr lang="hr-HR" smtClean="0"/>
              <a:t>27</a:t>
            </a:fld>
            <a:endParaRPr lang="hr-HR"/>
          </a:p>
        </p:txBody>
      </p:sp>
    </p:spTree>
    <p:extLst>
      <p:ext uri="{BB962C8B-B14F-4D97-AF65-F5344CB8AC3E}">
        <p14:creationId xmlns:p14="http://schemas.microsoft.com/office/powerpoint/2010/main" val="835921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28</a:t>
            </a:fld>
            <a:endParaRPr lang="hr-HR"/>
          </a:p>
        </p:txBody>
      </p:sp>
    </p:spTree>
    <p:extLst>
      <p:ext uri="{BB962C8B-B14F-4D97-AF65-F5344CB8AC3E}">
        <p14:creationId xmlns:p14="http://schemas.microsoft.com/office/powerpoint/2010/main" val="701183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29</a:t>
            </a:fld>
            <a:endParaRPr lang="hr-HR"/>
          </a:p>
        </p:txBody>
      </p:sp>
    </p:spTree>
    <p:extLst>
      <p:ext uri="{BB962C8B-B14F-4D97-AF65-F5344CB8AC3E}">
        <p14:creationId xmlns:p14="http://schemas.microsoft.com/office/powerpoint/2010/main" val="134951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37</a:t>
            </a:fld>
            <a:endParaRPr lang="hr-HR"/>
          </a:p>
        </p:txBody>
      </p:sp>
    </p:spTree>
    <p:extLst>
      <p:ext uri="{BB962C8B-B14F-4D97-AF65-F5344CB8AC3E}">
        <p14:creationId xmlns:p14="http://schemas.microsoft.com/office/powerpoint/2010/main" val="1794542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r>
              <a:rPr lang="en-US" dirty="0"/>
              <a:t>Preko ove mape se uvodi kriterije, nakon čega slijede praktične napomene po kriterijima.</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hr-HR"/>
          </a:p>
        </p:txBody>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5FB0D446-CEE6-7744-9CF5-39945A94E57F}" type="slidenum">
              <a:rPr lang="hr-HR" smtClean="0"/>
              <a:t>41</a:t>
            </a:fld>
            <a:endParaRPr lang="hr-HR"/>
          </a:p>
        </p:txBody>
      </p:sp>
    </p:spTree>
    <p:extLst>
      <p:ext uri="{BB962C8B-B14F-4D97-AF65-F5344CB8AC3E}">
        <p14:creationId xmlns:p14="http://schemas.microsoft.com/office/powerpoint/2010/main" val="214121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78D63-803E-F3EF-4CCE-F883D52E87E9}"/>
              </a:ext>
            </a:extLst>
          </p:cNvPr>
          <p:cNvSpPr>
            <a:spLocks noGrp="1"/>
          </p:cNvSpPr>
          <p:nvPr>
            <p:ph type="ctrTitle"/>
          </p:nvPr>
        </p:nvSpPr>
        <p:spPr>
          <a:xfrm>
            <a:off x="1524000" y="1122363"/>
            <a:ext cx="9144000" cy="2387600"/>
          </a:xfrm>
        </p:spPr>
        <p:txBody>
          <a:bodyPr anchor="b"/>
          <a:lstStyle>
            <a:lvl1pPr algn="l">
              <a:defRPr sz="6000">
                <a:solidFill>
                  <a:srgbClr val="295A4D"/>
                </a:solidFill>
                <a:latin typeface=""/>
              </a:defRPr>
            </a:lvl1pPr>
          </a:lstStyle>
          <a:p>
            <a:r>
              <a:rPr lang="en-GB" dirty="0"/>
              <a:t>Click to edit Master title style</a:t>
            </a:r>
            <a:endParaRPr lang="en-HR" dirty="0"/>
          </a:p>
        </p:txBody>
      </p:sp>
      <p:sp>
        <p:nvSpPr>
          <p:cNvPr id="3" name="Subtitle 2">
            <a:extLst>
              <a:ext uri="{FF2B5EF4-FFF2-40B4-BE49-F238E27FC236}">
                <a16:creationId xmlns:a16="http://schemas.microsoft.com/office/drawing/2014/main" id="{3D045C99-05F6-1CF5-2164-18B6913AE229}"/>
              </a:ext>
            </a:extLst>
          </p:cNvPr>
          <p:cNvSpPr>
            <a:spLocks noGrp="1"/>
          </p:cNvSpPr>
          <p:nvPr>
            <p:ph type="subTitle" idx="1"/>
          </p:nvPr>
        </p:nvSpPr>
        <p:spPr>
          <a:xfrm>
            <a:off x="1524000" y="3735621"/>
            <a:ext cx="9144000" cy="521727"/>
          </a:xfrm>
        </p:spPr>
        <p:txBody>
          <a:bodyPr/>
          <a:lstStyle>
            <a:lvl1pPr marL="0" indent="0" algn="l">
              <a:buNone/>
              <a:defRPr sz="2400">
                <a:solidFill>
                  <a:srgbClr val="295A4D"/>
                </a:solidFill>
                <a:latin typefac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HR" dirty="0"/>
          </a:p>
        </p:txBody>
      </p:sp>
    </p:spTree>
    <p:extLst>
      <p:ext uri="{BB962C8B-B14F-4D97-AF65-F5344CB8AC3E}">
        <p14:creationId xmlns:p14="http://schemas.microsoft.com/office/powerpoint/2010/main" val="688263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11E9-0E2F-4801-A1C8-7A5719BFA722}"/>
              </a:ext>
            </a:extLst>
          </p:cNvPr>
          <p:cNvSpPr>
            <a:spLocks noGrp="1"/>
          </p:cNvSpPr>
          <p:nvPr>
            <p:ph type="title"/>
          </p:nvPr>
        </p:nvSpPr>
        <p:spPr/>
        <p:txBody>
          <a:bodyPr/>
          <a:lstStyle>
            <a:lvl1pPr>
              <a:defRPr>
                <a:solidFill>
                  <a:srgbClr val="295A4D"/>
                </a:solidFill>
              </a:defRPr>
            </a:lvl1pPr>
          </a:lstStyle>
          <a:p>
            <a:r>
              <a:rPr lang="en-GB" dirty="0"/>
              <a:t>Click to edit Master title style</a:t>
            </a:r>
            <a:endParaRPr lang="en-HR" dirty="0"/>
          </a:p>
        </p:txBody>
      </p:sp>
      <p:sp>
        <p:nvSpPr>
          <p:cNvPr id="3" name="Content Placeholder 2">
            <a:extLst>
              <a:ext uri="{FF2B5EF4-FFF2-40B4-BE49-F238E27FC236}">
                <a16:creationId xmlns:a16="http://schemas.microsoft.com/office/drawing/2014/main" id="{670895A1-35B6-EDCD-19C4-186AE4B0B886}"/>
              </a:ext>
            </a:extLst>
          </p:cNvPr>
          <p:cNvSpPr>
            <a:spLocks noGrp="1"/>
          </p:cNvSpPr>
          <p:nvPr>
            <p:ph idx="1"/>
          </p:nvPr>
        </p:nvSpPr>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Tree>
    <p:extLst>
      <p:ext uri="{BB962C8B-B14F-4D97-AF65-F5344CB8AC3E}">
        <p14:creationId xmlns:p14="http://schemas.microsoft.com/office/powerpoint/2010/main" val="85125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E9F1E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DD66-EBDD-CD8C-55AD-38AC7FC47880}"/>
              </a:ext>
            </a:extLst>
          </p:cNvPr>
          <p:cNvSpPr>
            <a:spLocks noGrp="1"/>
          </p:cNvSpPr>
          <p:nvPr>
            <p:ph type="title"/>
          </p:nvPr>
        </p:nvSpPr>
        <p:spPr/>
        <p:txBody>
          <a:bodyPr/>
          <a:lstStyle>
            <a:lvl1pPr>
              <a:defRPr>
                <a:solidFill>
                  <a:srgbClr val="295A4D"/>
                </a:solidFill>
              </a:defRPr>
            </a:lvl1pPr>
          </a:lstStyle>
          <a:p>
            <a:r>
              <a:rPr lang="en-GB" dirty="0"/>
              <a:t>Click to edit Master title style</a:t>
            </a:r>
            <a:endParaRPr lang="en-HR" dirty="0"/>
          </a:p>
        </p:txBody>
      </p:sp>
      <p:sp>
        <p:nvSpPr>
          <p:cNvPr id="3" name="Content Placeholder 2">
            <a:extLst>
              <a:ext uri="{FF2B5EF4-FFF2-40B4-BE49-F238E27FC236}">
                <a16:creationId xmlns:a16="http://schemas.microsoft.com/office/drawing/2014/main" id="{DBD9C37A-E306-9164-20DB-6BB75074AE65}"/>
              </a:ext>
            </a:extLst>
          </p:cNvPr>
          <p:cNvSpPr>
            <a:spLocks noGrp="1"/>
          </p:cNvSpPr>
          <p:nvPr>
            <p:ph sz="half" idx="1"/>
          </p:nvPr>
        </p:nvSpPr>
        <p:spPr>
          <a:xfrm>
            <a:off x="838200" y="1825625"/>
            <a:ext cx="5181600" cy="4351338"/>
          </a:xfrm>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4" name="Content Placeholder 3">
            <a:extLst>
              <a:ext uri="{FF2B5EF4-FFF2-40B4-BE49-F238E27FC236}">
                <a16:creationId xmlns:a16="http://schemas.microsoft.com/office/drawing/2014/main" id="{4086CFE1-C78B-2250-BB9A-F3E930A3B9D8}"/>
              </a:ext>
            </a:extLst>
          </p:cNvPr>
          <p:cNvSpPr>
            <a:spLocks noGrp="1"/>
          </p:cNvSpPr>
          <p:nvPr>
            <p:ph sz="half" idx="2"/>
          </p:nvPr>
        </p:nvSpPr>
        <p:spPr>
          <a:xfrm>
            <a:off x="6172200" y="1825625"/>
            <a:ext cx="5181600" cy="4351338"/>
          </a:xfrm>
        </p:spPr>
        <p:txBody>
          <a:bodyPr/>
          <a:lstStyle>
            <a:lvl1pPr>
              <a:defRPr>
                <a:solidFill>
                  <a:srgbClr val="295A4D"/>
                </a:solidFill>
              </a:defRPr>
            </a:lvl1pPr>
            <a:lvl2pPr>
              <a:defRPr>
                <a:solidFill>
                  <a:srgbClr val="295A4D"/>
                </a:solidFill>
              </a:defRPr>
            </a:lvl2pPr>
            <a:lvl3pPr>
              <a:defRPr>
                <a:solidFill>
                  <a:srgbClr val="295A4D"/>
                </a:solidFill>
              </a:defRPr>
            </a:lvl3pPr>
            <a:lvl4pPr>
              <a:defRPr>
                <a:solidFill>
                  <a:srgbClr val="295A4D"/>
                </a:solidFill>
              </a:defRPr>
            </a:lvl4pPr>
            <a:lvl5pPr>
              <a:defRPr>
                <a:solidFill>
                  <a:srgbClr val="295A4D"/>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5" name="Date Placeholder 4">
            <a:extLst>
              <a:ext uri="{FF2B5EF4-FFF2-40B4-BE49-F238E27FC236}">
                <a16:creationId xmlns:a16="http://schemas.microsoft.com/office/drawing/2014/main" id="{8D657622-A053-B7E2-A5AC-2E5B70D01DAD}"/>
              </a:ext>
            </a:extLst>
          </p:cNvPr>
          <p:cNvSpPr>
            <a:spLocks noGrp="1"/>
          </p:cNvSpPr>
          <p:nvPr>
            <p:ph type="dt" sz="half" idx="10"/>
          </p:nvPr>
        </p:nvSpPr>
        <p:spPr/>
        <p:txBody>
          <a:bodyPr/>
          <a:lstStyle/>
          <a:p>
            <a:fld id="{C22DA00F-5EF3-0F40-B42D-BDED0C5653CA}" type="datetimeFigureOut">
              <a:rPr lang="en-HR" smtClean="0"/>
              <a:t>07/14/2026</a:t>
            </a:fld>
            <a:endParaRPr lang="en-HR"/>
          </a:p>
        </p:txBody>
      </p:sp>
      <p:sp>
        <p:nvSpPr>
          <p:cNvPr id="6" name="Footer Placeholder 5">
            <a:extLst>
              <a:ext uri="{FF2B5EF4-FFF2-40B4-BE49-F238E27FC236}">
                <a16:creationId xmlns:a16="http://schemas.microsoft.com/office/drawing/2014/main" id="{40CD191C-8B10-870E-3594-9BA40378BA53}"/>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0C04B1BE-255A-F336-BDAF-EB3CAE919F03}"/>
              </a:ext>
            </a:extLst>
          </p:cNvPr>
          <p:cNvSpPr>
            <a:spLocks noGrp="1"/>
          </p:cNvSpPr>
          <p:nvPr>
            <p:ph type="sldNum" sz="quarter" idx="12"/>
          </p:nvPr>
        </p:nvSpPr>
        <p:spPr/>
        <p:txBody>
          <a:bodyPr/>
          <a:lstStyle/>
          <a:p>
            <a:fld id="{924116BA-D97F-E246-A094-80A82B4C848D}" type="slidenum">
              <a:rPr lang="en-HR" smtClean="0"/>
              <a:t>‹#›</a:t>
            </a:fld>
            <a:endParaRPr lang="en-HR"/>
          </a:p>
        </p:txBody>
      </p:sp>
    </p:spTree>
    <p:extLst>
      <p:ext uri="{BB962C8B-B14F-4D97-AF65-F5344CB8AC3E}">
        <p14:creationId xmlns:p14="http://schemas.microsoft.com/office/powerpoint/2010/main" val="105054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D3F81-53CA-4B5A-8420-BA31C951C580}" type="datetimeFigureOut">
              <a:rPr lang="en-US" smtClean="0"/>
              <a:t>7/14/2026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2AAE6A-F277-49F2-8D4C-183F77D74628}" type="slidenum">
              <a:rPr lang="en-US" smtClean="0"/>
              <a:t>‹#›</a:t>
            </a:fld>
            <a:endParaRPr lang="en-US" dirty="0"/>
          </a:p>
        </p:txBody>
      </p:sp>
    </p:spTree>
    <p:extLst>
      <p:ext uri="{BB962C8B-B14F-4D97-AF65-F5344CB8AC3E}">
        <p14:creationId xmlns:p14="http://schemas.microsoft.com/office/powerpoint/2010/main" val="409326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7648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9F1E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023A86-F0BA-043C-2F28-0E3F6C0931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HR" dirty="0"/>
          </a:p>
        </p:txBody>
      </p:sp>
      <p:sp>
        <p:nvSpPr>
          <p:cNvPr id="3" name="Text Placeholder 2">
            <a:extLst>
              <a:ext uri="{FF2B5EF4-FFF2-40B4-BE49-F238E27FC236}">
                <a16:creationId xmlns:a16="http://schemas.microsoft.com/office/drawing/2014/main" id="{E56612DA-E8A2-63AF-10F0-77F18C4322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HR" dirty="0"/>
          </a:p>
        </p:txBody>
      </p:sp>
      <p:sp>
        <p:nvSpPr>
          <p:cNvPr id="4" name="Date Placeholder 3">
            <a:extLst>
              <a:ext uri="{FF2B5EF4-FFF2-40B4-BE49-F238E27FC236}">
                <a16:creationId xmlns:a16="http://schemas.microsoft.com/office/drawing/2014/main" id="{E728B273-4A9D-4F6E-D976-D4DD3F4E9A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2DA00F-5EF3-0F40-B42D-BDED0C5653CA}" type="datetimeFigureOut">
              <a:rPr lang="en-HR" smtClean="0"/>
              <a:t>07/14/2026</a:t>
            </a:fld>
            <a:endParaRPr lang="en-HR"/>
          </a:p>
        </p:txBody>
      </p:sp>
      <p:sp>
        <p:nvSpPr>
          <p:cNvPr id="5" name="Footer Placeholder 4">
            <a:extLst>
              <a:ext uri="{FF2B5EF4-FFF2-40B4-BE49-F238E27FC236}">
                <a16:creationId xmlns:a16="http://schemas.microsoft.com/office/drawing/2014/main" id="{CC377900-518A-6C02-8AE6-764E358D3D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HR"/>
          </a:p>
        </p:txBody>
      </p:sp>
      <p:sp>
        <p:nvSpPr>
          <p:cNvPr id="6" name="Slide Number Placeholder 5">
            <a:extLst>
              <a:ext uri="{FF2B5EF4-FFF2-40B4-BE49-F238E27FC236}">
                <a16:creationId xmlns:a16="http://schemas.microsoft.com/office/drawing/2014/main" id="{0295199E-228E-F7E3-3107-F8B2F4225E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4116BA-D97F-E246-A094-80A82B4C848D}" type="slidenum">
              <a:rPr lang="en-HR" smtClean="0"/>
              <a:t>‹#›</a:t>
            </a:fld>
            <a:endParaRPr lang="en-HR"/>
          </a:p>
        </p:txBody>
      </p:sp>
    </p:spTree>
    <p:extLst>
      <p:ext uri="{BB962C8B-B14F-4D97-AF65-F5344CB8AC3E}">
        <p14:creationId xmlns:p14="http://schemas.microsoft.com/office/powerpoint/2010/main" val="2316114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6" r:id="rId4"/>
    <p:sldLayoutId id="2147483667" r:id="rId5"/>
  </p:sldLayoutIdLst>
  <p:txStyles>
    <p:titleStyle>
      <a:lvl1pPr algn="l" defTabSz="914400" rtl="0" eaLnBrk="1" latinLnBrk="0" hangingPunct="1">
        <a:lnSpc>
          <a:spcPct val="90000"/>
        </a:lnSpc>
        <a:spcBef>
          <a:spcPct val="0"/>
        </a:spcBef>
        <a:buNone/>
        <a:defRPr sz="4400" b="1" kern="1200">
          <a:solidFill>
            <a:srgbClr val="295A4D"/>
          </a:solidFill>
          <a:latin typeface=""/>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igit.mzom.hr/"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Picture 11">
            <a:extLst>
              <a:ext uri="{FF2B5EF4-FFF2-40B4-BE49-F238E27FC236}">
                <a16:creationId xmlns:a16="http://schemas.microsoft.com/office/drawing/2014/main" id="{3552D95A-532B-0CF6-3D43-0868091FADB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6729"/>
          </a:xfrm>
          <a:prstGeom prst="rect">
            <a:avLst/>
          </a:prstGeom>
        </p:spPr>
      </p:pic>
      <p:sp>
        <p:nvSpPr>
          <p:cNvPr id="13" name="Title 1">
            <a:extLst>
              <a:ext uri="{FF2B5EF4-FFF2-40B4-BE49-F238E27FC236}">
                <a16:creationId xmlns:a16="http://schemas.microsoft.com/office/drawing/2014/main" id="{B0D6D153-B462-7947-2296-CF402E4269F9}"/>
              </a:ext>
            </a:extLst>
          </p:cNvPr>
          <p:cNvSpPr>
            <a:spLocks noGrp="1"/>
          </p:cNvSpPr>
          <p:nvPr>
            <p:ph type="ctrTitle"/>
          </p:nvPr>
        </p:nvSpPr>
        <p:spPr>
          <a:xfrm>
            <a:off x="612012" y="1390661"/>
            <a:ext cx="11241742" cy="2358601"/>
          </a:xfrm>
        </p:spPr>
        <p:txBody>
          <a:bodyPr>
            <a:noAutofit/>
          </a:bodyPr>
          <a:lstStyle/>
          <a:p>
            <a:br>
              <a:rPr lang="hr-HR" sz="3600" dirty="0"/>
            </a:br>
            <a:r>
              <a:rPr lang="hr-HR" sz="3000" dirty="0"/>
              <a:t>Radionica:</a:t>
            </a:r>
            <a:br>
              <a:rPr lang="hr-HR" sz="3000" dirty="0"/>
            </a:br>
            <a:br>
              <a:rPr lang="hr-HR" sz="3000" dirty="0"/>
            </a:br>
            <a:r>
              <a:rPr lang="en-US" sz="3000" i="1" dirty="0"/>
              <a:t>Call for proposals</a:t>
            </a:r>
            <a:r>
              <a:rPr lang="hr-HR" sz="3000" i="1" dirty="0"/>
              <a:t> </a:t>
            </a:r>
            <a:r>
              <a:rPr lang="en-US" sz="3000" i="1" dirty="0"/>
              <a:t>Support Program for Applied Research and Knowledge </a:t>
            </a:r>
            <a:r>
              <a:rPr lang="hr-HR" sz="3000" i="1" dirty="0"/>
              <a:t>(SPARK) program (DIGIT.2.1.03)</a:t>
            </a:r>
            <a:endParaRPr lang="hr-HR" sz="2400" dirty="0"/>
          </a:p>
        </p:txBody>
      </p:sp>
      <p:sp>
        <p:nvSpPr>
          <p:cNvPr id="15" name="Subtitle 2">
            <a:extLst>
              <a:ext uri="{FF2B5EF4-FFF2-40B4-BE49-F238E27FC236}">
                <a16:creationId xmlns:a16="http://schemas.microsoft.com/office/drawing/2014/main" id="{EE89B0E1-02EC-D937-F52B-1A9E37E499F4}"/>
              </a:ext>
            </a:extLst>
          </p:cNvPr>
          <p:cNvSpPr txBox="1">
            <a:spLocks/>
          </p:cNvSpPr>
          <p:nvPr/>
        </p:nvSpPr>
        <p:spPr>
          <a:xfrm>
            <a:off x="735105" y="5653454"/>
            <a:ext cx="9144000" cy="87910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295A4D"/>
                </a:solidFill>
                <a:latin typeface=""/>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95A4D"/>
                </a:solidFill>
                <a:latin typeface=""/>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95A4D"/>
                </a:solidFill>
                <a:latin typeface=""/>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95A4D"/>
                </a:solidFill>
                <a:latin typeface=""/>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95A4D"/>
                </a:solidFill>
                <a:latin typeface=""/>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1800" b="1" dirty="0"/>
              <a:t>Projekt DIGIT – Digitalne, inovativne i zelene tehnologije</a:t>
            </a:r>
          </a:p>
          <a:p>
            <a:r>
              <a:rPr lang="hr-HR" sz="1800" b="1" i="1" dirty="0"/>
              <a:t>Ministarstvo znanosti, obrazovanja i mladih, 10. srpnja 2026.</a:t>
            </a:r>
          </a:p>
        </p:txBody>
      </p:sp>
      <p:pic>
        <p:nvPicPr>
          <p:cNvPr id="18" name="Picture 17">
            <a:extLst>
              <a:ext uri="{FF2B5EF4-FFF2-40B4-BE49-F238E27FC236}">
                <a16:creationId xmlns:a16="http://schemas.microsoft.com/office/drawing/2014/main" id="{20E0526F-CE11-CF59-8602-C6A2353103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5105" y="219269"/>
            <a:ext cx="1730283" cy="992029"/>
          </a:xfrm>
          <a:prstGeom prst="rect">
            <a:avLst/>
          </a:prstGeom>
        </p:spPr>
      </p:pic>
      <p:pic>
        <p:nvPicPr>
          <p:cNvPr id="19" name="Picture 18">
            <a:extLst>
              <a:ext uri="{FF2B5EF4-FFF2-40B4-BE49-F238E27FC236}">
                <a16:creationId xmlns:a16="http://schemas.microsoft.com/office/drawing/2014/main" id="{7B371B94-1E71-78B8-7A0E-1E8401AC6D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13509" y="90472"/>
            <a:ext cx="2358163" cy="1326466"/>
          </a:xfrm>
          <a:prstGeom prst="rect">
            <a:avLst/>
          </a:prstGeom>
        </p:spPr>
      </p:pic>
      <p:pic>
        <p:nvPicPr>
          <p:cNvPr id="20" name="Picture 19">
            <a:extLst>
              <a:ext uri="{FF2B5EF4-FFF2-40B4-BE49-F238E27FC236}">
                <a16:creationId xmlns:a16="http://schemas.microsoft.com/office/drawing/2014/main" id="{B18C0E34-E882-2385-5299-2197EFCC744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1672" y="610813"/>
            <a:ext cx="1906043" cy="377991"/>
          </a:xfrm>
          <a:prstGeom prst="rect">
            <a:avLst/>
          </a:prstGeom>
        </p:spPr>
      </p:pic>
    </p:spTree>
    <p:extLst>
      <p:ext uri="{BB962C8B-B14F-4D97-AF65-F5344CB8AC3E}">
        <p14:creationId xmlns:p14="http://schemas.microsoft.com/office/powerpoint/2010/main" val="4157672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Ciljevi i pokazatelji poziva</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443440" y="914926"/>
            <a:ext cx="10940270" cy="707886"/>
          </a:xfrm>
          <a:prstGeom prst="rect">
            <a:avLst/>
          </a:prstGeom>
          <a:noFill/>
        </p:spPr>
        <p:txBody>
          <a:bodyPr wrap="square">
            <a:spAutoFit/>
          </a:bodyPr>
          <a:lstStyle/>
          <a:p>
            <a:r>
              <a:rPr lang="hr-HR" sz="2000" dirty="0">
                <a:solidFill>
                  <a:srgbClr val="295A4D"/>
                </a:solidFill>
                <a:latin typeface="Arial "/>
              </a:rPr>
              <a:t>Projekti moraju bit usklađeni s </a:t>
            </a:r>
            <a:r>
              <a:rPr lang="hr-HR" sz="2000" b="1" dirty="0">
                <a:solidFill>
                  <a:srgbClr val="295A4D"/>
                </a:solidFill>
                <a:latin typeface="Arial "/>
              </a:rPr>
              <a:t>Teorijom promjene </a:t>
            </a:r>
            <a:r>
              <a:rPr lang="hr-HR" sz="2000" dirty="0">
                <a:solidFill>
                  <a:srgbClr val="295A4D"/>
                </a:solidFill>
                <a:latin typeface="Arial "/>
              </a:rPr>
              <a:t>iz točke 3. </a:t>
            </a:r>
            <a:r>
              <a:rPr lang="hr-HR" sz="2000" dirty="0" err="1">
                <a:solidFill>
                  <a:srgbClr val="295A4D"/>
                </a:solidFill>
                <a:latin typeface="Arial "/>
              </a:rPr>
              <a:t>GfA</a:t>
            </a:r>
            <a:r>
              <a:rPr lang="hr-HR" sz="2000" b="1" dirty="0">
                <a:solidFill>
                  <a:srgbClr val="295A4D"/>
                </a:solidFill>
                <a:latin typeface="Arial "/>
              </a:rPr>
              <a:t>. </a:t>
            </a:r>
          </a:p>
          <a:p>
            <a:endParaRPr lang="hr-HR" sz="2000" b="1" dirty="0">
              <a:solidFill>
                <a:srgbClr val="295A4D"/>
              </a:solidFill>
              <a:latin typeface="Arial "/>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3" name="Picture 2">
            <a:extLst>
              <a:ext uri="{FF2B5EF4-FFF2-40B4-BE49-F238E27FC236}">
                <a16:creationId xmlns:a16="http://schemas.microsoft.com/office/drawing/2014/main" id="{FEE267DC-9200-57AC-68F1-AAED422F9D90}"/>
              </a:ext>
            </a:extLst>
          </p:cNvPr>
          <p:cNvPicPr>
            <a:picLocks noChangeAspect="1"/>
          </p:cNvPicPr>
          <p:nvPr/>
        </p:nvPicPr>
        <p:blipFill>
          <a:blip r:embed="rId2"/>
          <a:stretch>
            <a:fillRect/>
          </a:stretch>
        </p:blipFill>
        <p:spPr>
          <a:xfrm>
            <a:off x="1226558" y="1425307"/>
            <a:ext cx="8955163" cy="5432693"/>
          </a:xfrm>
          <a:prstGeom prst="rect">
            <a:avLst/>
          </a:prstGeom>
        </p:spPr>
      </p:pic>
    </p:spTree>
    <p:extLst>
      <p:ext uri="{BB962C8B-B14F-4D97-AF65-F5344CB8AC3E}">
        <p14:creationId xmlns:p14="http://schemas.microsoft.com/office/powerpoint/2010/main" val="4079869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EE09F-A306-077C-34FF-E971A1D24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C5E09-00A2-A83E-49FD-61CF25B98687}"/>
              </a:ext>
            </a:extLst>
          </p:cNvPr>
          <p:cNvSpPr>
            <a:spLocks noGrp="1"/>
          </p:cNvSpPr>
          <p:nvPr>
            <p:ph type="title"/>
          </p:nvPr>
        </p:nvSpPr>
        <p:spPr>
          <a:xfrm>
            <a:off x="808290" y="164000"/>
            <a:ext cx="9791701" cy="430886"/>
          </a:xfrm>
        </p:spPr>
        <p:txBody>
          <a:bodyPr>
            <a:noAutofit/>
          </a:bodyPr>
          <a:lstStyle/>
          <a:p>
            <a:r>
              <a:rPr lang="hr-HR" sz="2400" dirty="0"/>
              <a:t>Ciljevi i pokazatelji poziva</a:t>
            </a:r>
            <a:endParaRPr lang="hr-HR" sz="2400" b="1" dirty="0"/>
          </a:p>
        </p:txBody>
      </p:sp>
      <p:sp>
        <p:nvSpPr>
          <p:cNvPr id="6" name="TextBox 5">
            <a:extLst>
              <a:ext uri="{FF2B5EF4-FFF2-40B4-BE49-F238E27FC236}">
                <a16:creationId xmlns:a16="http://schemas.microsoft.com/office/drawing/2014/main" id="{9348AFDB-0CD1-1474-F4CA-C74FB96E18C1}"/>
              </a:ext>
            </a:extLst>
          </p:cNvPr>
          <p:cNvSpPr txBox="1"/>
          <p:nvPr/>
        </p:nvSpPr>
        <p:spPr>
          <a:xfrm>
            <a:off x="443440" y="914926"/>
            <a:ext cx="10940270" cy="3477875"/>
          </a:xfrm>
          <a:prstGeom prst="rect">
            <a:avLst/>
          </a:prstGeom>
          <a:noFill/>
        </p:spPr>
        <p:txBody>
          <a:bodyPr wrap="square">
            <a:spAutoFit/>
          </a:bodyPr>
          <a:lstStyle/>
          <a:p>
            <a:endParaRPr lang="hr-HR" sz="2000" b="1" dirty="0">
              <a:solidFill>
                <a:srgbClr val="295A4D"/>
              </a:solidFill>
              <a:latin typeface="Arial "/>
            </a:endParaRPr>
          </a:p>
          <a:p>
            <a:r>
              <a:rPr lang="hr-HR" sz="2000" b="1" dirty="0">
                <a:solidFill>
                  <a:srgbClr val="295A4D"/>
                </a:solidFill>
                <a:latin typeface="Arial "/>
              </a:rPr>
              <a:t>Obavezni pokazatelji na razini projekta:</a:t>
            </a:r>
          </a:p>
          <a:p>
            <a:endParaRPr lang="hr-HR" sz="2000" b="1" dirty="0">
              <a:solidFill>
                <a:srgbClr val="295A4D"/>
              </a:solidFill>
              <a:latin typeface="Arial "/>
            </a:endParaRPr>
          </a:p>
          <a:p>
            <a:pPr marL="342900" indent="-342900">
              <a:buFont typeface="Arial" panose="020B0604020202020204" pitchFamily="34" charset="0"/>
              <a:buChar char="•"/>
            </a:pPr>
            <a:r>
              <a:rPr lang="hr-HR" sz="2000" b="1" dirty="0">
                <a:solidFill>
                  <a:srgbClr val="295A4D"/>
                </a:solidFill>
                <a:latin typeface="Arial "/>
              </a:rPr>
              <a:t>O1/O2 – Broj uvedenih proizvodnih ili procesnih inovacija </a:t>
            </a:r>
            <a:r>
              <a:rPr lang="hr-HR" sz="2000" dirty="0">
                <a:solidFill>
                  <a:srgbClr val="295A4D"/>
                </a:solidFill>
                <a:latin typeface="Arial "/>
              </a:rPr>
              <a:t>(</a:t>
            </a:r>
            <a:r>
              <a:rPr lang="hr-HR" sz="2000" dirty="0" err="1">
                <a:solidFill>
                  <a:srgbClr val="295A4D"/>
                </a:solidFill>
                <a:latin typeface="Arial "/>
              </a:rPr>
              <a:t>impact</a:t>
            </a:r>
            <a:r>
              <a:rPr lang="hr-HR" sz="2000" dirty="0">
                <a:solidFill>
                  <a:srgbClr val="295A4D"/>
                </a:solidFill>
                <a:latin typeface="Arial "/>
              </a:rPr>
              <a:t>, odabrati barem jedan, 3 god. nakon završetka projekta)</a:t>
            </a:r>
          </a:p>
          <a:p>
            <a:pPr marL="342900" indent="-342900">
              <a:buFont typeface="Arial" panose="020B0604020202020204" pitchFamily="34" charset="0"/>
              <a:buChar char="•"/>
            </a:pPr>
            <a:r>
              <a:rPr lang="hr-HR" sz="2000" b="1" dirty="0">
                <a:solidFill>
                  <a:srgbClr val="295A4D"/>
                </a:solidFill>
                <a:latin typeface="Arial "/>
              </a:rPr>
              <a:t>A1 – Vrijednost privatnih ulaganja u istraživanje i razvoj nakon završetka projekta </a:t>
            </a:r>
            <a:r>
              <a:rPr lang="hr-HR" sz="2000" dirty="0">
                <a:solidFill>
                  <a:srgbClr val="295A4D"/>
                </a:solidFill>
                <a:latin typeface="Arial "/>
              </a:rPr>
              <a:t>(</a:t>
            </a:r>
            <a:r>
              <a:rPr lang="hr-HR" sz="2000" dirty="0" err="1">
                <a:solidFill>
                  <a:srgbClr val="295A4D"/>
                </a:solidFill>
                <a:latin typeface="Arial "/>
              </a:rPr>
              <a:t>outcome</a:t>
            </a:r>
            <a:r>
              <a:rPr lang="hr-HR" sz="2000" dirty="0">
                <a:solidFill>
                  <a:srgbClr val="295A4D"/>
                </a:solidFill>
                <a:latin typeface="Arial "/>
              </a:rPr>
              <a:t>, 1 god. nakon završetka projekta)</a:t>
            </a:r>
          </a:p>
          <a:p>
            <a:pPr marL="342900" indent="-342900">
              <a:buFont typeface="Arial" panose="020B0604020202020204" pitchFamily="34" charset="0"/>
              <a:buChar char="•"/>
            </a:pPr>
            <a:r>
              <a:rPr lang="hr-HR" sz="2000" b="1" dirty="0">
                <a:solidFill>
                  <a:srgbClr val="295A4D"/>
                </a:solidFill>
                <a:latin typeface="Arial "/>
              </a:rPr>
              <a:t>Aa4 – Broj razvijenih inovativnih rješenja </a:t>
            </a:r>
            <a:r>
              <a:rPr lang="hr-HR" sz="2000" dirty="0">
                <a:solidFill>
                  <a:srgbClr val="295A4D"/>
                </a:solidFill>
                <a:latin typeface="Arial "/>
              </a:rPr>
              <a:t>(output, obavezan, po završetku projekta)</a:t>
            </a:r>
          </a:p>
          <a:p>
            <a:endParaRPr lang="hr-HR" sz="2000" dirty="0">
              <a:solidFill>
                <a:srgbClr val="295A4D"/>
              </a:solidFill>
              <a:latin typeface="Arial "/>
            </a:endParaRPr>
          </a:p>
          <a:p>
            <a:r>
              <a:rPr lang="hr-HR" sz="2000" i="1" dirty="0">
                <a:solidFill>
                  <a:srgbClr val="295A4D"/>
                </a:solidFill>
                <a:latin typeface="Arial "/>
              </a:rPr>
              <a:t>Prijavitelji mogu predložiti i dodatne pokazatelje i ciljne vrijednosti za svoje projekte, uz obavezne pokazatelje definirane u Pozivu.</a:t>
            </a:r>
          </a:p>
        </p:txBody>
      </p:sp>
      <p:sp>
        <p:nvSpPr>
          <p:cNvPr id="11" name="Rectangle 10">
            <a:extLst>
              <a:ext uri="{FF2B5EF4-FFF2-40B4-BE49-F238E27FC236}">
                <a16:creationId xmlns:a16="http://schemas.microsoft.com/office/drawing/2014/main" id="{3DD6B182-CC98-9F1D-B47C-F32C584E70BA}"/>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30867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379443"/>
            <a:ext cx="9791701" cy="430886"/>
          </a:xfrm>
        </p:spPr>
        <p:txBody>
          <a:bodyPr>
            <a:noAutofit/>
          </a:bodyPr>
          <a:lstStyle/>
          <a:p>
            <a:r>
              <a:rPr lang="hr-HR" sz="2400" dirty="0"/>
              <a:t>Prihvatljivost projekta</a:t>
            </a:r>
            <a:br>
              <a:rPr lang="hr-HR" sz="2400" b="1" dirty="0"/>
            </a:b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367400" y="810329"/>
            <a:ext cx="11457200" cy="5478423"/>
          </a:xfrm>
          <a:prstGeom prst="rect">
            <a:avLst/>
          </a:prstGeom>
          <a:noFill/>
        </p:spPr>
        <p:txBody>
          <a:bodyPr wrap="square">
            <a:spAutoFit/>
          </a:bodyPr>
          <a:lstStyle/>
          <a:p>
            <a:pPr marL="342900" indent="-342900">
              <a:buFont typeface="Arial" panose="020B0604020202020204" pitchFamily="34" charset="0"/>
              <a:buChar char="•"/>
            </a:pPr>
            <a:r>
              <a:rPr lang="hr-HR" sz="2200" b="1" dirty="0">
                <a:solidFill>
                  <a:srgbClr val="295A4D"/>
                </a:solidFill>
                <a:latin typeface=""/>
              </a:rPr>
              <a:t>Projektni prijedlog mora ispunjavati sljedeće uvjete:</a:t>
            </a:r>
          </a:p>
          <a:p>
            <a:pPr marL="342900" indent="-342900">
              <a:buFont typeface="Arial" panose="020B0604020202020204" pitchFamily="34" charset="0"/>
              <a:buChar char="•"/>
            </a:pPr>
            <a:endParaRPr lang="hr-HR" sz="2200" b="1" dirty="0">
              <a:solidFill>
                <a:srgbClr val="295A4D"/>
              </a:solidFill>
              <a:latin typeface=""/>
            </a:endParaRPr>
          </a:p>
          <a:p>
            <a:pPr marL="800100" lvl="1" indent="-342900">
              <a:buFont typeface="Courier New" panose="02070309020205020404" pitchFamily="49" charset="0"/>
              <a:buChar char="o"/>
            </a:pPr>
            <a:r>
              <a:rPr lang="hr-HR" dirty="0">
                <a:solidFill>
                  <a:srgbClr val="295A4D"/>
                </a:solidFill>
                <a:latin typeface=""/>
              </a:rPr>
              <a:t>Usklađen je s ciljem i pokazateljima Poziva</a:t>
            </a:r>
          </a:p>
          <a:p>
            <a:pPr marL="800100" lvl="1" indent="-342900">
              <a:buFont typeface="Courier New" panose="02070309020205020404" pitchFamily="49" charset="0"/>
              <a:buChar char="o"/>
            </a:pPr>
            <a:r>
              <a:rPr lang="hr-HR" dirty="0">
                <a:solidFill>
                  <a:srgbClr val="295A4D"/>
                </a:solidFill>
                <a:latin typeface=""/>
              </a:rPr>
              <a:t>Jasno je pripisan jednoj od dvije tematske skupine (Green ili Digital)</a:t>
            </a:r>
          </a:p>
          <a:p>
            <a:pPr marL="800100" lvl="1" indent="-342900">
              <a:buFont typeface="Courier New" panose="02070309020205020404" pitchFamily="49" charset="0"/>
              <a:buChar char="o"/>
            </a:pPr>
            <a:r>
              <a:rPr lang="hr-HR" dirty="0">
                <a:solidFill>
                  <a:srgbClr val="295A4D"/>
                </a:solidFill>
                <a:latin typeface=""/>
              </a:rPr>
              <a:t>Provodi se samostalno ili u partnerstvu s najviše dva partnera (istraživačka organizacija i/ili poduzeće)</a:t>
            </a:r>
          </a:p>
          <a:p>
            <a:pPr marL="800100" lvl="1" indent="-342900">
              <a:buFont typeface="Courier New" panose="02070309020205020404" pitchFamily="49" charset="0"/>
              <a:buChar char="o"/>
            </a:pPr>
            <a:r>
              <a:rPr lang="hr-HR" dirty="0">
                <a:solidFill>
                  <a:srgbClr val="295A4D"/>
                </a:solidFill>
                <a:latin typeface=""/>
              </a:rPr>
              <a:t>Ne uključuje aktivnosti koje značajno štete okolišnim ciljevima (DNSH načelo), u skladu s EU regulativama</a:t>
            </a:r>
          </a:p>
          <a:p>
            <a:pPr marL="800100" lvl="1" indent="-342900">
              <a:buFont typeface="Courier New" panose="02070309020205020404" pitchFamily="49" charset="0"/>
              <a:buChar char="o"/>
            </a:pPr>
            <a:r>
              <a:rPr lang="hr-HR" dirty="0">
                <a:solidFill>
                  <a:srgbClr val="295A4D"/>
                </a:solidFill>
                <a:latin typeface=""/>
              </a:rPr>
              <a:t>Provodi se na području Republike Hrvatske (izuzev putovanja u inozemstvo)</a:t>
            </a:r>
          </a:p>
          <a:p>
            <a:pPr marL="800100" lvl="1" indent="-342900">
              <a:buFont typeface="Courier New" panose="02070309020205020404" pitchFamily="49" charset="0"/>
              <a:buChar char="o"/>
            </a:pPr>
            <a:r>
              <a:rPr lang="hr-HR" dirty="0">
                <a:solidFill>
                  <a:srgbClr val="295A4D"/>
                </a:solidFill>
                <a:latin typeface=""/>
              </a:rPr>
              <a:t>Nije započeo provedbu niti je fizički ili financijski dovršen prije podnošenja prijave, odnosno prije potpisivanja Grant Agreement-a</a:t>
            </a:r>
          </a:p>
          <a:p>
            <a:pPr marL="800100" lvl="1" indent="-342900">
              <a:buFont typeface="Courier New" panose="02070309020205020404" pitchFamily="49" charset="0"/>
              <a:buChar char="o"/>
            </a:pPr>
            <a:r>
              <a:rPr lang="hr-HR" dirty="0">
                <a:solidFill>
                  <a:srgbClr val="295A4D"/>
                </a:solidFill>
                <a:latin typeface=""/>
              </a:rPr>
              <a:t>Spreman je za provedbu u trajanju do 16 mjeseci (Grupa A) odnosno 22 mjeseca (Grupa B), uz završetak svih aktivnosti i plaćanja do 31. listopada 2028.</a:t>
            </a:r>
          </a:p>
          <a:p>
            <a:pPr marL="800100" lvl="1" indent="-342900">
              <a:buFont typeface="Courier New" panose="02070309020205020404" pitchFamily="49" charset="0"/>
              <a:buChar char="o"/>
            </a:pPr>
            <a:r>
              <a:rPr lang="hr-HR" dirty="0">
                <a:solidFill>
                  <a:srgbClr val="295A4D"/>
                </a:solidFill>
                <a:latin typeface=""/>
              </a:rPr>
              <a:t>Obuhvaća prihvatljive aktivnosti i troškove</a:t>
            </a:r>
          </a:p>
          <a:p>
            <a:pPr marL="800100" lvl="1" indent="-342900">
              <a:buFont typeface="Courier New" panose="02070309020205020404" pitchFamily="49" charset="0"/>
              <a:buChar char="o"/>
            </a:pPr>
            <a:r>
              <a:rPr lang="hr-HR" dirty="0">
                <a:solidFill>
                  <a:srgbClr val="295A4D"/>
                </a:solidFill>
                <a:latin typeface=""/>
              </a:rPr>
              <a:t>Ne sadrži aktivnosti navedene na listi isključenja IFC-a niti one isključene ESMF-om</a:t>
            </a:r>
          </a:p>
          <a:p>
            <a:pPr marL="800100" lvl="1" indent="-342900">
              <a:buFont typeface="Courier New" panose="02070309020205020404" pitchFamily="49" charset="0"/>
              <a:buChar char="o"/>
            </a:pPr>
            <a:r>
              <a:rPr lang="hr-HR" dirty="0">
                <a:solidFill>
                  <a:srgbClr val="295A4D"/>
                </a:solidFill>
                <a:latin typeface=""/>
              </a:rPr>
              <a:t>Traženi iznos potpore je unutar dopuštenih granica</a:t>
            </a:r>
          </a:p>
          <a:p>
            <a:pPr marL="800100" lvl="1" indent="-342900">
              <a:buFont typeface="Courier New" panose="02070309020205020404" pitchFamily="49" charset="0"/>
              <a:buChar char="o"/>
            </a:pPr>
            <a:r>
              <a:rPr lang="hr-HR" dirty="0">
                <a:solidFill>
                  <a:srgbClr val="295A4D"/>
                </a:solidFill>
                <a:latin typeface=""/>
              </a:rPr>
              <a:t>Poštuje načelo nekumulativnosti (ne predstavlja dvostruko financiranje)</a:t>
            </a:r>
          </a:p>
          <a:p>
            <a:pPr marL="800100" lvl="1" indent="-342900">
              <a:buFont typeface="Courier New" panose="02070309020205020404" pitchFamily="49" charset="0"/>
              <a:buChar char="o"/>
            </a:pPr>
            <a:r>
              <a:rPr lang="hr-HR" dirty="0">
                <a:solidFill>
                  <a:srgbClr val="295A4D"/>
                </a:solidFill>
                <a:latin typeface=""/>
              </a:rPr>
              <a:t>U skladu je s horizontalnim i etičkim načelima projekta DIGIT</a:t>
            </a:r>
          </a:p>
          <a:p>
            <a:pPr marL="800100" lvl="1" indent="-342900">
              <a:buFont typeface="Courier New" panose="02070309020205020404" pitchFamily="49" charset="0"/>
              <a:buChar char="o"/>
            </a:pPr>
            <a:r>
              <a:rPr lang="hr-HR" dirty="0">
                <a:solidFill>
                  <a:srgbClr val="295A4D"/>
                </a:solidFill>
                <a:latin typeface=""/>
              </a:rPr>
              <a:t>Za grupu B: dokazuje doprinos klimatskoj ublažavanju/prilagodbi i usklađenost s EU taksonomijom održivih aktivnosti</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95196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Prihvatljivi prijavitelji</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4481" y="3159121"/>
            <a:ext cx="779833" cy="779833"/>
          </a:xfrm>
          <a:prstGeom prst="rect">
            <a:avLst/>
          </a:prstGeom>
        </p:spPr>
      </p:pic>
      <p:pic>
        <p:nvPicPr>
          <p:cNvPr id="7" name="Picture 6">
            <a:extLst>
              <a:ext uri="{FF2B5EF4-FFF2-40B4-BE49-F238E27FC236}">
                <a16:creationId xmlns:a16="http://schemas.microsoft.com/office/drawing/2014/main" id="{505AD026-8E5A-4389-525D-BC398B942D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3087" y="1036138"/>
            <a:ext cx="704822" cy="704822"/>
          </a:xfrm>
          <a:prstGeom prst="rect">
            <a:avLst/>
          </a:prstGeom>
        </p:spPr>
      </p:pic>
      <p:sp>
        <p:nvSpPr>
          <p:cNvPr id="4" name="TextBox 3">
            <a:extLst>
              <a:ext uri="{FF2B5EF4-FFF2-40B4-BE49-F238E27FC236}">
                <a16:creationId xmlns:a16="http://schemas.microsoft.com/office/drawing/2014/main" id="{B7720714-51FF-911B-DCC5-F234C723A5AA}"/>
              </a:ext>
            </a:extLst>
          </p:cNvPr>
          <p:cNvSpPr txBox="1"/>
          <p:nvPr/>
        </p:nvSpPr>
        <p:spPr>
          <a:xfrm>
            <a:off x="1557282" y="1070912"/>
            <a:ext cx="10261240" cy="3508653"/>
          </a:xfrm>
          <a:prstGeom prst="rect">
            <a:avLst/>
          </a:prstGeom>
          <a:noFill/>
        </p:spPr>
        <p:txBody>
          <a:bodyPr wrap="square">
            <a:spAutoFit/>
          </a:bodyPr>
          <a:lstStyle/>
          <a:p>
            <a:r>
              <a:rPr lang="hr-HR" sz="2000" b="1" dirty="0">
                <a:solidFill>
                  <a:srgbClr val="295A4D"/>
                </a:solidFill>
                <a:latin typeface=""/>
              </a:rPr>
              <a:t>Prihvatljivi prijavitelji:</a:t>
            </a:r>
          </a:p>
          <a:p>
            <a:endParaRPr lang="hr-HR" sz="2000" b="1"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mikro, mala i srednja poduzeća (MSP-ovi) </a:t>
            </a:r>
            <a:r>
              <a:rPr lang="hr-HR" sz="2000" dirty="0">
                <a:solidFill>
                  <a:srgbClr val="295A4D"/>
                </a:solidFill>
                <a:latin typeface=""/>
              </a:rPr>
              <a:t>koja zadovoljavaju definiciju iz Priloga I. Uredbe Komisije (EU) br. 651/2014 – SME definicija.</a:t>
            </a:r>
          </a:p>
          <a:p>
            <a:endParaRPr lang="hr-HR" sz="2000" dirty="0">
              <a:solidFill>
                <a:srgbClr val="295A4D"/>
              </a:solidFill>
              <a:latin typeface=""/>
            </a:endParaRPr>
          </a:p>
          <a:p>
            <a:r>
              <a:rPr lang="hr-HR" sz="2000" b="1" dirty="0">
                <a:solidFill>
                  <a:srgbClr val="295A4D"/>
                </a:solidFill>
                <a:latin typeface=""/>
              </a:rPr>
              <a:t>Dodatni uvjeti:</a:t>
            </a:r>
          </a:p>
          <a:p>
            <a:pPr marL="342900" indent="-342900">
              <a:buFont typeface="Arial" panose="020B0604020202020204" pitchFamily="34" charset="0"/>
              <a:buChar char="•"/>
            </a:pPr>
            <a:r>
              <a:rPr lang="hr-HR" sz="2000" dirty="0">
                <a:solidFill>
                  <a:srgbClr val="295A4D"/>
                </a:solidFill>
                <a:latin typeface=""/>
              </a:rPr>
              <a:t>Prijavitelj ne smije biti u situacijama isključenja navedenima u Aneksu I. (točka 1.1. </a:t>
            </a:r>
            <a:r>
              <a:rPr lang="hr-HR" sz="2000" i="1" dirty="0" err="1">
                <a:solidFill>
                  <a:srgbClr val="295A4D"/>
                </a:solidFill>
                <a:latin typeface=""/>
              </a:rPr>
              <a:t>Exclusion</a:t>
            </a:r>
            <a:r>
              <a:rPr lang="hr-HR" sz="2000" i="1" dirty="0">
                <a:solidFill>
                  <a:srgbClr val="295A4D"/>
                </a:solidFill>
                <a:latin typeface=""/>
              </a:rPr>
              <a:t> </a:t>
            </a:r>
            <a:r>
              <a:rPr lang="hr-HR" sz="2000" i="1" dirty="0" err="1">
                <a:solidFill>
                  <a:srgbClr val="295A4D"/>
                </a:solidFill>
                <a:latin typeface=""/>
              </a:rPr>
              <a:t>situations</a:t>
            </a:r>
            <a:r>
              <a:rPr lang="hr-HR" sz="2000" dirty="0">
                <a:solidFill>
                  <a:srgbClr val="295A4D"/>
                </a:solidFill>
                <a:latin typeface=""/>
              </a:rPr>
              <a:t>)</a:t>
            </a:r>
          </a:p>
          <a:p>
            <a:pPr marL="342900" indent="-342900">
              <a:buFont typeface="Arial" panose="020B0604020202020204" pitchFamily="34" charset="0"/>
              <a:buChar char="•"/>
            </a:pPr>
            <a:r>
              <a:rPr lang="hr-HR" sz="2000" dirty="0">
                <a:solidFill>
                  <a:srgbClr val="295A4D"/>
                </a:solidFill>
                <a:latin typeface=""/>
              </a:rPr>
              <a:t>Prijavitelj može podnijeti samo 1 projektni prijedlog i mora jasno naznačiti grupu (A ili B)</a:t>
            </a:r>
            <a:endParaRPr lang="hr-HR" sz="2200" dirty="0">
              <a:solidFill>
                <a:srgbClr val="295A4D"/>
              </a:solidFill>
              <a:latin typeface=""/>
            </a:endParaRPr>
          </a:p>
          <a:p>
            <a:pPr marL="342900" indent="-342900">
              <a:buFont typeface="Arial" panose="020B0604020202020204" pitchFamily="34" charset="0"/>
              <a:buChar char="•"/>
            </a:pPr>
            <a:endParaRPr lang="hr-HR" sz="2200" b="1" dirty="0">
              <a:solidFill>
                <a:srgbClr val="295A4D"/>
              </a:solidFill>
              <a:latin typeface=""/>
            </a:endParaRPr>
          </a:p>
        </p:txBody>
      </p:sp>
    </p:spTree>
    <p:extLst>
      <p:ext uri="{BB962C8B-B14F-4D97-AF65-F5344CB8AC3E}">
        <p14:creationId xmlns:p14="http://schemas.microsoft.com/office/powerpoint/2010/main" val="381457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Partneri i projektni kolaboratori</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464314" y="1036138"/>
            <a:ext cx="10459463" cy="4124206"/>
          </a:xfrm>
          <a:prstGeom prst="rect">
            <a:avLst/>
          </a:prstGeom>
          <a:noFill/>
        </p:spPr>
        <p:txBody>
          <a:bodyPr wrap="square">
            <a:spAutoFit/>
          </a:bodyPr>
          <a:lstStyle/>
          <a:p>
            <a:r>
              <a:rPr lang="hr-HR" sz="2000" b="1" dirty="0">
                <a:solidFill>
                  <a:srgbClr val="295A4D"/>
                </a:solidFill>
                <a:latin typeface=""/>
              </a:rPr>
              <a:t>Partnerstvo (nije obavezno):</a:t>
            </a:r>
          </a:p>
          <a:p>
            <a:endParaRPr lang="hr-HR" sz="2000" b="1" dirty="0">
              <a:solidFill>
                <a:srgbClr val="295A4D"/>
              </a:solidFill>
              <a:latin typeface=""/>
            </a:endParaRPr>
          </a:p>
          <a:p>
            <a:pPr marL="342900" indent="-342900">
              <a:buFont typeface="Arial" panose="020B0604020202020204" pitchFamily="34" charset="0"/>
              <a:buChar char="•"/>
            </a:pPr>
            <a:r>
              <a:rPr lang="hr-HR" sz="2000" b="1" dirty="0">
                <a:solidFill>
                  <a:srgbClr val="295A4D"/>
                </a:solidFill>
                <a:latin typeface=""/>
              </a:rPr>
              <a:t>Projekt se provodi samostalno ili u partnerstvu s max. 2 partnera. </a:t>
            </a:r>
          </a:p>
          <a:p>
            <a:pPr marL="342900" indent="-342900">
              <a:buFont typeface="Arial" panose="020B0604020202020204" pitchFamily="34" charset="0"/>
              <a:buChar char="•"/>
            </a:pPr>
            <a:r>
              <a:rPr lang="hr-HR" sz="2000" dirty="0">
                <a:solidFill>
                  <a:srgbClr val="295A4D"/>
                </a:solidFill>
                <a:latin typeface=""/>
              </a:rPr>
              <a:t>Ako su uključena 2 partnera, jedan mora biti istraživačka organizacija (RO), a drugi poduzeće. </a:t>
            </a:r>
          </a:p>
          <a:p>
            <a:pPr marL="342900" indent="-342900">
              <a:buFont typeface="Arial" panose="020B0604020202020204" pitchFamily="34" charset="0"/>
              <a:buChar char="•"/>
            </a:pPr>
            <a:r>
              <a:rPr lang="hr-HR" sz="2000" b="1" dirty="0">
                <a:solidFill>
                  <a:srgbClr val="295A4D"/>
                </a:solidFill>
                <a:latin typeface=""/>
              </a:rPr>
              <a:t>Partneri: </a:t>
            </a:r>
            <a:r>
              <a:rPr lang="hr-HR" sz="2000" dirty="0">
                <a:solidFill>
                  <a:srgbClr val="295A4D"/>
                </a:solidFill>
                <a:latin typeface=""/>
              </a:rPr>
              <a:t>hrvatske javna/privatna visoka učilišta i instituti (RO) i/ili MSP-ovi/velika poduzeća. </a:t>
            </a:r>
          </a:p>
          <a:p>
            <a:endParaRPr lang="hr-HR" sz="2000" dirty="0">
              <a:solidFill>
                <a:srgbClr val="295A4D"/>
              </a:solidFill>
              <a:latin typeface=""/>
            </a:endParaRPr>
          </a:p>
          <a:p>
            <a:r>
              <a:rPr lang="hr-HR" sz="2000" b="1" dirty="0">
                <a:solidFill>
                  <a:srgbClr val="295A4D"/>
                </a:solidFill>
                <a:latin typeface=""/>
              </a:rPr>
              <a:t>Uvjeti sudjelovanja i raspodjela troškova:</a:t>
            </a:r>
          </a:p>
          <a:p>
            <a:pPr marL="342900" indent="-342900">
              <a:buFont typeface="Arial" panose="020B0604020202020204" pitchFamily="34" charset="0"/>
              <a:buChar char="•"/>
            </a:pPr>
            <a:r>
              <a:rPr lang="hr-HR" sz="2000" dirty="0">
                <a:solidFill>
                  <a:srgbClr val="295A4D"/>
                </a:solidFill>
                <a:latin typeface=""/>
              </a:rPr>
              <a:t>Potpisani </a:t>
            </a:r>
            <a:r>
              <a:rPr lang="hr-HR" sz="2000" dirty="0" err="1">
                <a:solidFill>
                  <a:srgbClr val="295A4D"/>
                </a:solidFill>
                <a:latin typeface=""/>
              </a:rPr>
              <a:t>Partnership</a:t>
            </a:r>
            <a:r>
              <a:rPr lang="hr-HR" sz="2000" dirty="0">
                <a:solidFill>
                  <a:srgbClr val="295A4D"/>
                </a:solidFill>
                <a:latin typeface=""/>
              </a:rPr>
              <a:t> </a:t>
            </a:r>
            <a:r>
              <a:rPr lang="hr-HR" sz="2000" dirty="0" err="1">
                <a:solidFill>
                  <a:srgbClr val="295A4D"/>
                </a:solidFill>
                <a:latin typeface=""/>
              </a:rPr>
              <a:t>Agreement</a:t>
            </a:r>
            <a:r>
              <a:rPr lang="hr-HR" sz="2000" dirty="0">
                <a:solidFill>
                  <a:srgbClr val="295A4D"/>
                </a:solidFill>
                <a:latin typeface=""/>
              </a:rPr>
              <a:t> (min. sadržaj u Aneksu IX.) dostavlja se uz prijavu. Partner može sudjelovati u najviše 3 projektna prijedloga, a istovremeno može biti prijavitelj drugog projekta ako ispunjava uvjete prihvatljivosti. </a:t>
            </a:r>
          </a:p>
          <a:p>
            <a:pPr marL="342900" indent="-342900">
              <a:buFont typeface="Arial" panose="020B0604020202020204" pitchFamily="34" charset="0"/>
              <a:buChar char="•"/>
            </a:pPr>
            <a:endParaRPr lang="hr-HR" sz="2200" b="1"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4481" y="3159121"/>
            <a:ext cx="779833" cy="779833"/>
          </a:xfrm>
          <a:prstGeom prst="rect">
            <a:avLst/>
          </a:prstGeom>
        </p:spPr>
      </p:pic>
      <p:pic>
        <p:nvPicPr>
          <p:cNvPr id="7" name="Picture 6">
            <a:extLst>
              <a:ext uri="{FF2B5EF4-FFF2-40B4-BE49-F238E27FC236}">
                <a16:creationId xmlns:a16="http://schemas.microsoft.com/office/drawing/2014/main" id="{505AD026-8E5A-4389-525D-BC398B942D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3087" y="1036138"/>
            <a:ext cx="704822" cy="704822"/>
          </a:xfrm>
          <a:prstGeom prst="rect">
            <a:avLst/>
          </a:prstGeom>
        </p:spPr>
      </p:pic>
    </p:spTree>
    <p:extLst>
      <p:ext uri="{BB962C8B-B14F-4D97-AF65-F5344CB8AC3E}">
        <p14:creationId xmlns:p14="http://schemas.microsoft.com/office/powerpoint/2010/main" val="381457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Kriteriji za isključenje</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377453" y="713831"/>
            <a:ext cx="10940270" cy="5703613"/>
          </a:xfrm>
          <a:prstGeom prst="rect">
            <a:avLst/>
          </a:prstGeom>
          <a:noFill/>
        </p:spPr>
        <p:txBody>
          <a:bodyPr wrap="square">
            <a:spAutoFit/>
          </a:bodyPr>
          <a:lstStyle/>
          <a:p>
            <a:r>
              <a:rPr lang="hr-HR" sz="2000" b="1" dirty="0">
                <a:solidFill>
                  <a:srgbClr val="295A4D"/>
                </a:solidFill>
                <a:latin typeface=""/>
              </a:rPr>
              <a:t>U okviru ovog Poziva, potpora ne može biti dodijeljena:</a:t>
            </a:r>
          </a:p>
          <a:p>
            <a:endParaRPr lang="hr-HR" sz="2000" dirty="0">
              <a:solidFill>
                <a:srgbClr val="295A4D"/>
              </a:solidFill>
              <a:latin typeface=""/>
            </a:endParaRP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ne udovoljava definiciji prihvatljivog prijavitelja/partnera,</a:t>
            </a: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nije vratio sredstva temeljem odluke nadležnog tijela (npr. za nezakonitu potporu),</a:t>
            </a: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je udruga, dobrotvorna organizacija ili obrt,</a:t>
            </a:r>
          </a:p>
          <a:p>
            <a:pPr marL="342900" indent="-342900">
              <a:lnSpc>
                <a:spcPct val="120000"/>
              </a:lnSpc>
              <a:buFont typeface="Arial" panose="020B0604020202020204" pitchFamily="34" charset="0"/>
              <a:buChar char="•"/>
            </a:pPr>
            <a:r>
              <a:rPr lang="hr-HR" sz="1600" dirty="0">
                <a:solidFill>
                  <a:srgbClr val="295A4D"/>
                </a:solidFill>
                <a:latin typeface=""/>
              </a:rPr>
              <a:t>Subjektu koji u trenutku</a:t>
            </a:r>
            <a:r>
              <a:rPr lang="hr-HR" sz="1600" dirty="0">
                <a:latin typeface="Arial "/>
              </a:rPr>
              <a:t> </a:t>
            </a:r>
            <a:r>
              <a:rPr lang="hr-HR" sz="1600" dirty="0">
                <a:solidFill>
                  <a:srgbClr val="295A4D"/>
                </a:solidFill>
                <a:latin typeface="Arial "/>
              </a:rPr>
              <a:t>isplate</a:t>
            </a:r>
            <a:r>
              <a:rPr lang="hr-HR" sz="1600" dirty="0">
                <a:latin typeface="Arial "/>
              </a:rPr>
              <a:t> </a:t>
            </a:r>
            <a:r>
              <a:rPr lang="hr-HR" sz="1600" dirty="0">
                <a:solidFill>
                  <a:srgbClr val="295A4D"/>
                </a:solidFill>
                <a:latin typeface=""/>
              </a:rPr>
              <a:t>potpore nema registrirano sjedište ili podružnicu u Republici Hrvatskoj,</a:t>
            </a:r>
          </a:p>
          <a:p>
            <a:pPr marL="342900" indent="-342900">
              <a:lnSpc>
                <a:spcPct val="120000"/>
              </a:lnSpc>
              <a:buFont typeface="Arial" panose="020B0604020202020204" pitchFamily="34" charset="0"/>
              <a:buChar char="•"/>
            </a:pPr>
            <a:r>
              <a:rPr lang="hr-HR" sz="1600" dirty="0">
                <a:solidFill>
                  <a:srgbClr val="295A4D"/>
                </a:solidFill>
                <a:latin typeface=""/>
              </a:rPr>
              <a:t>Prijavitelju/partneru u poteškoćama (npr. nesolventnost, stečajni postupak, gubitak polovice kapitala),</a:t>
            </a:r>
          </a:p>
          <a:p>
            <a:pPr marL="342900" indent="-342900">
              <a:lnSpc>
                <a:spcPct val="120000"/>
              </a:lnSpc>
              <a:buFont typeface="Arial" panose="020B0604020202020204" pitchFamily="34" charset="0"/>
              <a:buChar char="•"/>
            </a:pPr>
            <a:r>
              <a:rPr lang="hr-HR" sz="1600" dirty="0">
                <a:solidFill>
                  <a:srgbClr val="295A4D"/>
                </a:solidFill>
                <a:latin typeface="Arial "/>
              </a:rPr>
              <a:t>Prijavitelju/partneru koji nije izvršio povrat sredstava sukladno odluci nadležnog tijela, uključujući slučajeve u kojima je povrat zatražen zbog prethodno dodijeljene potpore koja je proglašena nezakonitom ili nespojivom s primjenjivim propisima,</a:t>
            </a:r>
          </a:p>
          <a:p>
            <a:pPr marL="342900" indent="-342900">
              <a:lnSpc>
                <a:spcPct val="120000"/>
              </a:lnSpc>
              <a:buFont typeface="Arial" panose="020B0604020202020204" pitchFamily="34" charset="0"/>
              <a:buChar char="•"/>
            </a:pPr>
            <a:r>
              <a:rPr lang="hr-HR" sz="1600" dirty="0">
                <a:solidFill>
                  <a:srgbClr val="295A4D"/>
                </a:solidFill>
                <a:latin typeface=""/>
              </a:rPr>
              <a:t>Prijavitelju/partneru ili osobi ovlaštenoj za njegovo zastupanje koja je pravomoćno osuđena za određena kaznena djela ili teške povrede profesionalne etike,</a:t>
            </a:r>
          </a:p>
          <a:p>
            <a:pPr marL="342900" indent="-342900">
              <a:lnSpc>
                <a:spcPct val="120000"/>
              </a:lnSpc>
              <a:buFont typeface="Arial" panose="020B0604020202020204" pitchFamily="34" charset="0"/>
              <a:buChar char="•"/>
            </a:pPr>
            <a:r>
              <a:rPr lang="hr-HR" sz="1600" dirty="0">
                <a:solidFill>
                  <a:srgbClr val="295A4D"/>
                </a:solidFill>
                <a:latin typeface="Arial "/>
              </a:rPr>
              <a:t>Prijavitelju/partneru koji ne zapošljava najmanje jednu osobu (1 FTE) na temelju evidentiranih radnih sati, što je vidljivo iz godišnjeg financijskog izvješća poduzetnika (ili drugog odgovarajućeg dokumenta), </a:t>
            </a:r>
          </a:p>
          <a:p>
            <a:pPr marL="342900" indent="-342900">
              <a:lnSpc>
                <a:spcPct val="120000"/>
              </a:lnSpc>
              <a:buFont typeface="Arial" panose="020B0604020202020204" pitchFamily="34" charset="0"/>
              <a:buChar char="•"/>
            </a:pPr>
            <a:r>
              <a:rPr lang="hr-HR" sz="1600" dirty="0">
                <a:solidFill>
                  <a:srgbClr val="295A4D"/>
                </a:solidFill>
                <a:latin typeface="Arial "/>
              </a:rPr>
              <a:t>Prijavitelj čiji je poslovni prihod u godini koja prethodi podnošenju projektnog prijedloga (prema posljednjim dostupnim službenim podacima) manji od 50 % ukupnih prihvatljivih troškova projekta koji su dodijeljeni prijavitelju,</a:t>
            </a: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je bio u sukobu interesa u postupku dodjele bespovratnih sredstava,</a:t>
            </a: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nije isplaćivao plaće, doprinose ili poreze sukladno propisima,</a:t>
            </a:r>
          </a:p>
          <a:p>
            <a:pPr marL="342900" indent="-342900">
              <a:lnSpc>
                <a:spcPct val="120000"/>
              </a:lnSpc>
              <a:buFont typeface="Arial" panose="020B0604020202020204" pitchFamily="34" charset="0"/>
              <a:buChar char="•"/>
            </a:pPr>
            <a:r>
              <a:rPr lang="hr-HR" sz="1600" dirty="0">
                <a:solidFill>
                  <a:srgbClr val="295A4D"/>
                </a:solidFill>
                <a:latin typeface=""/>
              </a:rPr>
              <a:t>Prijavitelju/partneru koji je naveo neistinite podatke u projektnom prijedlogu radi sudjelovanja u postupku dodjele.</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079869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7180616-7EE4-F6F8-A145-63EC259DB2A2}"/>
              </a:ext>
            </a:extLst>
          </p:cNvPr>
          <p:cNvGrpSpPr/>
          <p:nvPr/>
        </p:nvGrpSpPr>
        <p:grpSpPr>
          <a:xfrm>
            <a:off x="356871" y="749405"/>
            <a:ext cx="5255144" cy="2505808"/>
            <a:chOff x="1528353" y="1911926"/>
            <a:chExt cx="4127863" cy="3861858"/>
          </a:xfrm>
        </p:grpSpPr>
        <p:sp>
          <p:nvSpPr>
            <p:cNvPr id="5" name="Rounded Rectangle 4">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C716A39C-3B44-9556-1007-D1E58279C7E8}"/>
                </a:ext>
              </a:extLst>
            </p:cNvPr>
            <p:cNvSpPr/>
            <p:nvPr/>
          </p:nvSpPr>
          <p:spPr>
            <a:xfrm rot="10800000">
              <a:off x="2182173" y="1911926"/>
              <a:ext cx="2820216" cy="75812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8" name="TextBox 7">
            <a:extLst>
              <a:ext uri="{FF2B5EF4-FFF2-40B4-BE49-F238E27FC236}">
                <a16:creationId xmlns:a16="http://schemas.microsoft.com/office/drawing/2014/main" id="{A6C0826C-B77F-F808-A8A0-EC48CFAE6190}"/>
              </a:ext>
            </a:extLst>
          </p:cNvPr>
          <p:cNvSpPr txBox="1"/>
          <p:nvPr/>
        </p:nvSpPr>
        <p:spPr>
          <a:xfrm>
            <a:off x="431753" y="809845"/>
            <a:ext cx="5180262" cy="3179332"/>
          </a:xfrm>
          <a:prstGeom prst="rect">
            <a:avLst/>
          </a:prstGeom>
          <a:noFill/>
        </p:spPr>
        <p:txBody>
          <a:bodyPr wrap="square" rtlCol="0">
            <a:spAutoFit/>
          </a:bodyPr>
          <a:lstStyle/>
          <a:p>
            <a:pPr algn="ctr"/>
            <a:r>
              <a:rPr lang="hr-HR" sz="1900" b="1" dirty="0">
                <a:solidFill>
                  <a:schemeClr val="bg1"/>
                </a:solidFill>
                <a:latin typeface="Arial "/>
              </a:rPr>
              <a:t>Alokacija</a:t>
            </a:r>
          </a:p>
          <a:p>
            <a:pPr algn="just"/>
            <a:endParaRPr lang="hr-HR" sz="1900" b="1" dirty="0">
              <a:solidFill>
                <a:srgbClr val="E9F1EF"/>
              </a:solidFill>
              <a:latin typeface="Arial "/>
              <a:ea typeface="Calibri" panose="020F0502020204030204" pitchFamily="34" charset="0"/>
              <a:cs typeface="Calibri" panose="020F0502020204030204" pitchFamily="34" charset="0"/>
            </a:endParaRPr>
          </a:p>
          <a:p>
            <a:pPr fontAlgn="t">
              <a:lnSpc>
                <a:spcPct val="115000"/>
              </a:lnSpc>
            </a:pPr>
            <a:r>
              <a:rPr lang="hr-HR" sz="1600" b="1" dirty="0">
                <a:solidFill>
                  <a:schemeClr val="bg1"/>
                </a:solidFill>
                <a:latin typeface="Arial "/>
                <a:ea typeface="Calibri" panose="020F0502020204030204" pitchFamily="34" charset="0"/>
                <a:cs typeface="Calibri" panose="020F0502020204030204" pitchFamily="34" charset="0"/>
              </a:rPr>
              <a:t>Ukupna alokacija</a:t>
            </a:r>
            <a:r>
              <a:rPr lang="hr-HR" sz="1600" dirty="0">
                <a:solidFill>
                  <a:schemeClr val="bg1"/>
                </a:solidFill>
                <a:latin typeface="Arial "/>
                <a:ea typeface="Calibri" panose="020F0502020204030204" pitchFamily="34" charset="0"/>
                <a:cs typeface="Calibri" panose="020F0502020204030204" pitchFamily="34" charset="0"/>
              </a:rPr>
              <a:t>: 10.000.000,00 EUR</a:t>
            </a:r>
          </a:p>
          <a:p>
            <a:pPr fontAlgn="t">
              <a:lnSpc>
                <a:spcPct val="115000"/>
              </a:lnSpc>
            </a:pPr>
            <a:r>
              <a:rPr lang="hr-HR" sz="1600" b="1" dirty="0">
                <a:solidFill>
                  <a:schemeClr val="bg1"/>
                </a:solidFill>
                <a:latin typeface="Arial "/>
                <a:ea typeface="Calibri" panose="020F0502020204030204" pitchFamily="34" charset="0"/>
                <a:cs typeface="Calibri" panose="020F0502020204030204" pitchFamily="34" charset="0"/>
              </a:rPr>
              <a:t>Grupa A (Digital)</a:t>
            </a:r>
            <a:r>
              <a:rPr lang="hr-HR" sz="1600" dirty="0">
                <a:solidFill>
                  <a:schemeClr val="bg1"/>
                </a:solidFill>
                <a:latin typeface="Arial "/>
                <a:ea typeface="Calibri" panose="020F0502020204030204" pitchFamily="34" charset="0"/>
                <a:cs typeface="Calibri" panose="020F0502020204030204" pitchFamily="34" charset="0"/>
              </a:rPr>
              <a:t>: 80.000 – 150.000 EUR (alokacija 5 mil. EUR)</a:t>
            </a:r>
          </a:p>
          <a:p>
            <a:pPr fontAlgn="t">
              <a:lnSpc>
                <a:spcPct val="115000"/>
              </a:lnSpc>
            </a:pPr>
            <a:r>
              <a:rPr lang="hr-HR" sz="1600" b="1" dirty="0">
                <a:solidFill>
                  <a:schemeClr val="bg1"/>
                </a:solidFill>
                <a:latin typeface="Arial "/>
                <a:ea typeface="Calibri" panose="020F0502020204030204" pitchFamily="34" charset="0"/>
                <a:cs typeface="Calibri" panose="020F0502020204030204" pitchFamily="34" charset="0"/>
              </a:rPr>
              <a:t>Grupa B (Green)</a:t>
            </a:r>
            <a:r>
              <a:rPr lang="hr-HR" sz="1600" dirty="0">
                <a:solidFill>
                  <a:schemeClr val="bg1"/>
                </a:solidFill>
                <a:latin typeface="Arial "/>
                <a:ea typeface="Calibri" panose="020F0502020204030204" pitchFamily="34" charset="0"/>
                <a:cs typeface="Calibri" panose="020F0502020204030204" pitchFamily="34" charset="0"/>
              </a:rPr>
              <a:t>: 100.000 – 300.000 EUR (alokacija 5 mil. EUR)</a:t>
            </a:r>
          </a:p>
          <a:p>
            <a:pPr algn="ctr" fontAlgn="t">
              <a:lnSpc>
                <a:spcPct val="115000"/>
              </a:lnSpc>
            </a:pPr>
            <a:endParaRPr lang="hr-HR" sz="2400" dirty="0">
              <a:latin typeface="Arial" panose="020B0604020202020204" pitchFamily="34" charset="0"/>
            </a:endParaRPr>
          </a:p>
          <a:p>
            <a:pPr algn="ctr" fontAlgn="ctr">
              <a:lnSpc>
                <a:spcPct val="115000"/>
              </a:lnSpc>
            </a:pPr>
            <a:endParaRPr lang="hr-HR" sz="2000" b="1"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itchFamily="2" charset="2"/>
              <a:buChar char="§"/>
            </a:pPr>
            <a:endParaRPr lang="hr-HR" sz="2000" dirty="0">
              <a:solidFill>
                <a:srgbClr val="E9F1EF"/>
              </a:solidFill>
              <a:latin typeface=""/>
            </a:endParaRPr>
          </a:p>
        </p:txBody>
      </p:sp>
      <p:grpSp>
        <p:nvGrpSpPr>
          <p:cNvPr id="26" name="Group 25">
            <a:extLst>
              <a:ext uri="{FF2B5EF4-FFF2-40B4-BE49-F238E27FC236}">
                <a16:creationId xmlns:a16="http://schemas.microsoft.com/office/drawing/2014/main" id="{A543BF61-6590-6F40-DAD0-4B69635DE72D}"/>
              </a:ext>
            </a:extLst>
          </p:cNvPr>
          <p:cNvGrpSpPr/>
          <p:nvPr/>
        </p:nvGrpSpPr>
        <p:grpSpPr>
          <a:xfrm>
            <a:off x="5794052" y="612746"/>
            <a:ext cx="5440169" cy="6063394"/>
            <a:chOff x="1528353" y="1911924"/>
            <a:chExt cx="4127863" cy="3861860"/>
          </a:xfrm>
        </p:grpSpPr>
        <p:sp>
          <p:nvSpPr>
            <p:cNvPr id="27" name="Rounded Rectangle 26">
              <a:extLst>
                <a:ext uri="{FF2B5EF4-FFF2-40B4-BE49-F238E27FC236}">
                  <a16:creationId xmlns:a16="http://schemas.microsoft.com/office/drawing/2014/main" id="{A4E08769-BDE6-2B43-68F8-A9C3EE5BB635}"/>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8" name="Rectangle 27">
              <a:extLst>
                <a:ext uri="{FF2B5EF4-FFF2-40B4-BE49-F238E27FC236}">
                  <a16:creationId xmlns:a16="http://schemas.microsoft.com/office/drawing/2014/main" id="{15C5A90D-D4D5-98C0-F4A8-71517C4BA7FD}"/>
                </a:ext>
              </a:extLst>
            </p:cNvPr>
            <p:cNvSpPr/>
            <p:nvPr/>
          </p:nvSpPr>
          <p:spPr>
            <a:xfrm rot="10800000">
              <a:off x="2182174" y="1911924"/>
              <a:ext cx="2773022" cy="47024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16" name="TextBox 15">
            <a:extLst>
              <a:ext uri="{FF2B5EF4-FFF2-40B4-BE49-F238E27FC236}">
                <a16:creationId xmlns:a16="http://schemas.microsoft.com/office/drawing/2014/main" id="{A6C0826C-B77F-F808-A8A0-EC48CFAE6190}"/>
              </a:ext>
            </a:extLst>
          </p:cNvPr>
          <p:cNvSpPr txBox="1"/>
          <p:nvPr/>
        </p:nvSpPr>
        <p:spPr>
          <a:xfrm>
            <a:off x="5823202" y="809845"/>
            <a:ext cx="5440169" cy="6117059"/>
          </a:xfrm>
          <a:prstGeom prst="rect">
            <a:avLst/>
          </a:prstGeom>
          <a:noFill/>
        </p:spPr>
        <p:txBody>
          <a:bodyPr wrap="square" rtlCol="0">
            <a:spAutoFit/>
          </a:bodyPr>
          <a:lstStyle/>
          <a:p>
            <a:pPr algn="ctr"/>
            <a:r>
              <a:rPr lang="hr-HR" sz="1900" b="1" dirty="0">
                <a:solidFill>
                  <a:schemeClr val="bg1"/>
                </a:solidFill>
                <a:latin typeface="Arial "/>
              </a:rPr>
              <a:t>Intenzitet potpore</a:t>
            </a:r>
          </a:p>
          <a:p>
            <a:pPr algn="just"/>
            <a:endParaRPr lang="hr-HR" sz="1900" dirty="0">
              <a:solidFill>
                <a:schemeClr val="bg1"/>
              </a:solidFill>
              <a:latin typeface="Arial "/>
            </a:endParaRPr>
          </a:p>
          <a:p>
            <a:pPr fontAlgn="ctr">
              <a:lnSpc>
                <a:spcPct val="115000"/>
              </a:lnSpc>
            </a:pPr>
            <a:r>
              <a:rPr lang="hr-HR" dirty="0">
                <a:solidFill>
                  <a:schemeClr val="bg1"/>
                </a:solidFill>
                <a:latin typeface="Arial "/>
                <a:ea typeface="Calibri" panose="020F0502020204030204" pitchFamily="34" charset="0"/>
                <a:cs typeface="Calibri" panose="020F0502020204030204" pitchFamily="34" charset="0"/>
              </a:rPr>
              <a:t>1</a:t>
            </a:r>
            <a:r>
              <a:rPr lang="hr-HR" sz="1600" dirty="0">
                <a:solidFill>
                  <a:schemeClr val="bg1"/>
                </a:solidFill>
                <a:latin typeface="Arial "/>
                <a:ea typeface="Calibri" panose="020F0502020204030204" pitchFamily="34" charset="0"/>
                <a:cs typeface="Calibri" panose="020F0502020204030204" pitchFamily="34" charset="0"/>
              </a:rPr>
              <a:t>. </a:t>
            </a:r>
            <a:r>
              <a:rPr lang="hr-HR" sz="1600" dirty="0">
                <a:solidFill>
                  <a:schemeClr val="bg1"/>
                </a:solidFill>
                <a:latin typeface="Arial "/>
              </a:rPr>
              <a:t>Potpora za istraživanje i razvoj – eksperimentalni razvoj (čl. 25. GBER) </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Mikro i mala – do 45%, </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srednja – do 35%, </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velika (samo partner) – do 25% </a:t>
            </a:r>
          </a:p>
          <a:p>
            <a:pPr fontAlgn="ctr">
              <a:lnSpc>
                <a:spcPct val="115000"/>
              </a:lnSpc>
            </a:pPr>
            <a:endParaRPr lang="hr-HR" sz="1600" dirty="0">
              <a:solidFill>
                <a:schemeClr val="bg1"/>
              </a:solidFill>
              <a:latin typeface="Arial "/>
              <a:ea typeface="Calibri" panose="020F0502020204030204" pitchFamily="34" charset="0"/>
              <a:cs typeface="Calibri" panose="020F0502020204030204" pitchFamily="34" charset="0"/>
            </a:endParaRPr>
          </a:p>
          <a:p>
            <a:pPr fontAlgn="ctr">
              <a:lnSpc>
                <a:spcPct val="115000"/>
              </a:lnSpc>
            </a:pPr>
            <a:r>
              <a:rPr lang="hr-HR" sz="1600" dirty="0">
                <a:solidFill>
                  <a:schemeClr val="bg1"/>
                </a:solidFill>
                <a:latin typeface="Arial "/>
              </a:rPr>
              <a:t>Uz učinkovitu suradnju ili široku diseminaciju rezultata</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Mikro i mala – do 60%, </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srednja – do 50%, </a:t>
            </a:r>
          </a:p>
          <a:p>
            <a:pPr marL="800100" lvl="1" indent="-342900" fontAlgn="ctr">
              <a:lnSpc>
                <a:spcPct val="115000"/>
              </a:lnSpc>
              <a:buFont typeface="Arial" panose="020B0604020202020204" pitchFamily="34" charset="0"/>
              <a:buChar char="•"/>
            </a:pPr>
            <a:r>
              <a:rPr lang="hr-HR" sz="1600" dirty="0">
                <a:solidFill>
                  <a:schemeClr val="bg1"/>
                </a:solidFill>
                <a:latin typeface="Arial "/>
              </a:rPr>
              <a:t>velika (samo partner) – do 40% </a:t>
            </a:r>
          </a:p>
          <a:p>
            <a:pPr fontAlgn="ctr">
              <a:lnSpc>
                <a:spcPct val="115000"/>
              </a:lnSpc>
            </a:pPr>
            <a:r>
              <a:rPr lang="hr-HR" sz="1600" dirty="0">
                <a:solidFill>
                  <a:schemeClr val="bg1"/>
                </a:solidFill>
                <a:latin typeface="Arial "/>
              </a:rPr>
              <a:t>3. Potpora za istraživačku organizaciju (partner - RO) – do 100% </a:t>
            </a:r>
          </a:p>
          <a:p>
            <a:pPr fontAlgn="ctr">
              <a:lnSpc>
                <a:spcPct val="115000"/>
              </a:lnSpc>
            </a:pPr>
            <a:endParaRPr lang="hr-HR" sz="1600" dirty="0">
              <a:solidFill>
                <a:schemeClr val="bg1"/>
              </a:solidFill>
              <a:latin typeface="Arial "/>
              <a:ea typeface="Calibri" panose="020F0502020204030204" pitchFamily="34" charset="0"/>
              <a:cs typeface="Calibri" panose="020F0502020204030204" pitchFamily="34" charset="0"/>
            </a:endParaRPr>
          </a:p>
          <a:p>
            <a:pPr fontAlgn="ctr">
              <a:lnSpc>
                <a:spcPct val="115000"/>
              </a:lnSpc>
            </a:pPr>
            <a:r>
              <a:rPr lang="hr-HR" sz="1600" dirty="0">
                <a:solidFill>
                  <a:schemeClr val="bg1"/>
                </a:solidFill>
                <a:latin typeface="Arial "/>
              </a:rPr>
              <a:t>NAPOMENA: Ukupni intenzitet potpore na razini projekta, nakon primjene stopa sufinanciranja za svako poduzeće i RO, ne smije prijeći 60% prihvatljivih troškova. </a:t>
            </a:r>
          </a:p>
          <a:p>
            <a:pPr fontAlgn="ctr">
              <a:lnSpc>
                <a:spcPct val="115000"/>
              </a:lnSpc>
            </a:pPr>
            <a:r>
              <a:rPr lang="hr-HR" sz="1600" dirty="0">
                <a:solidFill>
                  <a:schemeClr val="bg1"/>
                </a:solidFill>
                <a:latin typeface="Arial "/>
              </a:rPr>
              <a:t>Potpora za RO ne smatra se državnom potporom.</a:t>
            </a:r>
          </a:p>
          <a:p>
            <a:pPr fontAlgn="ctr">
              <a:lnSpc>
                <a:spcPct val="115000"/>
              </a:lnSpc>
            </a:pPr>
            <a:endParaRPr lang="hr-H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itchFamily="2" charset="2"/>
              <a:buChar char="§"/>
            </a:pPr>
            <a:endParaRPr lang="hr-HR" sz="2000" dirty="0">
              <a:solidFill>
                <a:srgbClr val="E9F1EF"/>
              </a:solidFill>
              <a:latin typeface=""/>
            </a:endParaRPr>
          </a:p>
        </p:txBody>
      </p:sp>
      <p:sp>
        <p:nvSpPr>
          <p:cNvPr id="11" name="Title 1"/>
          <p:cNvSpPr txBox="1">
            <a:spLocks/>
          </p:cNvSpPr>
          <p:nvPr/>
        </p:nvSpPr>
        <p:spPr>
          <a:xfrm>
            <a:off x="744271" y="181860"/>
            <a:ext cx="9791701" cy="430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r>
              <a:rPr lang="hr-HR" sz="2400" dirty="0"/>
              <a:t>Informacije o potporama i trajanju projekata</a:t>
            </a:r>
          </a:p>
        </p:txBody>
      </p:sp>
      <p:sp>
        <p:nvSpPr>
          <p:cNvPr id="13" name="Rectangle 12">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pSp>
        <p:nvGrpSpPr>
          <p:cNvPr id="15" name="Group 14">
            <a:extLst>
              <a:ext uri="{FF2B5EF4-FFF2-40B4-BE49-F238E27FC236}">
                <a16:creationId xmlns:a16="http://schemas.microsoft.com/office/drawing/2014/main" id="{87180616-7EE4-F6F8-A145-63EC259DB2A2}"/>
              </a:ext>
            </a:extLst>
          </p:cNvPr>
          <p:cNvGrpSpPr/>
          <p:nvPr/>
        </p:nvGrpSpPr>
        <p:grpSpPr>
          <a:xfrm>
            <a:off x="356871" y="3429000"/>
            <a:ext cx="5247778" cy="3099625"/>
            <a:chOff x="1528353" y="1911924"/>
            <a:chExt cx="4127863" cy="3861860"/>
          </a:xfrm>
        </p:grpSpPr>
        <p:sp>
          <p:nvSpPr>
            <p:cNvPr id="17" name="Rounded Rectangle 16">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8" name="Rectangle 17">
              <a:extLst>
                <a:ext uri="{FF2B5EF4-FFF2-40B4-BE49-F238E27FC236}">
                  <a16:creationId xmlns:a16="http://schemas.microsoft.com/office/drawing/2014/main" id="{C716A39C-3B44-9556-1007-D1E58279C7E8}"/>
                </a:ext>
              </a:extLst>
            </p:cNvPr>
            <p:cNvSpPr/>
            <p:nvPr/>
          </p:nvSpPr>
          <p:spPr>
            <a:xfrm rot="10800000">
              <a:off x="2182173" y="1911924"/>
              <a:ext cx="2820216" cy="804899"/>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22" name="TextBox 21">
            <a:extLst>
              <a:ext uri="{FF2B5EF4-FFF2-40B4-BE49-F238E27FC236}">
                <a16:creationId xmlns:a16="http://schemas.microsoft.com/office/drawing/2014/main" id="{A6C0826C-B77F-F808-A8A0-EC48CFAE6190}"/>
              </a:ext>
            </a:extLst>
          </p:cNvPr>
          <p:cNvSpPr txBox="1"/>
          <p:nvPr/>
        </p:nvSpPr>
        <p:spPr>
          <a:xfrm>
            <a:off x="928629" y="3528462"/>
            <a:ext cx="4104249" cy="2631490"/>
          </a:xfrm>
          <a:prstGeom prst="rect">
            <a:avLst/>
          </a:prstGeom>
          <a:noFill/>
        </p:spPr>
        <p:txBody>
          <a:bodyPr wrap="square" rtlCol="0">
            <a:spAutoFit/>
          </a:bodyPr>
          <a:lstStyle/>
          <a:p>
            <a:pPr algn="ctr"/>
            <a:r>
              <a:rPr lang="hr-HR" sz="1900" b="1" dirty="0">
                <a:solidFill>
                  <a:schemeClr val="bg1"/>
                </a:solidFill>
                <a:latin typeface=""/>
              </a:rPr>
              <a:t>Rokovi</a:t>
            </a:r>
          </a:p>
          <a:p>
            <a:pPr algn="just"/>
            <a:endParaRPr lang="hr-H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hr-HR" dirty="0">
                <a:solidFill>
                  <a:schemeClr val="bg1"/>
                </a:solidFill>
                <a:latin typeface="Arial "/>
                <a:ea typeface="Calibri" panose="020F0502020204030204" pitchFamily="34" charset="0"/>
                <a:cs typeface="Calibri" panose="020F0502020204030204" pitchFamily="34" charset="0"/>
              </a:rPr>
              <a:t>Projekti mogu trajati do 16 mj. (grupa A) odnosno 22 mj. (grupa B)</a:t>
            </a:r>
          </a:p>
          <a:p>
            <a:pPr marL="342900" indent="-342900">
              <a:buFont typeface="Arial" panose="020B0604020202020204" pitchFamily="34" charset="0"/>
              <a:buChar char="•"/>
            </a:pPr>
            <a:r>
              <a:rPr lang="hr-HR" dirty="0">
                <a:solidFill>
                  <a:schemeClr val="bg1"/>
                </a:solidFill>
                <a:latin typeface="Arial "/>
                <a:ea typeface="Calibri" panose="020F0502020204030204" pitchFamily="34" charset="0"/>
                <a:cs typeface="Calibri" panose="020F0502020204030204" pitchFamily="34" charset="0"/>
              </a:rPr>
              <a:t>Sve projektne aktivnosti i plaćanja moraju biti završeni do 31.10.2028.</a:t>
            </a:r>
          </a:p>
          <a:p>
            <a:pPr marL="342900" indent="-342900">
              <a:buFont typeface="Arial" panose="020B0604020202020204" pitchFamily="34" charset="0"/>
              <a:buChar char="•"/>
            </a:pPr>
            <a:r>
              <a:rPr lang="hr-HR" dirty="0">
                <a:solidFill>
                  <a:schemeClr val="bg1"/>
                </a:solidFill>
                <a:latin typeface="Arial "/>
                <a:ea typeface="Calibri" panose="020F0502020204030204" pitchFamily="34" charset="0"/>
                <a:cs typeface="Calibri" panose="020F0502020204030204" pitchFamily="34" charset="0"/>
              </a:rPr>
              <a:t>Projektne aktivnosti mogu započeti nakon predaje projektnih prijedloga</a:t>
            </a:r>
          </a:p>
        </p:txBody>
      </p:sp>
    </p:spTree>
    <p:extLst>
      <p:ext uri="{BB962C8B-B14F-4D97-AF65-F5344CB8AC3E}">
        <p14:creationId xmlns:p14="http://schemas.microsoft.com/office/powerpoint/2010/main" val="279440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30" y="689007"/>
            <a:ext cx="5578479" cy="5192681"/>
          </a:xfrm>
        </p:spPr>
        <p:txBody>
          <a:bodyPr>
            <a:noAutofit/>
          </a:bodyPr>
          <a:lstStyle/>
          <a:p>
            <a:br>
              <a:rPr lang="hr-HR" sz="4000" dirty="0"/>
            </a:br>
            <a:br>
              <a:rPr lang="hr-HR" sz="4000" dirty="0"/>
            </a:br>
            <a:r>
              <a:rPr lang="hr-HR" sz="3600" dirty="0"/>
              <a:t>Prihvatljive aktivnosti i troškovi</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3091070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AD7720-0C4C-603C-BAC7-139B830E9D3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10569" y="1143985"/>
            <a:ext cx="4660695" cy="4660695"/>
          </a:xfrm>
          <a:prstGeom prst="rect">
            <a:avLst/>
          </a:prstGeom>
        </p:spPr>
      </p:pic>
      <p:sp>
        <p:nvSpPr>
          <p:cNvPr id="14" name="TextBox 13">
            <a:extLst>
              <a:ext uri="{FF2B5EF4-FFF2-40B4-BE49-F238E27FC236}">
                <a16:creationId xmlns:a16="http://schemas.microsoft.com/office/drawing/2014/main" id="{E8135051-3DBA-ED17-8E42-77D355247A36}"/>
              </a:ext>
            </a:extLst>
          </p:cNvPr>
          <p:cNvSpPr txBox="1"/>
          <p:nvPr/>
        </p:nvSpPr>
        <p:spPr>
          <a:xfrm rot="19318162">
            <a:off x="4030705" y="1378348"/>
            <a:ext cx="1093654" cy="830997"/>
          </a:xfrm>
          <a:prstGeom prst="rect">
            <a:avLst/>
          </a:prstGeom>
          <a:noFill/>
        </p:spPr>
        <p:txBody>
          <a:bodyPr wrap="square" rtlCol="0">
            <a:spAutoFit/>
          </a:bodyPr>
          <a:lstStyle/>
          <a:p>
            <a:r>
              <a:rPr lang="hr-HR" sz="4800" dirty="0">
                <a:solidFill>
                  <a:srgbClr val="E9F1EF"/>
                </a:solidFill>
                <a:latin typeface=""/>
              </a:rPr>
              <a:t>01</a:t>
            </a:r>
          </a:p>
        </p:txBody>
      </p:sp>
      <p:sp>
        <p:nvSpPr>
          <p:cNvPr id="19" name="TextBox 18">
            <a:extLst>
              <a:ext uri="{FF2B5EF4-FFF2-40B4-BE49-F238E27FC236}">
                <a16:creationId xmlns:a16="http://schemas.microsoft.com/office/drawing/2014/main" id="{94C7EA6B-1F47-38B8-8234-CD2BB568F0A8}"/>
              </a:ext>
            </a:extLst>
          </p:cNvPr>
          <p:cNvSpPr txBox="1"/>
          <p:nvPr/>
        </p:nvSpPr>
        <p:spPr>
          <a:xfrm rot="2330573">
            <a:off x="6213290" y="1542848"/>
            <a:ext cx="1093654" cy="830997"/>
          </a:xfrm>
          <a:prstGeom prst="rect">
            <a:avLst/>
          </a:prstGeom>
          <a:noFill/>
        </p:spPr>
        <p:txBody>
          <a:bodyPr wrap="square" rtlCol="0">
            <a:spAutoFit/>
          </a:bodyPr>
          <a:lstStyle/>
          <a:p>
            <a:r>
              <a:rPr lang="hr-HR" sz="4800" dirty="0">
                <a:solidFill>
                  <a:srgbClr val="E9F1EF"/>
                </a:solidFill>
                <a:latin typeface=""/>
              </a:rPr>
              <a:t>02</a:t>
            </a:r>
          </a:p>
        </p:txBody>
      </p:sp>
      <p:sp>
        <p:nvSpPr>
          <p:cNvPr id="21" name="TextBox 20">
            <a:extLst>
              <a:ext uri="{FF2B5EF4-FFF2-40B4-BE49-F238E27FC236}">
                <a16:creationId xmlns:a16="http://schemas.microsoft.com/office/drawing/2014/main" id="{C0BB84BB-5FF5-37D0-A695-49EE206F6C3B}"/>
              </a:ext>
            </a:extLst>
          </p:cNvPr>
          <p:cNvSpPr txBox="1"/>
          <p:nvPr/>
        </p:nvSpPr>
        <p:spPr>
          <a:xfrm rot="861090">
            <a:off x="6855981" y="3493860"/>
            <a:ext cx="1093654" cy="830997"/>
          </a:xfrm>
          <a:prstGeom prst="rect">
            <a:avLst/>
          </a:prstGeom>
          <a:noFill/>
        </p:spPr>
        <p:txBody>
          <a:bodyPr wrap="square" rtlCol="0">
            <a:spAutoFit/>
          </a:bodyPr>
          <a:lstStyle/>
          <a:p>
            <a:r>
              <a:rPr lang="hr-HR" sz="4800" dirty="0">
                <a:solidFill>
                  <a:srgbClr val="E9F1EF"/>
                </a:solidFill>
                <a:latin typeface=""/>
              </a:rPr>
              <a:t>03</a:t>
            </a:r>
          </a:p>
        </p:txBody>
      </p:sp>
      <p:sp>
        <p:nvSpPr>
          <p:cNvPr id="23" name="TextBox 22">
            <a:extLst>
              <a:ext uri="{FF2B5EF4-FFF2-40B4-BE49-F238E27FC236}">
                <a16:creationId xmlns:a16="http://schemas.microsoft.com/office/drawing/2014/main" id="{CB0E6BAF-385A-2AFB-8CFB-6D40A8E0F8A7}"/>
              </a:ext>
            </a:extLst>
          </p:cNvPr>
          <p:cNvSpPr txBox="1"/>
          <p:nvPr/>
        </p:nvSpPr>
        <p:spPr>
          <a:xfrm>
            <a:off x="5057590" y="4708147"/>
            <a:ext cx="1093654" cy="830997"/>
          </a:xfrm>
          <a:prstGeom prst="rect">
            <a:avLst/>
          </a:prstGeom>
          <a:noFill/>
        </p:spPr>
        <p:txBody>
          <a:bodyPr wrap="square" rtlCol="0">
            <a:spAutoFit/>
          </a:bodyPr>
          <a:lstStyle/>
          <a:p>
            <a:r>
              <a:rPr lang="hr-HR" sz="4800" dirty="0">
                <a:solidFill>
                  <a:srgbClr val="E9F1EF"/>
                </a:solidFill>
                <a:latin typeface=""/>
              </a:rPr>
              <a:t>04</a:t>
            </a:r>
          </a:p>
        </p:txBody>
      </p:sp>
      <p:sp>
        <p:nvSpPr>
          <p:cNvPr id="25" name="TextBox 24">
            <a:extLst>
              <a:ext uri="{FF2B5EF4-FFF2-40B4-BE49-F238E27FC236}">
                <a16:creationId xmlns:a16="http://schemas.microsoft.com/office/drawing/2014/main" id="{F77DEB0D-2731-D153-7D4C-16F7674674D4}"/>
              </a:ext>
            </a:extLst>
          </p:cNvPr>
          <p:cNvSpPr txBox="1"/>
          <p:nvPr/>
        </p:nvSpPr>
        <p:spPr>
          <a:xfrm>
            <a:off x="3369706" y="3490966"/>
            <a:ext cx="1093654" cy="830997"/>
          </a:xfrm>
          <a:prstGeom prst="rect">
            <a:avLst/>
          </a:prstGeom>
          <a:noFill/>
        </p:spPr>
        <p:txBody>
          <a:bodyPr wrap="square" rtlCol="0">
            <a:spAutoFit/>
          </a:bodyPr>
          <a:lstStyle/>
          <a:p>
            <a:r>
              <a:rPr lang="hr-HR" sz="4800" dirty="0">
                <a:solidFill>
                  <a:srgbClr val="E9F1EF"/>
                </a:solidFill>
                <a:latin typeface=""/>
              </a:rPr>
              <a:t>05</a:t>
            </a:r>
          </a:p>
        </p:txBody>
      </p:sp>
      <p:sp>
        <p:nvSpPr>
          <p:cNvPr id="2" name="Title 1"/>
          <p:cNvSpPr>
            <a:spLocks noGrp="1"/>
          </p:cNvSpPr>
          <p:nvPr>
            <p:ph type="title"/>
          </p:nvPr>
        </p:nvSpPr>
        <p:spPr>
          <a:xfrm>
            <a:off x="985842" y="291710"/>
            <a:ext cx="9791701" cy="430886"/>
          </a:xfrm>
        </p:spPr>
        <p:txBody>
          <a:bodyPr>
            <a:noAutofit/>
          </a:bodyPr>
          <a:lstStyle/>
          <a:p>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TextBox 11">
            <a:extLst>
              <a:ext uri="{FF2B5EF4-FFF2-40B4-BE49-F238E27FC236}">
                <a16:creationId xmlns:a16="http://schemas.microsoft.com/office/drawing/2014/main" id="{38677D13-407C-7019-7D3D-5E4558B14687}"/>
              </a:ext>
            </a:extLst>
          </p:cNvPr>
          <p:cNvSpPr txBox="1"/>
          <p:nvPr/>
        </p:nvSpPr>
        <p:spPr>
          <a:xfrm>
            <a:off x="885812" y="983872"/>
            <a:ext cx="3030721" cy="646331"/>
          </a:xfrm>
          <a:prstGeom prst="rect">
            <a:avLst/>
          </a:prstGeom>
          <a:noFill/>
          <a:ln>
            <a:noFill/>
          </a:ln>
        </p:spPr>
        <p:txBody>
          <a:bodyPr wrap="square">
            <a:spAutoFit/>
          </a:bodyPr>
          <a:lstStyle/>
          <a:p>
            <a:pPr algn="ctr"/>
            <a:r>
              <a:rPr lang="hr-HR" dirty="0">
                <a:solidFill>
                  <a:srgbClr val="295A4D"/>
                </a:solidFill>
                <a:latin typeface=""/>
              </a:rPr>
              <a:t>Istraživačke aktivnosti (obavezna aktivnost)</a:t>
            </a:r>
          </a:p>
        </p:txBody>
      </p:sp>
      <p:sp>
        <p:nvSpPr>
          <p:cNvPr id="13" name="TextBox 12">
            <a:extLst>
              <a:ext uri="{FF2B5EF4-FFF2-40B4-BE49-F238E27FC236}">
                <a16:creationId xmlns:a16="http://schemas.microsoft.com/office/drawing/2014/main" id="{78F1F6B5-B050-3F94-674B-E4630DA218E1}"/>
              </a:ext>
            </a:extLst>
          </p:cNvPr>
          <p:cNvSpPr txBox="1"/>
          <p:nvPr/>
        </p:nvSpPr>
        <p:spPr>
          <a:xfrm>
            <a:off x="7871264" y="3998797"/>
            <a:ext cx="1770502" cy="646331"/>
          </a:xfrm>
          <a:prstGeom prst="rect">
            <a:avLst/>
          </a:prstGeom>
          <a:noFill/>
          <a:ln>
            <a:noFill/>
          </a:ln>
        </p:spPr>
        <p:txBody>
          <a:bodyPr wrap="square">
            <a:spAutoFit/>
          </a:bodyPr>
          <a:lstStyle/>
          <a:p>
            <a:pPr algn="ctr"/>
            <a:r>
              <a:rPr lang="hr-HR" dirty="0">
                <a:solidFill>
                  <a:srgbClr val="295A4D"/>
                </a:solidFill>
                <a:latin typeface=""/>
              </a:rPr>
              <a:t>Diseminacija istraživačkih rezultata</a:t>
            </a:r>
          </a:p>
        </p:txBody>
      </p:sp>
      <p:sp>
        <p:nvSpPr>
          <p:cNvPr id="16" name="TextBox 15">
            <a:extLst>
              <a:ext uri="{FF2B5EF4-FFF2-40B4-BE49-F238E27FC236}">
                <a16:creationId xmlns:a16="http://schemas.microsoft.com/office/drawing/2014/main" id="{C3E95285-B540-1E49-BC60-500E246C88A7}"/>
              </a:ext>
            </a:extLst>
          </p:cNvPr>
          <p:cNvSpPr txBox="1"/>
          <p:nvPr/>
        </p:nvSpPr>
        <p:spPr>
          <a:xfrm>
            <a:off x="560068" y="3801102"/>
            <a:ext cx="2677154" cy="369332"/>
          </a:xfrm>
          <a:prstGeom prst="rect">
            <a:avLst/>
          </a:prstGeom>
          <a:noFill/>
          <a:ln>
            <a:noFill/>
          </a:ln>
        </p:spPr>
        <p:txBody>
          <a:bodyPr wrap="square">
            <a:spAutoFit/>
          </a:bodyPr>
          <a:lstStyle/>
          <a:p>
            <a:pPr algn="ctr"/>
            <a:r>
              <a:rPr lang="hr-HR" dirty="0">
                <a:solidFill>
                  <a:srgbClr val="295A4D"/>
                </a:solidFill>
                <a:latin typeface=""/>
              </a:rPr>
              <a:t>Upravljanje projektom</a:t>
            </a:r>
            <a:endParaRPr lang="hr-HR" sz="1800" dirty="0">
              <a:solidFill>
                <a:srgbClr val="295A4D"/>
              </a:solidFill>
              <a:latin typeface=""/>
            </a:endParaRPr>
          </a:p>
        </p:txBody>
      </p:sp>
      <p:sp>
        <p:nvSpPr>
          <p:cNvPr id="33" name="TextBox 14">
            <a:extLst>
              <a:ext uri="{FF2B5EF4-FFF2-40B4-BE49-F238E27FC236}">
                <a16:creationId xmlns:a16="http://schemas.microsoft.com/office/drawing/2014/main" id="{32EA5308-F76C-5555-0B94-9BE85D11EBB7}"/>
              </a:ext>
            </a:extLst>
          </p:cNvPr>
          <p:cNvSpPr txBox="1"/>
          <p:nvPr/>
        </p:nvSpPr>
        <p:spPr>
          <a:xfrm>
            <a:off x="6966978" y="983872"/>
            <a:ext cx="2694528" cy="646331"/>
          </a:xfrm>
          <a:prstGeom prst="rect">
            <a:avLst/>
          </a:prstGeom>
          <a:noFill/>
          <a:ln>
            <a:noFill/>
          </a:ln>
        </p:spPr>
        <p:txBody>
          <a:bodyPr wrap="square">
            <a:spAutoFit/>
          </a:bodyPr>
          <a:lstStyle/>
          <a:p>
            <a:pPr algn="ctr"/>
            <a:r>
              <a:rPr lang="hr-HR" dirty="0">
                <a:solidFill>
                  <a:srgbClr val="295A4D"/>
                </a:solidFill>
                <a:latin typeface=""/>
              </a:rPr>
              <a:t>Upravljanje inovacijskim ciklusom</a:t>
            </a:r>
          </a:p>
        </p:txBody>
      </p:sp>
      <p:sp>
        <p:nvSpPr>
          <p:cNvPr id="18" name="Content Placeholder 2">
            <a:extLst>
              <a:ext uri="{FF2B5EF4-FFF2-40B4-BE49-F238E27FC236}">
                <a16:creationId xmlns:a16="http://schemas.microsoft.com/office/drawing/2014/main" id="{BA37DEB1-99CD-8A2F-CE55-A46BAB50FED7}"/>
              </a:ext>
            </a:extLst>
          </p:cNvPr>
          <p:cNvSpPr>
            <a:spLocks noGrp="1"/>
          </p:cNvSpPr>
          <p:nvPr>
            <p:ph idx="1"/>
          </p:nvPr>
        </p:nvSpPr>
        <p:spPr>
          <a:xfrm>
            <a:off x="4097657" y="2932821"/>
            <a:ext cx="2699546" cy="971163"/>
          </a:xfrm>
        </p:spPr>
        <p:txBody>
          <a:bodyPr>
            <a:noAutofit/>
          </a:bodyPr>
          <a:lstStyle/>
          <a:p>
            <a:pPr marL="0" indent="0" algn="ctr">
              <a:buNone/>
            </a:pPr>
            <a:r>
              <a:rPr lang="hr-HR" sz="2400" b="1" dirty="0"/>
              <a:t>Prihvatljive </a:t>
            </a:r>
          </a:p>
          <a:p>
            <a:pPr marL="0" indent="0" algn="ctr">
              <a:buNone/>
            </a:pPr>
            <a:r>
              <a:rPr lang="hr-HR" sz="2400" b="1" dirty="0"/>
              <a:t>aktivnosti</a:t>
            </a:r>
            <a:r>
              <a:rPr lang="hr-HR" sz="2400" dirty="0"/>
              <a:t>:</a:t>
            </a:r>
          </a:p>
        </p:txBody>
      </p:sp>
      <p:sp>
        <p:nvSpPr>
          <p:cNvPr id="27" name="TextBox 26">
            <a:extLst>
              <a:ext uri="{FF2B5EF4-FFF2-40B4-BE49-F238E27FC236}">
                <a16:creationId xmlns:a16="http://schemas.microsoft.com/office/drawing/2014/main" id="{98BA66BA-F03E-FD6E-EC9A-D1CCB0972A11}"/>
              </a:ext>
            </a:extLst>
          </p:cNvPr>
          <p:cNvSpPr txBox="1"/>
          <p:nvPr/>
        </p:nvSpPr>
        <p:spPr>
          <a:xfrm>
            <a:off x="4202339" y="6003848"/>
            <a:ext cx="2677154" cy="369332"/>
          </a:xfrm>
          <a:prstGeom prst="rect">
            <a:avLst/>
          </a:prstGeom>
          <a:noFill/>
          <a:ln>
            <a:noFill/>
          </a:ln>
        </p:spPr>
        <p:txBody>
          <a:bodyPr wrap="square">
            <a:spAutoFit/>
          </a:bodyPr>
          <a:lstStyle/>
          <a:p>
            <a:pPr algn="ctr"/>
            <a:r>
              <a:rPr lang="hr-HR" dirty="0">
                <a:solidFill>
                  <a:srgbClr val="295A4D"/>
                </a:solidFill>
                <a:latin typeface=""/>
              </a:rPr>
              <a:t>Promidžba i vidljivost</a:t>
            </a:r>
            <a:endParaRPr lang="hr-HR" sz="1800" dirty="0">
              <a:solidFill>
                <a:srgbClr val="295A4D"/>
              </a:solidFill>
              <a:latin typeface=""/>
            </a:endParaRPr>
          </a:p>
        </p:txBody>
      </p:sp>
    </p:spTree>
    <p:extLst>
      <p:ext uri="{BB962C8B-B14F-4D97-AF65-F5344CB8AC3E}">
        <p14:creationId xmlns:p14="http://schemas.microsoft.com/office/powerpoint/2010/main" val="225550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8FA6-27DC-C9FE-8432-E396C134F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F6635-A1FB-FE3D-FE71-FC7B0A4BAD8B}"/>
              </a:ext>
            </a:extLst>
          </p:cNvPr>
          <p:cNvSpPr>
            <a:spLocks noGrp="1"/>
          </p:cNvSpPr>
          <p:nvPr>
            <p:ph type="title"/>
          </p:nvPr>
        </p:nvSpPr>
        <p:spPr>
          <a:xfrm>
            <a:off x="985842" y="205694"/>
            <a:ext cx="9791701" cy="516902"/>
          </a:xfrm>
        </p:spPr>
        <p:txBody>
          <a:bodyPr>
            <a:noAutofit/>
          </a:bodyPr>
          <a:lstStyle/>
          <a:p>
            <a:br>
              <a:rPr lang="hr-HR" sz="2400" dirty="0"/>
            </a:br>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CB7DBBD-534D-B162-91C8-049EFC7CDACC}"/>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xtBox 12">
            <a:extLst>
              <a:ext uri="{FF2B5EF4-FFF2-40B4-BE49-F238E27FC236}">
                <a16:creationId xmlns:a16="http://schemas.microsoft.com/office/drawing/2014/main" id="{EC968097-6640-55D5-5344-5292A820DE33}"/>
              </a:ext>
            </a:extLst>
          </p:cNvPr>
          <p:cNvSpPr txBox="1"/>
          <p:nvPr/>
        </p:nvSpPr>
        <p:spPr>
          <a:xfrm>
            <a:off x="985842" y="1002621"/>
            <a:ext cx="3741606" cy="646331"/>
          </a:xfrm>
          <a:prstGeom prst="rect">
            <a:avLst/>
          </a:prstGeom>
          <a:solidFill>
            <a:srgbClr val="35915D"/>
          </a:solidFill>
          <a:ln>
            <a:solidFill>
              <a:srgbClr val="E6ECE9"/>
            </a:solidFill>
          </a:ln>
        </p:spPr>
        <p:txBody>
          <a:bodyPr wrap="square">
            <a:spAutoFit/>
          </a:bodyPr>
          <a:lstStyle/>
          <a:p>
            <a:pPr algn="ctr"/>
            <a:r>
              <a:rPr lang="hr-HR" dirty="0">
                <a:solidFill>
                  <a:schemeClr val="bg1"/>
                </a:solidFill>
                <a:latin typeface="Arial "/>
                <a:ea typeface="Calibri" panose="020F0502020204030204" pitchFamily="34" charset="0"/>
                <a:cs typeface="Calibri" panose="020F0502020204030204" pitchFamily="34" charset="0"/>
              </a:rPr>
              <a:t>Aktivnost 1. Istraživačke aktivnosti (obavezna)</a:t>
            </a:r>
          </a:p>
        </p:txBody>
      </p:sp>
      <p:sp>
        <p:nvSpPr>
          <p:cNvPr id="5" name="TextBox 4">
            <a:extLst>
              <a:ext uri="{FF2B5EF4-FFF2-40B4-BE49-F238E27FC236}">
                <a16:creationId xmlns:a16="http://schemas.microsoft.com/office/drawing/2014/main" id="{DF069D6D-747D-D928-CADB-0384FA5CF939}"/>
              </a:ext>
            </a:extLst>
          </p:cNvPr>
          <p:cNvSpPr txBox="1"/>
          <p:nvPr/>
        </p:nvSpPr>
        <p:spPr>
          <a:xfrm>
            <a:off x="985843" y="1651978"/>
            <a:ext cx="3741606" cy="2554545"/>
          </a:xfrm>
          <a:prstGeom prst="rect">
            <a:avLst/>
          </a:prstGeom>
          <a:noFill/>
        </p:spPr>
        <p:txBody>
          <a:bodyPr wrap="square">
            <a:spAutoFit/>
          </a:bodyPr>
          <a:lstStyle/>
          <a:p>
            <a:r>
              <a:rPr lang="hr-HR" sz="1600" dirty="0">
                <a:solidFill>
                  <a:srgbClr val="295A4D"/>
                </a:solidFill>
                <a:latin typeface="Arial "/>
                <a:ea typeface="Calibri" panose="020F0502020204030204" pitchFamily="34" charset="0"/>
                <a:cs typeface="Calibri" panose="020F0502020204030204" pitchFamily="34" charset="0"/>
              </a:rPr>
              <a:t>Aktivnost uključuje:</a:t>
            </a:r>
          </a:p>
          <a:p>
            <a:pPr marL="285750" indent="-285750">
              <a:buFont typeface="Wingdings" panose="05000000000000000000" pitchFamily="2" charset="2"/>
              <a:buChar char="§"/>
            </a:pPr>
            <a:r>
              <a:rPr lang="hr-HR" sz="1600" dirty="0">
                <a:solidFill>
                  <a:srgbClr val="295A4D"/>
                </a:solidFill>
                <a:latin typeface="Arial "/>
              </a:rPr>
              <a:t>Eksperimentalni razvoj usmjeren na daljnje usavršavanje i prilagodbu predložene inovacije, uključujući prototipove, modele pružanja usluga, metodologije, aplikacije ili platforme, s ciljem razvoja inovativnih digitalnih i zelenih tehnologija, proizvoda i procesa.</a:t>
            </a:r>
            <a:endParaRPr lang="hr-HR" sz="1600" dirty="0">
              <a:solidFill>
                <a:srgbClr val="295A4D"/>
              </a:solidFill>
              <a:latin typeface="Arial "/>
              <a:ea typeface="Calibri" panose="020F0502020204030204" pitchFamily="34" charset="0"/>
              <a:cs typeface="Calibri" panose="020F0502020204030204" pitchFamily="34" charset="0"/>
            </a:endParaRPr>
          </a:p>
          <a:p>
            <a:endParaRPr lang="hr-HR" sz="1600" dirty="0">
              <a:solidFill>
                <a:srgbClr val="295A4D"/>
              </a:solidFill>
              <a:latin typeface="+mj-lt"/>
            </a:endParaRPr>
          </a:p>
        </p:txBody>
      </p:sp>
      <p:sp>
        <p:nvSpPr>
          <p:cNvPr id="8" name="TextBox 7">
            <a:extLst>
              <a:ext uri="{FF2B5EF4-FFF2-40B4-BE49-F238E27FC236}">
                <a16:creationId xmlns:a16="http://schemas.microsoft.com/office/drawing/2014/main" id="{13C873DA-27BF-60D8-784D-C2589F92DB09}"/>
              </a:ext>
            </a:extLst>
          </p:cNvPr>
          <p:cNvSpPr txBox="1"/>
          <p:nvPr/>
        </p:nvSpPr>
        <p:spPr>
          <a:xfrm>
            <a:off x="6217920" y="1027374"/>
            <a:ext cx="5431536" cy="369332"/>
          </a:xfrm>
          <a:prstGeom prst="rect">
            <a:avLst/>
          </a:prstGeom>
          <a:solidFill>
            <a:srgbClr val="35915D"/>
          </a:solidFill>
        </p:spPr>
        <p:txBody>
          <a:bodyPr wrap="square">
            <a:spAutoFit/>
          </a:bodyPr>
          <a:lstStyle/>
          <a:p>
            <a:pPr algn="ctr"/>
            <a:r>
              <a:rPr lang="hr-HR" dirty="0">
                <a:solidFill>
                  <a:schemeClr val="bg1"/>
                </a:solidFill>
                <a:latin typeface="Arial "/>
                <a:ea typeface="Calibri" panose="020F0502020204030204" pitchFamily="34" charset="0"/>
                <a:cs typeface="Calibri" panose="020F0502020204030204" pitchFamily="34" charset="0"/>
              </a:rPr>
              <a:t>Aktivnost 2. Upravljanje inovacijskim ciklusom</a:t>
            </a:r>
          </a:p>
        </p:txBody>
      </p:sp>
      <p:sp>
        <p:nvSpPr>
          <p:cNvPr id="9" name="TextBox 8">
            <a:extLst>
              <a:ext uri="{FF2B5EF4-FFF2-40B4-BE49-F238E27FC236}">
                <a16:creationId xmlns:a16="http://schemas.microsoft.com/office/drawing/2014/main" id="{2BE00346-FA6B-1AD2-A55A-73A9D13EF25F}"/>
              </a:ext>
            </a:extLst>
          </p:cNvPr>
          <p:cNvSpPr txBox="1"/>
          <p:nvPr/>
        </p:nvSpPr>
        <p:spPr>
          <a:xfrm>
            <a:off x="6217920" y="1673705"/>
            <a:ext cx="5431536" cy="3046988"/>
          </a:xfrm>
          <a:prstGeom prst="rect">
            <a:avLst/>
          </a:prstGeom>
          <a:noFill/>
        </p:spPr>
        <p:txBody>
          <a:bodyPr wrap="square">
            <a:spAutoFit/>
          </a:bodyPr>
          <a:lstStyle/>
          <a:p>
            <a:r>
              <a:rPr lang="hr-HR" sz="1600" dirty="0">
                <a:solidFill>
                  <a:srgbClr val="295A4D"/>
                </a:solidFill>
                <a:latin typeface="Arial "/>
                <a:ea typeface="Calibri" panose="020F0502020204030204" pitchFamily="34" charset="0"/>
                <a:cs typeface="Calibri" panose="020F0502020204030204" pitchFamily="34" charset="0"/>
              </a:rPr>
              <a:t>Aktivnost uključuje: </a:t>
            </a:r>
          </a:p>
          <a:p>
            <a:pPr marL="285750" indent="-285750">
              <a:buFont typeface="Wingdings" panose="05000000000000000000" pitchFamily="2" charset="2"/>
              <a:buChar char="§"/>
            </a:pPr>
            <a:r>
              <a:rPr lang="hr-HR" sz="1600" dirty="0">
                <a:solidFill>
                  <a:srgbClr val="295A4D"/>
                </a:solidFill>
                <a:latin typeface="Arial "/>
                <a:ea typeface="Calibri" panose="020F0502020204030204" pitchFamily="34" charset="0"/>
                <a:cs typeface="Calibri" panose="020F0502020204030204" pitchFamily="34" charset="0"/>
              </a:rPr>
              <a:t>A</a:t>
            </a:r>
            <a:r>
              <a:rPr lang="hr-HR" sz="1600" dirty="0">
                <a:solidFill>
                  <a:srgbClr val="295A4D"/>
                </a:solidFill>
                <a:latin typeface="Arial "/>
              </a:rPr>
              <a:t>ktivnosti poslovne validacije i korištenja vanjskih usluga povezanih s analizom tržišta, procjenom ekonomske održivosti rezultata istraživanja, studijama izvedivosti i strategijama razvoja proizvoda.</a:t>
            </a:r>
          </a:p>
          <a:p>
            <a:pPr marL="285750" indent="-285750">
              <a:buFont typeface="Wingdings" panose="05000000000000000000" pitchFamily="2" charset="2"/>
              <a:buChar char="§"/>
            </a:pPr>
            <a:r>
              <a:rPr lang="hr-HR" sz="1600" dirty="0">
                <a:solidFill>
                  <a:srgbClr val="295A4D"/>
                </a:solidFill>
                <a:latin typeface="Arial "/>
              </a:rPr>
              <a:t>Savjetodavne usluge povezane s upravljanjem intelektualnim vlasništvom. </a:t>
            </a:r>
          </a:p>
          <a:p>
            <a:pPr marL="285750" indent="-285750">
              <a:buFont typeface="Wingdings" panose="05000000000000000000" pitchFamily="2" charset="2"/>
              <a:buChar char="§"/>
            </a:pPr>
            <a:r>
              <a:rPr lang="hr-HR" sz="1600" dirty="0">
                <a:solidFill>
                  <a:srgbClr val="295A4D"/>
                </a:solidFill>
                <a:latin typeface="Arial "/>
              </a:rPr>
              <a:t>Provjera pretpostavki i analiza tržišne primjene, korisnika i tržišta za razvijena rješenja. </a:t>
            </a:r>
          </a:p>
          <a:p>
            <a:pPr marL="285750" indent="-285750">
              <a:buFont typeface="Wingdings" panose="05000000000000000000" pitchFamily="2" charset="2"/>
              <a:buChar char="§"/>
            </a:pPr>
            <a:r>
              <a:rPr lang="hr-HR" sz="1600" dirty="0">
                <a:solidFill>
                  <a:srgbClr val="295A4D"/>
                </a:solidFill>
                <a:latin typeface="Arial "/>
              </a:rPr>
              <a:t>Izrada planova komercijalizacije i drugih relevantnih dokumenata za podršku prijelaza razvijenih rješenja na tržište.</a:t>
            </a:r>
            <a:endParaRPr lang="hr-HR" sz="2000" dirty="0">
              <a:solidFill>
                <a:srgbClr val="295A4D"/>
              </a:solidFill>
              <a:latin typeface="Arial "/>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2537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4">
            <a:extLst>
              <a:ext uri="{FF2B5EF4-FFF2-40B4-BE49-F238E27FC236}">
                <a16:creationId xmlns:a16="http://schemas.microsoft.com/office/drawing/2014/main" id="{6C12858E-152C-3DFD-A1D6-9739F40D11A9}"/>
              </a:ext>
            </a:extLst>
          </p:cNvPr>
          <p:cNvSpPr/>
          <p:nvPr/>
        </p:nvSpPr>
        <p:spPr>
          <a:xfrm>
            <a:off x="925790" y="2202699"/>
            <a:ext cx="10340419" cy="896112"/>
          </a:xfrm>
          <a:prstGeom prst="roundRect">
            <a:avLst>
              <a:gd name="adj" fmla="val 8163"/>
            </a:avLst>
          </a:prstGeom>
          <a:solidFill>
            <a:srgbClr val="295A4D"/>
          </a:solidFill>
          <a:ln w="12700">
            <a:solidFill>
              <a:srgbClr val="E6ECE9"/>
            </a:solidFill>
            <a:prstDash val="solid"/>
          </a:ln>
        </p:spPr>
        <p:txBody>
          <a:bodyPr/>
          <a:lstStyle/>
          <a:p>
            <a:endParaRPr lang="hr-HR"/>
          </a:p>
        </p:txBody>
      </p:sp>
      <p:sp>
        <p:nvSpPr>
          <p:cNvPr id="10" name="Shape 4">
            <a:extLst>
              <a:ext uri="{FF2B5EF4-FFF2-40B4-BE49-F238E27FC236}">
                <a16:creationId xmlns:a16="http://schemas.microsoft.com/office/drawing/2014/main" id="{9A3A5287-2FA8-D3DE-9F59-B5C844FBCFEC}"/>
              </a:ext>
            </a:extLst>
          </p:cNvPr>
          <p:cNvSpPr/>
          <p:nvPr/>
        </p:nvSpPr>
        <p:spPr>
          <a:xfrm>
            <a:off x="925790" y="3136895"/>
            <a:ext cx="10340418" cy="896112"/>
          </a:xfrm>
          <a:prstGeom prst="roundRect">
            <a:avLst>
              <a:gd name="adj" fmla="val 8163"/>
            </a:avLst>
          </a:prstGeom>
          <a:solidFill>
            <a:srgbClr val="295A4D"/>
          </a:solidFill>
          <a:ln w="12700">
            <a:solidFill>
              <a:srgbClr val="E6ECE9"/>
            </a:solidFill>
            <a:prstDash val="solid"/>
          </a:ln>
        </p:spPr>
        <p:txBody>
          <a:bodyPr/>
          <a:lstStyle/>
          <a:p>
            <a:endParaRPr lang="hr-HR"/>
          </a:p>
        </p:txBody>
      </p:sp>
      <p:sp>
        <p:nvSpPr>
          <p:cNvPr id="2" name="Title 1">
            <a:extLst>
              <a:ext uri="{FF2B5EF4-FFF2-40B4-BE49-F238E27FC236}">
                <a16:creationId xmlns:a16="http://schemas.microsoft.com/office/drawing/2014/main" id="{7A328DCE-2178-9FEA-AB54-A279AE56ADF4}"/>
              </a:ext>
            </a:extLst>
          </p:cNvPr>
          <p:cNvSpPr>
            <a:spLocks noGrp="1"/>
          </p:cNvSpPr>
          <p:nvPr>
            <p:ph type="title"/>
          </p:nvPr>
        </p:nvSpPr>
        <p:spPr>
          <a:xfrm>
            <a:off x="848255" y="396357"/>
            <a:ext cx="9784080" cy="896112"/>
          </a:xfrm>
        </p:spPr>
        <p:txBody>
          <a:bodyPr>
            <a:normAutofit/>
          </a:bodyPr>
          <a:lstStyle/>
          <a:p>
            <a:r>
              <a:rPr lang="hr-HR" sz="3600" dirty="0"/>
              <a:t>Program virtualne radionice</a:t>
            </a:r>
          </a:p>
        </p:txBody>
      </p:sp>
      <p:sp>
        <p:nvSpPr>
          <p:cNvPr id="6" name="Content Placeholder 2">
            <a:extLst>
              <a:ext uri="{FF2B5EF4-FFF2-40B4-BE49-F238E27FC236}">
                <a16:creationId xmlns:a16="http://schemas.microsoft.com/office/drawing/2014/main" id="{2616BB9C-6905-4A87-588B-7FF8CB94D576}"/>
              </a:ext>
            </a:extLst>
          </p:cNvPr>
          <p:cNvSpPr>
            <a:spLocks noGrp="1"/>
          </p:cNvSpPr>
          <p:nvPr>
            <p:ph idx="1"/>
          </p:nvPr>
        </p:nvSpPr>
        <p:spPr>
          <a:xfrm>
            <a:off x="1016148" y="2415306"/>
            <a:ext cx="10626969" cy="2345232"/>
          </a:xfrm>
        </p:spPr>
        <p:txBody>
          <a:bodyPr>
            <a:normAutofit/>
          </a:bodyPr>
          <a:lstStyle/>
          <a:p>
            <a:pPr>
              <a:buFont typeface="Wingdings" pitchFamily="2" charset="2"/>
              <a:buChar char="§"/>
            </a:pPr>
            <a:r>
              <a:rPr lang="hr-HR" sz="1800" b="1" dirty="0">
                <a:solidFill>
                  <a:schemeClr val="bg1"/>
                </a:solidFill>
              </a:rPr>
              <a:t>O DIGIT-u i predstavljanje poziva na dostavu projektnih prijedloga: </a:t>
            </a:r>
            <a:r>
              <a:rPr lang="hr-HR" sz="1800" dirty="0">
                <a:solidFill>
                  <a:schemeClr val="bg1"/>
                </a:solidFill>
              </a:rPr>
              <a:t>Irena Ivandić, p</a:t>
            </a:r>
            <a:r>
              <a:rPr lang="en-US" sz="1800" dirty="0" err="1">
                <a:solidFill>
                  <a:schemeClr val="bg1"/>
                </a:solidFill>
              </a:rPr>
              <a:t>rogram</a:t>
            </a:r>
            <a:r>
              <a:rPr lang="en-US" sz="1800" dirty="0">
                <a:solidFill>
                  <a:schemeClr val="bg1"/>
                </a:solidFill>
              </a:rPr>
              <a:t> design and implementation </a:t>
            </a:r>
            <a:r>
              <a:rPr lang="hr-HR" sz="1800" dirty="0" err="1">
                <a:solidFill>
                  <a:schemeClr val="bg1"/>
                </a:solidFill>
              </a:rPr>
              <a:t>expert</a:t>
            </a:r>
            <a:endParaRPr lang="hr-HR" sz="1800" dirty="0">
              <a:solidFill>
                <a:schemeClr val="bg1"/>
              </a:solidFill>
            </a:endParaRPr>
          </a:p>
          <a:p>
            <a:pPr marL="0" indent="0">
              <a:buNone/>
            </a:pPr>
            <a:endParaRPr lang="hr-HR" sz="1800" dirty="0">
              <a:solidFill>
                <a:schemeClr val="bg1"/>
              </a:solidFill>
            </a:endParaRPr>
          </a:p>
          <a:p>
            <a:pPr>
              <a:buFont typeface="Wingdings" pitchFamily="2" charset="2"/>
              <a:buChar char="§"/>
            </a:pPr>
            <a:r>
              <a:rPr lang="hr-HR" sz="1800" b="1" dirty="0">
                <a:solidFill>
                  <a:schemeClr val="bg1"/>
                </a:solidFill>
              </a:rPr>
              <a:t>Postupak dodjele i ocjena kvalitete: </a:t>
            </a:r>
            <a:r>
              <a:rPr lang="hr-HR" sz="1800" dirty="0">
                <a:solidFill>
                  <a:schemeClr val="bg1"/>
                </a:solidFill>
              </a:rPr>
              <a:t>Mislav Jurišić, </a:t>
            </a:r>
            <a:r>
              <a:rPr lang="hr-HR" sz="1800" dirty="0" err="1">
                <a:solidFill>
                  <a:schemeClr val="bg1"/>
                </a:solidFill>
              </a:rPr>
              <a:t>evaluation</a:t>
            </a:r>
            <a:r>
              <a:rPr lang="hr-HR" sz="1800" dirty="0">
                <a:solidFill>
                  <a:schemeClr val="bg1"/>
                </a:solidFill>
              </a:rPr>
              <a:t> </a:t>
            </a:r>
            <a:r>
              <a:rPr lang="hr-HR" sz="1800" dirty="0" err="1">
                <a:solidFill>
                  <a:schemeClr val="bg1"/>
                </a:solidFill>
              </a:rPr>
              <a:t>coordinator</a:t>
            </a:r>
            <a:endParaRPr lang="hr-HR" sz="1800" dirty="0">
              <a:solidFill>
                <a:schemeClr val="bg1"/>
              </a:solidFill>
            </a:endParaRPr>
          </a:p>
          <a:p>
            <a:pPr>
              <a:buFont typeface="Wingdings" pitchFamily="2" charset="2"/>
              <a:buChar char="§"/>
            </a:pPr>
            <a:endParaRPr lang="hr-HR" sz="2000" dirty="0"/>
          </a:p>
          <a:p>
            <a:pPr marL="0" indent="0">
              <a:buNone/>
            </a:pPr>
            <a:endParaRPr lang="hr-HR" sz="2000" dirty="0"/>
          </a:p>
          <a:p>
            <a:pPr marL="0" indent="0">
              <a:buNone/>
            </a:pPr>
            <a:endParaRPr lang="hr-HR" sz="2000" dirty="0"/>
          </a:p>
        </p:txBody>
      </p:sp>
      <p:sp>
        <p:nvSpPr>
          <p:cNvPr id="8" name="Rectangle 7">
            <a:extLst>
              <a:ext uri="{FF2B5EF4-FFF2-40B4-BE49-F238E27FC236}">
                <a16:creationId xmlns:a16="http://schemas.microsoft.com/office/drawing/2014/main" id="{68D723C6-E98C-741A-5258-CA3D789570DE}"/>
              </a:ext>
            </a:extLst>
          </p:cNvPr>
          <p:cNvSpPr/>
          <p:nvPr/>
        </p:nvSpPr>
        <p:spPr>
          <a:xfrm rot="10800000">
            <a:off x="378351" y="593889"/>
            <a:ext cx="170529" cy="5639856"/>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2597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85EB0-4433-2769-D201-1577ED1E2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AAFE8-6D17-8079-3B97-7342562E12CC}"/>
              </a:ext>
            </a:extLst>
          </p:cNvPr>
          <p:cNvSpPr>
            <a:spLocks noGrp="1"/>
          </p:cNvSpPr>
          <p:nvPr>
            <p:ph type="title"/>
          </p:nvPr>
        </p:nvSpPr>
        <p:spPr>
          <a:xfrm>
            <a:off x="985842" y="291710"/>
            <a:ext cx="9791701" cy="430886"/>
          </a:xfrm>
        </p:spPr>
        <p:txBody>
          <a:bodyPr>
            <a:noAutofit/>
          </a:bodyPr>
          <a:lstStyle/>
          <a:p>
            <a:r>
              <a:rPr lang="hr-HR" sz="2400" dirty="0"/>
              <a:t>Prihvatljive aktivnosti</a:t>
            </a:r>
            <a:br>
              <a:rPr lang="hr-HR" sz="2400" dirty="0"/>
            </a:br>
            <a:endParaRPr lang="hr-HR" sz="2400" b="1" dirty="0"/>
          </a:p>
        </p:txBody>
      </p:sp>
      <p:sp>
        <p:nvSpPr>
          <p:cNvPr id="11" name="Rectangle 10">
            <a:extLst>
              <a:ext uri="{FF2B5EF4-FFF2-40B4-BE49-F238E27FC236}">
                <a16:creationId xmlns:a16="http://schemas.microsoft.com/office/drawing/2014/main" id="{C31D1FA1-1553-68F6-0B9E-379FCAAB2B7A}"/>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 name="TextBox 15">
            <a:extLst>
              <a:ext uri="{FF2B5EF4-FFF2-40B4-BE49-F238E27FC236}">
                <a16:creationId xmlns:a16="http://schemas.microsoft.com/office/drawing/2014/main" id="{1D3EB4D4-2AA7-5112-24F1-C61A9B30EBE8}"/>
              </a:ext>
            </a:extLst>
          </p:cNvPr>
          <p:cNvSpPr txBox="1"/>
          <p:nvPr/>
        </p:nvSpPr>
        <p:spPr>
          <a:xfrm>
            <a:off x="7203805" y="876248"/>
            <a:ext cx="3775536" cy="369332"/>
          </a:xfrm>
          <a:prstGeom prst="rect">
            <a:avLst/>
          </a:prstGeom>
          <a:solidFill>
            <a:srgbClr val="35915D"/>
          </a:solidFill>
        </p:spPr>
        <p:txBody>
          <a:bodyPr wrap="square">
            <a:spAutoFit/>
          </a:bodyPr>
          <a:lstStyle/>
          <a:p>
            <a:pPr algn="ctr"/>
            <a:r>
              <a:rPr lang="hr-HR" dirty="0">
                <a:solidFill>
                  <a:schemeClr val="bg1"/>
                </a:solidFill>
                <a:latin typeface="Arial "/>
                <a:ea typeface="Calibri" panose="020F0502020204030204" pitchFamily="34" charset="0"/>
                <a:cs typeface="Calibri" panose="020F0502020204030204" pitchFamily="34" charset="0"/>
              </a:rPr>
              <a:t>Aktivnost 4. Promidžba i vidljivost</a:t>
            </a:r>
            <a:endParaRPr lang="hr-HR" sz="1800" dirty="0">
              <a:solidFill>
                <a:schemeClr val="bg1"/>
              </a:solidFill>
              <a:latin typeface="Arial "/>
            </a:endParaRPr>
          </a:p>
        </p:txBody>
      </p:sp>
      <p:sp>
        <p:nvSpPr>
          <p:cNvPr id="33" name="TextBox 14">
            <a:extLst>
              <a:ext uri="{FF2B5EF4-FFF2-40B4-BE49-F238E27FC236}">
                <a16:creationId xmlns:a16="http://schemas.microsoft.com/office/drawing/2014/main" id="{0D95335A-8885-DAEC-6D01-1EB56A20A7CA}"/>
              </a:ext>
            </a:extLst>
          </p:cNvPr>
          <p:cNvSpPr txBox="1"/>
          <p:nvPr/>
        </p:nvSpPr>
        <p:spPr>
          <a:xfrm>
            <a:off x="758954" y="922415"/>
            <a:ext cx="4425696" cy="646331"/>
          </a:xfrm>
          <a:prstGeom prst="rect">
            <a:avLst/>
          </a:prstGeom>
          <a:solidFill>
            <a:srgbClr val="35915D"/>
          </a:solidFill>
        </p:spPr>
        <p:txBody>
          <a:bodyPr wrap="square">
            <a:spAutoFit/>
          </a:bodyPr>
          <a:lstStyle/>
          <a:p>
            <a:pPr algn="ctr"/>
            <a:r>
              <a:rPr lang="hr-HR" dirty="0">
                <a:solidFill>
                  <a:schemeClr val="bg1"/>
                </a:solidFill>
                <a:latin typeface="Arial "/>
              </a:rPr>
              <a:t>Aktivnost 3. Diseminacija istraživačkih rezultata </a:t>
            </a:r>
            <a:endParaRPr lang="hr-HR" dirty="0">
              <a:solidFill>
                <a:schemeClr val="bg1"/>
              </a:solidFill>
              <a:latin typeface="Arial "/>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20FF759-39B3-8B3A-08B7-785875E39A18}"/>
              </a:ext>
            </a:extLst>
          </p:cNvPr>
          <p:cNvSpPr txBox="1"/>
          <p:nvPr/>
        </p:nvSpPr>
        <p:spPr>
          <a:xfrm>
            <a:off x="758954" y="1728827"/>
            <a:ext cx="4425695" cy="1569660"/>
          </a:xfrm>
          <a:prstGeom prst="rect">
            <a:avLst/>
          </a:prstGeom>
          <a:noFill/>
        </p:spPr>
        <p:txBody>
          <a:bodyPr wrap="square">
            <a:spAutoFit/>
          </a:bodyPr>
          <a:lstStyle/>
          <a:p>
            <a:r>
              <a:rPr lang="hr-HR" sz="1600" dirty="0">
                <a:solidFill>
                  <a:srgbClr val="295A4D"/>
                </a:solidFill>
                <a:latin typeface="Arial "/>
                <a:ea typeface="Calibri" panose="020F0502020204030204" pitchFamily="34" charset="0"/>
                <a:cs typeface="Calibri" panose="020F0502020204030204" pitchFamily="34" charset="0"/>
              </a:rPr>
              <a:t>Aktivnost uključuje: </a:t>
            </a:r>
          </a:p>
          <a:p>
            <a:endParaRPr lang="hr-HR" sz="1600" dirty="0">
              <a:solidFill>
                <a:srgbClr val="295A4D"/>
              </a:solidFill>
              <a:latin typeface="Arial "/>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hr-HR" sz="1600" dirty="0">
                <a:solidFill>
                  <a:srgbClr val="295A4D"/>
                </a:solidFill>
                <a:latin typeface="Arial "/>
              </a:rPr>
              <a:t>Aktivnosti usmjerene na širenje rezultata istraživanja i tehnologija kroz sudjelovanje i organizaciju događanja i radionica, troškove objave rezultata i slične aktivnosti.</a:t>
            </a:r>
            <a:endParaRPr lang="hr-HR" sz="1600" dirty="0">
              <a:solidFill>
                <a:srgbClr val="295A4D"/>
              </a:solidFill>
              <a:latin typeface="Arial "/>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A5C452E-11F6-1649-F956-937A1724F412}"/>
              </a:ext>
            </a:extLst>
          </p:cNvPr>
          <p:cNvSpPr txBox="1"/>
          <p:nvPr/>
        </p:nvSpPr>
        <p:spPr>
          <a:xfrm>
            <a:off x="7203805" y="1366897"/>
            <a:ext cx="3775536" cy="2062103"/>
          </a:xfrm>
          <a:prstGeom prst="rect">
            <a:avLst/>
          </a:prstGeom>
          <a:noFill/>
        </p:spPr>
        <p:txBody>
          <a:bodyPr wrap="square">
            <a:spAutoFit/>
          </a:bodyPr>
          <a:lstStyle/>
          <a:p>
            <a:r>
              <a:rPr lang="hr-HR" sz="1600" dirty="0">
                <a:solidFill>
                  <a:srgbClr val="295A4D"/>
                </a:solidFill>
                <a:latin typeface="Arial "/>
                <a:ea typeface="Calibri" panose="020F0502020204030204" pitchFamily="34" charset="0"/>
                <a:cs typeface="Calibri" panose="020F0502020204030204" pitchFamily="34" charset="0"/>
              </a:rPr>
              <a:t>Aktivnost uključuje: </a:t>
            </a:r>
          </a:p>
          <a:p>
            <a:endParaRPr lang="hr-HR" sz="1600" dirty="0">
              <a:solidFill>
                <a:srgbClr val="295A4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hr-HR" sz="1600" dirty="0">
                <a:solidFill>
                  <a:srgbClr val="295A4D"/>
                </a:solidFill>
                <a:latin typeface="Arial "/>
              </a:rPr>
              <a:t>Aktivnosti usmjerene na podizanje svijesti dionika i javnosti o projektu i njegovim rezultatima.</a:t>
            </a:r>
          </a:p>
          <a:p>
            <a:pPr marL="285750" indent="-285750">
              <a:buFont typeface="Wingdings" panose="05000000000000000000" pitchFamily="2" charset="2"/>
              <a:buChar char="§"/>
            </a:pPr>
            <a:r>
              <a:rPr lang="hr-HR" sz="1600" dirty="0">
                <a:solidFill>
                  <a:srgbClr val="295A4D"/>
                </a:solidFill>
                <a:latin typeface="Arial "/>
              </a:rPr>
              <a:t>Organizacija događanja i druge promotivne aktivnosti kojima se ističe učinak i važnost projekta.</a:t>
            </a:r>
          </a:p>
        </p:txBody>
      </p:sp>
      <p:sp>
        <p:nvSpPr>
          <p:cNvPr id="4" name="TextBox 3">
            <a:extLst>
              <a:ext uri="{FF2B5EF4-FFF2-40B4-BE49-F238E27FC236}">
                <a16:creationId xmlns:a16="http://schemas.microsoft.com/office/drawing/2014/main" id="{52BF20E1-2BD0-459A-7BE6-0A8F5E717E73}"/>
              </a:ext>
            </a:extLst>
          </p:cNvPr>
          <p:cNvSpPr txBox="1"/>
          <p:nvPr/>
        </p:nvSpPr>
        <p:spPr>
          <a:xfrm>
            <a:off x="4144224" y="3930316"/>
            <a:ext cx="3775536" cy="369332"/>
          </a:xfrm>
          <a:prstGeom prst="rect">
            <a:avLst/>
          </a:prstGeom>
          <a:solidFill>
            <a:srgbClr val="35915D"/>
          </a:solidFill>
        </p:spPr>
        <p:txBody>
          <a:bodyPr wrap="square">
            <a:spAutoFit/>
          </a:bodyPr>
          <a:lstStyle/>
          <a:p>
            <a:pPr algn="ctr"/>
            <a:r>
              <a:rPr lang="hr-HR" dirty="0">
                <a:solidFill>
                  <a:schemeClr val="bg1"/>
                </a:solidFill>
                <a:latin typeface="Arial "/>
                <a:ea typeface="Calibri" panose="020F0502020204030204" pitchFamily="34" charset="0"/>
                <a:cs typeface="Calibri" panose="020F0502020204030204" pitchFamily="34" charset="0"/>
              </a:rPr>
              <a:t>Aktivnost 5. Upravljanje projektom</a:t>
            </a:r>
            <a:endParaRPr lang="hr-HR" sz="1800" dirty="0">
              <a:solidFill>
                <a:schemeClr val="bg1"/>
              </a:solidFill>
              <a:latin typeface="Arial "/>
            </a:endParaRPr>
          </a:p>
        </p:txBody>
      </p:sp>
      <p:sp>
        <p:nvSpPr>
          <p:cNvPr id="6" name="TextBox 5">
            <a:extLst>
              <a:ext uri="{FF2B5EF4-FFF2-40B4-BE49-F238E27FC236}">
                <a16:creationId xmlns:a16="http://schemas.microsoft.com/office/drawing/2014/main" id="{EBB9E922-9B41-751A-3664-7121168D3934}"/>
              </a:ext>
            </a:extLst>
          </p:cNvPr>
          <p:cNvSpPr txBox="1"/>
          <p:nvPr/>
        </p:nvSpPr>
        <p:spPr>
          <a:xfrm>
            <a:off x="4144224" y="4612146"/>
            <a:ext cx="3775536" cy="1569660"/>
          </a:xfrm>
          <a:prstGeom prst="rect">
            <a:avLst/>
          </a:prstGeom>
          <a:noFill/>
        </p:spPr>
        <p:txBody>
          <a:bodyPr wrap="square">
            <a:spAutoFit/>
          </a:bodyPr>
          <a:lstStyle/>
          <a:p>
            <a:r>
              <a:rPr lang="hr-HR" sz="1600" dirty="0">
                <a:solidFill>
                  <a:srgbClr val="295A4D"/>
                </a:solidFill>
                <a:latin typeface="Arial "/>
                <a:ea typeface="Calibri" panose="020F0502020204030204" pitchFamily="34" charset="0"/>
                <a:cs typeface="Calibri" panose="020F0502020204030204" pitchFamily="34" charset="0"/>
              </a:rPr>
              <a:t>Upravljanje projektom: administrativno osoblje, savjetodavne usluge za upravljanje projektom te pripremu i provedbu nabave</a:t>
            </a:r>
          </a:p>
          <a:p>
            <a:endParaRPr lang="hr-HR" sz="1600" dirty="0">
              <a:solidFill>
                <a:srgbClr val="295A4D"/>
              </a:solidFill>
              <a:latin typeface="Calibri" panose="020F0502020204030204" pitchFamily="34" charset="0"/>
              <a:ea typeface="Calibri" panose="020F0502020204030204" pitchFamily="34" charset="0"/>
              <a:cs typeface="Calibri" panose="020F0502020204030204" pitchFamily="34" charset="0"/>
            </a:endParaRPr>
          </a:p>
          <a:p>
            <a:endParaRPr lang="hr-HR" sz="1600" dirty="0">
              <a:solidFill>
                <a:srgbClr val="295A4D"/>
              </a:solidFill>
            </a:endParaRPr>
          </a:p>
        </p:txBody>
      </p:sp>
    </p:spTree>
    <p:extLst>
      <p:ext uri="{BB962C8B-B14F-4D97-AF65-F5344CB8AC3E}">
        <p14:creationId xmlns:p14="http://schemas.microsoft.com/office/powerpoint/2010/main" val="81370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Neprihvatljive aktivnosti (1)</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263438" y="981126"/>
            <a:ext cx="10216694" cy="5536837"/>
          </a:xfrm>
          <a:prstGeom prst="rect">
            <a:avLst/>
          </a:prstGeom>
          <a:noFill/>
        </p:spPr>
        <p:txBody>
          <a:bodyPr wrap="square">
            <a:spAutoFit/>
          </a:bodyPr>
          <a:lstStyle/>
          <a:p>
            <a:r>
              <a:rPr lang="hr-HR" sz="2200" dirty="0">
                <a:solidFill>
                  <a:srgbClr val="295A4D"/>
                </a:solidFill>
                <a:latin typeface=""/>
              </a:rPr>
              <a:t>Neprihvatljive su aktivnosti s </a:t>
            </a:r>
            <a:r>
              <a:rPr lang="hr-HR" sz="2200" b="1" dirty="0">
                <a:solidFill>
                  <a:srgbClr val="295A4D"/>
                </a:solidFill>
                <a:latin typeface=""/>
              </a:rPr>
              <a:t>IFC </a:t>
            </a:r>
            <a:r>
              <a:rPr lang="hr-HR" sz="2200" b="1" dirty="0" err="1">
                <a:solidFill>
                  <a:srgbClr val="295A4D"/>
                </a:solidFill>
                <a:latin typeface=""/>
              </a:rPr>
              <a:t>Exclusion</a:t>
            </a:r>
            <a:r>
              <a:rPr lang="hr-HR" sz="2200" b="1" dirty="0">
                <a:solidFill>
                  <a:srgbClr val="295A4D"/>
                </a:solidFill>
                <a:latin typeface=""/>
              </a:rPr>
              <a:t> liste</a:t>
            </a:r>
            <a:r>
              <a:rPr lang="hr-HR" sz="2200" dirty="0">
                <a:solidFill>
                  <a:srgbClr val="295A4D"/>
                </a:solidFill>
                <a:latin typeface=""/>
              </a:rPr>
              <a:t>:</a:t>
            </a:r>
          </a:p>
          <a:p>
            <a:endParaRPr lang="hr-HR" sz="2200" dirty="0">
              <a:solidFill>
                <a:srgbClr val="295A4D"/>
              </a:solidFill>
              <a:latin typeface=""/>
            </a:endParaRPr>
          </a:p>
          <a:p>
            <a:pPr marL="342900" indent="-342900">
              <a:lnSpc>
                <a:spcPct val="120000"/>
              </a:lnSpc>
              <a:buFont typeface="Arial" panose="020B0604020202020204" pitchFamily="34" charset="0"/>
              <a:buChar char="•"/>
            </a:pPr>
            <a:r>
              <a:rPr lang="hr-HR" sz="2000" dirty="0">
                <a:solidFill>
                  <a:srgbClr val="295A4D"/>
                </a:solidFill>
                <a:latin typeface=""/>
              </a:rPr>
              <a:t>Proizvodnja/trgovina zabranjenim tvarima (npr. lijekovi, pesticidi, CFC plinovi, opasni otpad, zaštićene životinjske vrste – CITES)</a:t>
            </a:r>
          </a:p>
          <a:p>
            <a:pPr marL="342900" indent="-342900">
              <a:lnSpc>
                <a:spcPct val="120000"/>
              </a:lnSpc>
              <a:buFont typeface="Arial" panose="020B0604020202020204" pitchFamily="34" charset="0"/>
              <a:buChar char="•"/>
            </a:pPr>
            <a:r>
              <a:rPr lang="hr-HR" sz="2000" dirty="0">
                <a:solidFill>
                  <a:srgbClr val="295A4D"/>
                </a:solidFill>
                <a:latin typeface=""/>
              </a:rPr>
              <a:t>Aktivnosti povezne s oružjem, streljivom, duhanom, alkoholnim pićem (osim piva i vina), kockanjem i radom kasina</a:t>
            </a:r>
          </a:p>
          <a:p>
            <a:pPr marL="342900" indent="-342900">
              <a:lnSpc>
                <a:spcPct val="120000"/>
              </a:lnSpc>
              <a:buFont typeface="Arial" panose="020B0604020202020204" pitchFamily="34" charset="0"/>
              <a:buChar char="•"/>
            </a:pPr>
            <a:r>
              <a:rPr lang="hr-HR" sz="2000" dirty="0">
                <a:solidFill>
                  <a:srgbClr val="295A4D"/>
                </a:solidFill>
                <a:latin typeface=""/>
              </a:rPr>
              <a:t>Proizvodnja radioaktivnog materijala (osim medicinske i mjerne opreme s trivijalnim izvorima zračenja)</a:t>
            </a:r>
          </a:p>
          <a:p>
            <a:pPr marL="342900" indent="-342900">
              <a:lnSpc>
                <a:spcPct val="120000"/>
              </a:lnSpc>
              <a:buFont typeface="Arial" panose="020B0604020202020204" pitchFamily="34" charset="0"/>
              <a:buChar char="•"/>
            </a:pPr>
            <a:r>
              <a:rPr lang="hr-HR" sz="2000" dirty="0">
                <a:solidFill>
                  <a:srgbClr val="295A4D"/>
                </a:solidFill>
                <a:latin typeface=""/>
              </a:rPr>
              <a:t>Proizvodnja/trgovina azbesta u slobodnim vlaknima (iznimka: vezani cement s &lt;20% azbesta)</a:t>
            </a:r>
          </a:p>
          <a:p>
            <a:pPr marL="342900" indent="-342900">
              <a:lnSpc>
                <a:spcPct val="120000"/>
              </a:lnSpc>
              <a:buFont typeface="Arial" panose="020B0604020202020204" pitchFamily="34" charset="0"/>
              <a:buChar char="•"/>
            </a:pPr>
            <a:r>
              <a:rPr lang="hr-HR" sz="2000" dirty="0">
                <a:solidFill>
                  <a:srgbClr val="295A4D"/>
                </a:solidFill>
                <a:latin typeface=""/>
              </a:rPr>
              <a:t>Ribolov mrežama duljim od 2,5 km u morima</a:t>
            </a:r>
          </a:p>
          <a:p>
            <a:pPr marL="342900" indent="-342900">
              <a:lnSpc>
                <a:spcPct val="120000"/>
              </a:lnSpc>
              <a:buFont typeface="Arial" panose="020B0604020202020204" pitchFamily="34" charset="0"/>
              <a:buChar char="•"/>
            </a:pPr>
            <a:r>
              <a:rPr lang="hr-HR" sz="2000" dirty="0">
                <a:solidFill>
                  <a:srgbClr val="295A4D"/>
                </a:solidFill>
                <a:latin typeface=""/>
              </a:rPr>
              <a:t>Prisilni/eksploatatorski rad i dječji rad</a:t>
            </a:r>
          </a:p>
          <a:p>
            <a:pPr marL="342900" indent="-342900">
              <a:lnSpc>
                <a:spcPct val="120000"/>
              </a:lnSpc>
              <a:buFont typeface="Arial" panose="020B0604020202020204" pitchFamily="34" charset="0"/>
              <a:buChar char="•"/>
            </a:pPr>
            <a:r>
              <a:rPr lang="hr-HR" sz="2000" dirty="0">
                <a:solidFill>
                  <a:srgbClr val="295A4D"/>
                </a:solidFill>
                <a:latin typeface=""/>
              </a:rPr>
              <a:t>Proizvodnja/trgovina šumskim proizvodima iz neodrživih izvora</a:t>
            </a:r>
          </a:p>
          <a:p>
            <a:pPr marL="342900" indent="-342900">
              <a:lnSpc>
                <a:spcPct val="120000"/>
              </a:lnSpc>
              <a:buFont typeface="Arial" panose="020B0604020202020204" pitchFamily="34" charset="0"/>
              <a:buChar char="•"/>
            </a:pPr>
            <a:r>
              <a:rPr lang="hr-HR" sz="2000" dirty="0">
                <a:solidFill>
                  <a:srgbClr val="295A4D"/>
                </a:solidFill>
                <a:latin typeface=""/>
              </a:rPr>
              <a:t>Proizvodnja/trgovina kemikalijama u velikim količinama</a:t>
            </a:r>
          </a:p>
          <a:p>
            <a:pPr marL="342900" indent="-342900">
              <a:lnSpc>
                <a:spcPct val="120000"/>
              </a:lnSpc>
              <a:buFont typeface="Arial" panose="020B0604020202020204" pitchFamily="34" charset="0"/>
              <a:buChar char="•"/>
            </a:pPr>
            <a:r>
              <a:rPr lang="hr-HR" sz="2000" dirty="0">
                <a:solidFill>
                  <a:srgbClr val="295A4D"/>
                </a:solidFill>
                <a:latin typeface=""/>
              </a:rPr>
              <a:t>Aktivnosti koje uključuju prisilno preseljenje ili izvlaštenje zemljišta.</a:t>
            </a:r>
            <a:endParaRPr lang="hr-HR" sz="2000" b="1"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DFE6F4FF-B5DF-1EFE-BF3F-A795E4C1585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68808" y="1253487"/>
            <a:ext cx="920363" cy="920363"/>
          </a:xfrm>
          <a:prstGeom prst="rect">
            <a:avLst/>
          </a:prstGeom>
        </p:spPr>
      </p:pic>
    </p:spTree>
    <p:extLst>
      <p:ext uri="{BB962C8B-B14F-4D97-AF65-F5344CB8AC3E}">
        <p14:creationId xmlns:p14="http://schemas.microsoft.com/office/powerpoint/2010/main" val="3925742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290" y="164000"/>
            <a:ext cx="9791701" cy="430886"/>
          </a:xfrm>
        </p:spPr>
        <p:txBody>
          <a:bodyPr>
            <a:noAutofit/>
          </a:bodyPr>
          <a:lstStyle/>
          <a:p>
            <a:r>
              <a:rPr lang="hr-HR" sz="2400" dirty="0"/>
              <a:t>Neprihvatljive aktivnosti (2)</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291718" y="990671"/>
            <a:ext cx="10216694" cy="5536837"/>
          </a:xfrm>
          <a:prstGeom prst="rect">
            <a:avLst/>
          </a:prstGeom>
          <a:noFill/>
        </p:spPr>
        <p:txBody>
          <a:bodyPr wrap="square">
            <a:spAutoFit/>
          </a:bodyPr>
          <a:lstStyle/>
          <a:p>
            <a:r>
              <a:rPr lang="hr-HR" sz="2200" b="1" dirty="0">
                <a:solidFill>
                  <a:srgbClr val="295A4D"/>
                </a:solidFill>
                <a:latin typeface=""/>
              </a:rPr>
              <a:t>Ostale neprihvatljive aktivnosti u okviru DIGIT projekta:</a:t>
            </a:r>
          </a:p>
          <a:p>
            <a:endParaRPr lang="hr-HR" sz="2200" dirty="0">
              <a:solidFill>
                <a:srgbClr val="295A4D"/>
              </a:solidFill>
              <a:latin typeface=""/>
            </a:endParaRPr>
          </a:p>
          <a:p>
            <a:pPr marL="342900" indent="-342900">
              <a:lnSpc>
                <a:spcPct val="120000"/>
              </a:lnSpc>
              <a:buFont typeface="Arial" panose="020B0604020202020204" pitchFamily="34" charset="0"/>
              <a:buChar char="•"/>
            </a:pPr>
            <a:r>
              <a:rPr lang="hr-HR" sz="2000" dirty="0">
                <a:solidFill>
                  <a:srgbClr val="295A4D"/>
                </a:solidFill>
                <a:latin typeface=""/>
              </a:rPr>
              <a:t>Aktivnosti koje uključuju potrošnju fosilnih goriva, osobito one s rizikom dugotrajne ovisnosti o njima</a:t>
            </a:r>
          </a:p>
          <a:p>
            <a:pPr marL="342900" indent="-342900">
              <a:lnSpc>
                <a:spcPct val="120000"/>
              </a:lnSpc>
              <a:buFont typeface="Arial" panose="020B0604020202020204" pitchFamily="34" charset="0"/>
              <a:buChar char="•"/>
            </a:pPr>
            <a:r>
              <a:rPr lang="hr-HR" sz="2000" dirty="0">
                <a:solidFill>
                  <a:srgbClr val="295A4D"/>
                </a:solidFill>
                <a:latin typeface=""/>
              </a:rPr>
              <a:t>Aktivnosti unutar EU ETS sustava koje ne postižu smanjenje emisije ispod referentnih vrijednosti</a:t>
            </a:r>
          </a:p>
          <a:p>
            <a:pPr marL="342900" indent="-342900">
              <a:lnSpc>
                <a:spcPct val="120000"/>
              </a:lnSpc>
              <a:buFont typeface="Arial" panose="020B0604020202020204" pitchFamily="34" charset="0"/>
              <a:buChar char="•"/>
            </a:pPr>
            <a:r>
              <a:rPr lang="hr-HR" sz="2000" dirty="0">
                <a:solidFill>
                  <a:srgbClr val="295A4D"/>
                </a:solidFill>
                <a:latin typeface=""/>
              </a:rPr>
              <a:t>Aktivnosti povezane s odlagalištima otpada i spalionicama</a:t>
            </a:r>
          </a:p>
          <a:p>
            <a:pPr marL="342900" indent="-342900">
              <a:lnSpc>
                <a:spcPct val="120000"/>
              </a:lnSpc>
              <a:buFont typeface="Arial" panose="020B0604020202020204" pitchFamily="34" charset="0"/>
              <a:buChar char="•"/>
            </a:pPr>
            <a:r>
              <a:rPr lang="hr-HR" sz="2000" dirty="0">
                <a:solidFill>
                  <a:srgbClr val="295A4D"/>
                </a:solidFill>
                <a:latin typeface=""/>
              </a:rPr>
              <a:t>Kupnja velikih količina kemikalija i opasnih tvari (plinova, tekućina, reagensa)</a:t>
            </a:r>
          </a:p>
          <a:p>
            <a:pPr marL="342900" indent="-342900">
              <a:lnSpc>
                <a:spcPct val="120000"/>
              </a:lnSpc>
              <a:buFont typeface="Arial" panose="020B0604020202020204" pitchFamily="34" charset="0"/>
              <a:buChar char="•"/>
            </a:pPr>
            <a:r>
              <a:rPr lang="hr-HR" sz="2000" dirty="0">
                <a:solidFill>
                  <a:srgbClr val="295A4D"/>
                </a:solidFill>
                <a:latin typeface=""/>
              </a:rPr>
              <a:t>Nabava pesticida</a:t>
            </a:r>
          </a:p>
          <a:p>
            <a:pPr marL="342900" indent="-342900">
              <a:lnSpc>
                <a:spcPct val="120000"/>
              </a:lnSpc>
              <a:buFont typeface="Arial" panose="020B0604020202020204" pitchFamily="34" charset="0"/>
              <a:buChar char="•"/>
            </a:pPr>
            <a:r>
              <a:rPr lang="hr-HR" sz="2000" dirty="0">
                <a:solidFill>
                  <a:srgbClr val="295A4D"/>
                </a:solidFill>
                <a:latin typeface=""/>
              </a:rPr>
              <a:t>Aktivnosti s visokim ili značajnim E&amp;S rizikom (prema pravilima Svjetske banke)</a:t>
            </a:r>
          </a:p>
          <a:p>
            <a:pPr marL="342900" indent="-342900">
              <a:lnSpc>
                <a:spcPct val="120000"/>
              </a:lnSpc>
              <a:buFont typeface="Arial" panose="020B0604020202020204" pitchFamily="34" charset="0"/>
              <a:buChar char="•"/>
            </a:pPr>
            <a:r>
              <a:rPr lang="hr-HR" sz="2000" dirty="0">
                <a:solidFill>
                  <a:srgbClr val="295A4D"/>
                </a:solidFill>
                <a:latin typeface=""/>
              </a:rPr>
              <a:t>Aktivnosti koje uključuju rizična istraživanja na ljudima/životinjama</a:t>
            </a:r>
          </a:p>
          <a:p>
            <a:pPr marL="342900" indent="-342900">
              <a:lnSpc>
                <a:spcPct val="120000"/>
              </a:lnSpc>
              <a:buFont typeface="Arial" panose="020B0604020202020204" pitchFamily="34" charset="0"/>
              <a:buChar char="•"/>
            </a:pPr>
            <a:r>
              <a:rPr lang="hr-HR" sz="2000" dirty="0">
                <a:solidFill>
                  <a:srgbClr val="295A4D"/>
                </a:solidFill>
                <a:latin typeface=""/>
              </a:rPr>
              <a:t>Laboratoriji BSL-3 i BSL-4 razine biološke sigurnosti</a:t>
            </a:r>
          </a:p>
          <a:p>
            <a:pPr marL="342900" indent="-342900">
              <a:lnSpc>
                <a:spcPct val="120000"/>
              </a:lnSpc>
              <a:buFont typeface="Arial" panose="020B0604020202020204" pitchFamily="34" charset="0"/>
              <a:buChar char="•"/>
            </a:pPr>
            <a:r>
              <a:rPr lang="hr-HR" sz="2000" dirty="0">
                <a:solidFill>
                  <a:srgbClr val="295A4D"/>
                </a:solidFill>
                <a:latin typeface=""/>
              </a:rPr>
              <a:t>Aktivnosti u pomorskoj industriji (osim istraživanja malih plovila)</a:t>
            </a:r>
          </a:p>
          <a:p>
            <a:pPr marL="342900" indent="-342900">
              <a:lnSpc>
                <a:spcPct val="120000"/>
              </a:lnSpc>
              <a:buFont typeface="Arial" panose="020B0604020202020204" pitchFamily="34" charset="0"/>
              <a:buChar char="•"/>
            </a:pPr>
            <a:r>
              <a:rPr lang="hr-HR" sz="2000" dirty="0">
                <a:solidFill>
                  <a:srgbClr val="295A4D"/>
                </a:solidFill>
                <a:latin typeface=""/>
              </a:rPr>
              <a:t>Aktivnosti koje nisu u skladu s Etičkim kodeksom i horizontalnim načelima projekta DIGIT.</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DFE6F4FF-B5DF-1EFE-BF3F-A795E4C1585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68808" y="990671"/>
            <a:ext cx="941392" cy="941392"/>
          </a:xfrm>
          <a:prstGeom prst="rect">
            <a:avLst/>
          </a:prstGeom>
        </p:spPr>
      </p:pic>
    </p:spTree>
    <p:extLst>
      <p:ext uri="{BB962C8B-B14F-4D97-AF65-F5344CB8AC3E}">
        <p14:creationId xmlns:p14="http://schemas.microsoft.com/office/powerpoint/2010/main" val="3709723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30" y="689007"/>
            <a:ext cx="5578479" cy="5192681"/>
          </a:xfrm>
        </p:spPr>
        <p:txBody>
          <a:bodyPr>
            <a:noAutofit/>
          </a:bodyPr>
          <a:lstStyle/>
          <a:p>
            <a:br>
              <a:rPr lang="hr-HR" sz="4000" dirty="0"/>
            </a:br>
            <a:br>
              <a:rPr lang="hr-HR" sz="4000" dirty="0"/>
            </a:br>
            <a:r>
              <a:rPr lang="hr-HR" sz="3600" dirty="0"/>
              <a:t>E&amp;S uvjeti</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spTree>
    <p:extLst>
      <p:ext uri="{BB962C8B-B14F-4D97-AF65-F5344CB8AC3E}">
        <p14:creationId xmlns:p14="http://schemas.microsoft.com/office/powerpoint/2010/main" val="1751275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E6869-E90D-83F0-CAAA-BFF58343209A}"/>
              </a:ext>
            </a:extLst>
          </p:cNvPr>
          <p:cNvSpPr>
            <a:spLocks noGrp="1"/>
          </p:cNvSpPr>
          <p:nvPr>
            <p:ph type="title"/>
          </p:nvPr>
        </p:nvSpPr>
        <p:spPr>
          <a:xfrm>
            <a:off x="838200" y="129455"/>
            <a:ext cx="10515600" cy="1325563"/>
          </a:xfrm>
        </p:spPr>
        <p:txBody>
          <a:bodyPr>
            <a:normAutofit/>
          </a:bodyPr>
          <a:lstStyle/>
          <a:p>
            <a:r>
              <a:rPr lang="hr-HR" sz="3200" dirty="0"/>
              <a:t>Okolišni i društveni uvjeti </a:t>
            </a:r>
          </a:p>
        </p:txBody>
      </p:sp>
      <p:graphicFrame>
        <p:nvGraphicFramePr>
          <p:cNvPr id="4" name="Diagram 3">
            <a:extLst>
              <a:ext uri="{FF2B5EF4-FFF2-40B4-BE49-F238E27FC236}">
                <a16:creationId xmlns:a16="http://schemas.microsoft.com/office/drawing/2014/main" id="{E0F8EAF7-1BCD-E122-A8A2-0E739DDBF755}"/>
              </a:ext>
            </a:extLst>
          </p:cNvPr>
          <p:cNvGraphicFramePr/>
          <p:nvPr/>
        </p:nvGraphicFramePr>
        <p:xfrm>
          <a:off x="1736103" y="1388866"/>
          <a:ext cx="8719794" cy="5224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379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44">
            <a:extLst>
              <a:ext uri="{FF2B5EF4-FFF2-40B4-BE49-F238E27FC236}">
                <a16:creationId xmlns:a16="http://schemas.microsoft.com/office/drawing/2014/main" id="{510811FB-FA34-6C5F-614A-9792E8D857E6}"/>
              </a:ext>
            </a:extLst>
          </p:cNvPr>
          <p:cNvSpPr/>
          <p:nvPr/>
        </p:nvSpPr>
        <p:spPr>
          <a:xfrm>
            <a:off x="482165" y="1521557"/>
            <a:ext cx="8303617" cy="65941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8" name="Rounded Rectangle 44">
            <a:extLst>
              <a:ext uri="{FF2B5EF4-FFF2-40B4-BE49-F238E27FC236}">
                <a16:creationId xmlns:a16="http://schemas.microsoft.com/office/drawing/2014/main" id="{83436288-D3C4-205E-DD26-58FE669C9E66}"/>
              </a:ext>
            </a:extLst>
          </p:cNvPr>
          <p:cNvSpPr/>
          <p:nvPr/>
        </p:nvSpPr>
        <p:spPr>
          <a:xfrm>
            <a:off x="482164" y="3643957"/>
            <a:ext cx="8303617" cy="65941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4" name="TextBox 3">
            <a:extLst>
              <a:ext uri="{FF2B5EF4-FFF2-40B4-BE49-F238E27FC236}">
                <a16:creationId xmlns:a16="http://schemas.microsoft.com/office/drawing/2014/main" id="{24E64340-26A9-95DD-4798-4964B241CFC2}"/>
              </a:ext>
            </a:extLst>
          </p:cNvPr>
          <p:cNvSpPr txBox="1"/>
          <p:nvPr/>
        </p:nvSpPr>
        <p:spPr>
          <a:xfrm>
            <a:off x="165111" y="930229"/>
            <a:ext cx="11929565" cy="5386090"/>
          </a:xfrm>
          <a:prstGeom prst="rect">
            <a:avLst/>
          </a:prstGeom>
          <a:noFill/>
        </p:spPr>
        <p:txBody>
          <a:bodyPr wrap="square">
            <a:spAutoFit/>
          </a:bodyPr>
          <a:lstStyle/>
          <a:p>
            <a:pPr lvl="1"/>
            <a:r>
              <a:rPr lang="hr-HR" sz="2200" b="1" dirty="0">
                <a:solidFill>
                  <a:srgbClr val="295A4D"/>
                </a:solidFill>
                <a:latin typeface=""/>
              </a:rPr>
              <a:t>Sukladno točki </a:t>
            </a:r>
            <a:r>
              <a:rPr lang="hr-HR" sz="2200" b="1" dirty="0" err="1">
                <a:solidFill>
                  <a:srgbClr val="295A4D"/>
                </a:solidFill>
                <a:latin typeface=""/>
              </a:rPr>
              <a:t>9.2. GfA</a:t>
            </a:r>
            <a:r>
              <a:rPr lang="hr-HR" sz="2200" b="1" dirty="0">
                <a:solidFill>
                  <a:srgbClr val="295A4D"/>
                </a:solidFill>
                <a:latin typeface=""/>
              </a:rPr>
              <a:t>, prihvatljivi su:</a:t>
            </a:r>
          </a:p>
          <a:p>
            <a:pPr lvl="1"/>
            <a:endParaRPr lang="hr-HR" sz="2200" b="1" dirty="0">
              <a:solidFill>
                <a:srgbClr val="295A4D"/>
              </a:solidFill>
              <a:latin typeface=""/>
            </a:endParaRPr>
          </a:p>
          <a:p>
            <a:pPr lvl="1"/>
            <a:r>
              <a:rPr lang="hr-HR" sz="2200" b="1" u="sng" dirty="0">
                <a:solidFill>
                  <a:schemeClr val="bg1"/>
                </a:solidFill>
                <a:latin typeface="Arial "/>
              </a:rPr>
              <a:t>Aktivnost 1. Istraživačke aktivnosti – eksperimentalni razvoj </a:t>
            </a:r>
          </a:p>
          <a:p>
            <a:pPr lvl="1"/>
            <a:r>
              <a:rPr lang="hr-HR" sz="2200" b="1" u="sng" dirty="0">
                <a:solidFill>
                  <a:schemeClr val="bg1"/>
                </a:solidFill>
                <a:latin typeface=""/>
              </a:rPr>
              <a:t> </a:t>
            </a:r>
          </a:p>
          <a:p>
            <a:pPr marL="742950" lvl="1" indent="-285750">
              <a:buFont typeface="Arial" panose="020B0604020202020204" pitchFamily="34" charset="0"/>
              <a:buChar char="•"/>
            </a:pPr>
            <a:r>
              <a:rPr lang="hr-HR" sz="2000" dirty="0">
                <a:solidFill>
                  <a:srgbClr val="295A4D"/>
                </a:solidFill>
                <a:latin typeface=""/>
              </a:rPr>
              <a:t>Troškovi osoblja (istraživači, tehničari, ostalo osoblje); </a:t>
            </a:r>
            <a:r>
              <a:rPr lang="hr-HR" sz="2000" dirty="0">
                <a:solidFill>
                  <a:srgbClr val="7030A0"/>
                </a:solidFill>
                <a:latin typeface=""/>
              </a:rPr>
              <a:t>troškovi ugovornog istraživanja (do 10% ukupnih izravnih troškova); troškovi znanja i patenata kupljenih/licenciranih od vanjskih izvora po tržišnoj cijeni (do 10%); </a:t>
            </a:r>
            <a:r>
              <a:rPr lang="hr-HR" sz="2000" dirty="0">
                <a:solidFill>
                  <a:srgbClr val="295A4D"/>
                </a:solidFill>
                <a:latin typeface=""/>
              </a:rPr>
              <a:t>troškovi amortizacije instrumenata i opreme potrebne za projekt; </a:t>
            </a:r>
            <a:r>
              <a:rPr lang="hr-HR" sz="2000" dirty="0">
                <a:solidFill>
                  <a:srgbClr val="0070C0"/>
                </a:solidFill>
                <a:latin typeface=""/>
              </a:rPr>
              <a:t>troškovi kupnje, najma ili nadogradnje opreme (RO)</a:t>
            </a:r>
          </a:p>
          <a:p>
            <a:pPr lvl="1"/>
            <a:endParaRPr lang="hr-HR" sz="2200" dirty="0">
              <a:solidFill>
                <a:srgbClr val="295A4D"/>
              </a:solidFill>
              <a:latin typeface=""/>
            </a:endParaRPr>
          </a:p>
          <a:p>
            <a:pPr lvl="1"/>
            <a:r>
              <a:rPr lang="hr-HR" sz="2200" b="1" u="sng" dirty="0">
                <a:solidFill>
                  <a:schemeClr val="bg1"/>
                </a:solidFill>
                <a:latin typeface="Arial "/>
              </a:rPr>
              <a:t>Aktivnosti 1.- 5. </a:t>
            </a:r>
          </a:p>
          <a:p>
            <a:pPr lvl="1"/>
            <a:endParaRPr lang="hr-HR" sz="2200" dirty="0">
              <a:solidFill>
                <a:schemeClr val="bg1"/>
              </a:solidFill>
              <a:latin typeface="Arial "/>
            </a:endParaRPr>
          </a:p>
          <a:p>
            <a:pPr marL="800100" lvl="1" indent="-342900">
              <a:buFont typeface="Arial" panose="020B0604020202020204" pitchFamily="34" charset="0"/>
              <a:buChar char="•"/>
            </a:pPr>
            <a:r>
              <a:rPr lang="hr-HR" sz="2000" dirty="0">
                <a:solidFill>
                  <a:srgbClr val="295A4D"/>
                </a:solidFill>
                <a:latin typeface="Arial "/>
              </a:rPr>
              <a:t>Neizravni troškovi (izračunavaju se za svakog prijavitelja/partnera (ako je primjenjivo) po fiksnoj stopi od 20% ukupnih izravnih prihvatljivih troškova projekta dodijeljenih Aktivnosti 1 za istog prijavitelja/partnera). </a:t>
            </a:r>
          </a:p>
          <a:p>
            <a:pPr marL="800100" lvl="1" indent="-342900">
              <a:buFont typeface="Arial" panose="020B0604020202020204" pitchFamily="34" charset="0"/>
              <a:buChar char="•"/>
            </a:pPr>
            <a:endParaRPr lang="hr-HR" sz="2000" dirty="0">
              <a:solidFill>
                <a:srgbClr val="295A4D"/>
              </a:solidFill>
              <a:latin typeface=""/>
            </a:endParaRPr>
          </a:p>
          <a:p>
            <a:pPr lvl="1"/>
            <a:endParaRPr lang="hr-HR" dirty="0">
              <a:solidFill>
                <a:srgbClr val="295A4D"/>
              </a:solidFill>
              <a:latin typeface=""/>
            </a:endParaRPr>
          </a:p>
        </p:txBody>
      </p:sp>
      <p:sp>
        <p:nvSpPr>
          <p:cNvPr id="2" name="Title 1"/>
          <p:cNvSpPr>
            <a:spLocks noGrp="1"/>
          </p:cNvSpPr>
          <p:nvPr>
            <p:ph type="title"/>
          </p:nvPr>
        </p:nvSpPr>
        <p:spPr>
          <a:xfrm>
            <a:off x="792411" y="164000"/>
            <a:ext cx="9791701" cy="430886"/>
          </a:xfrm>
        </p:spPr>
        <p:txBody>
          <a:bodyPr>
            <a:noAutofit/>
          </a:bodyPr>
          <a:lstStyle/>
          <a:p>
            <a:r>
              <a:rPr lang="hr-HR" sz="2400" dirty="0"/>
              <a:t>Prihvatljivi troškovi</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Tree>
    <p:extLst>
      <p:ext uri="{BB962C8B-B14F-4D97-AF65-F5344CB8AC3E}">
        <p14:creationId xmlns:p14="http://schemas.microsoft.com/office/powerpoint/2010/main" val="4006672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A04EE-B9C8-7EB4-1358-55673704497B}"/>
            </a:ext>
          </a:extLst>
        </p:cNvPr>
        <p:cNvGrpSpPr/>
        <p:nvPr/>
      </p:nvGrpSpPr>
      <p:grpSpPr>
        <a:xfrm>
          <a:off x="0" y="0"/>
          <a:ext cx="0" cy="0"/>
          <a:chOff x="0" y="0"/>
          <a:chExt cx="0" cy="0"/>
        </a:xfrm>
      </p:grpSpPr>
      <p:sp>
        <p:nvSpPr>
          <p:cNvPr id="56" name="Shape 4">
            <a:extLst>
              <a:ext uri="{FF2B5EF4-FFF2-40B4-BE49-F238E27FC236}">
                <a16:creationId xmlns:a16="http://schemas.microsoft.com/office/drawing/2014/main" id="{F3130580-5438-B96A-5B00-A21B25E4F237}"/>
              </a:ext>
            </a:extLst>
          </p:cNvPr>
          <p:cNvSpPr/>
          <p:nvPr/>
        </p:nvSpPr>
        <p:spPr>
          <a:xfrm>
            <a:off x="601980" y="5243712"/>
            <a:ext cx="10675620" cy="499059"/>
          </a:xfrm>
          <a:prstGeom prst="roundRect">
            <a:avLst>
              <a:gd name="adj" fmla="val 2192"/>
            </a:avLst>
          </a:prstGeom>
          <a:solidFill>
            <a:srgbClr val="EAF3EF"/>
          </a:solidFill>
          <a:ln w="12700">
            <a:solidFill>
              <a:srgbClr val="E6ECE9"/>
            </a:solidFill>
            <a:prstDash val="solid"/>
          </a:ln>
        </p:spPr>
        <p:txBody>
          <a:bodyPr/>
          <a:lstStyle/>
          <a:p>
            <a:endParaRPr lang="hr-HR" dirty="0"/>
          </a:p>
        </p:txBody>
      </p:sp>
      <p:sp>
        <p:nvSpPr>
          <p:cNvPr id="2" name="Text 0">
            <a:extLst>
              <a:ext uri="{FF2B5EF4-FFF2-40B4-BE49-F238E27FC236}">
                <a16:creationId xmlns:a16="http://schemas.microsoft.com/office/drawing/2014/main" id="{6816C306-0EF8-7C06-B0BC-2650C0BADDF3}"/>
              </a:ext>
            </a:extLst>
          </p:cNvPr>
          <p:cNvSpPr/>
          <p:nvPr/>
        </p:nvSpPr>
        <p:spPr>
          <a:xfrm>
            <a:off x="183993" y="272276"/>
            <a:ext cx="10424160" cy="797947"/>
          </a:xfrm>
          <a:prstGeom prst="rect">
            <a:avLst/>
          </a:prstGeom>
          <a:noFill/>
        </p:spPr>
        <p:txBody>
          <a:bodyPr wrap="square" lIns="0" tIns="0" rIns="0" bIns="0" rtlCol="0" anchor="ctr"/>
          <a:lstStyle/>
          <a:p>
            <a:pPr lvl="1"/>
            <a:r>
              <a:rPr lang="hr-HR" sz="1600" b="1" dirty="0">
                <a:solidFill>
                  <a:srgbClr val="295A4D"/>
                </a:solidFill>
                <a:latin typeface="Arial "/>
              </a:rPr>
              <a:t>Vrsta potpore – potpore za istraživanje i razvoj – čl. 25 GBER-a </a:t>
            </a:r>
          </a:p>
        </p:txBody>
      </p:sp>
      <p:sp>
        <p:nvSpPr>
          <p:cNvPr id="6" name="Shape 4">
            <a:extLst>
              <a:ext uri="{FF2B5EF4-FFF2-40B4-BE49-F238E27FC236}">
                <a16:creationId xmlns:a16="http://schemas.microsoft.com/office/drawing/2014/main" id="{33740386-4673-65F7-2209-47C8252C1CBD}"/>
              </a:ext>
            </a:extLst>
          </p:cNvPr>
          <p:cNvSpPr/>
          <p:nvPr/>
        </p:nvSpPr>
        <p:spPr>
          <a:xfrm>
            <a:off x="601980" y="1280160"/>
            <a:ext cx="3337560" cy="3886200"/>
          </a:xfrm>
          <a:prstGeom prst="roundRect">
            <a:avLst>
              <a:gd name="adj" fmla="val 2192"/>
            </a:avLst>
          </a:prstGeom>
          <a:solidFill>
            <a:srgbClr val="EAF3EF"/>
          </a:solidFill>
          <a:ln w="12700">
            <a:solidFill>
              <a:srgbClr val="E6ECE9"/>
            </a:solidFill>
            <a:prstDash val="solid"/>
          </a:ln>
        </p:spPr>
        <p:txBody>
          <a:bodyPr/>
          <a:lstStyle/>
          <a:p>
            <a:endParaRPr lang="hr-HR" dirty="0"/>
          </a:p>
        </p:txBody>
      </p:sp>
      <p:sp>
        <p:nvSpPr>
          <p:cNvPr id="7" name="Text 5">
            <a:extLst>
              <a:ext uri="{FF2B5EF4-FFF2-40B4-BE49-F238E27FC236}">
                <a16:creationId xmlns:a16="http://schemas.microsoft.com/office/drawing/2014/main" id="{5E7670E2-C8B2-61F5-E57C-17CF8601110A}"/>
              </a:ext>
            </a:extLst>
          </p:cNvPr>
          <p:cNvSpPr/>
          <p:nvPr/>
        </p:nvSpPr>
        <p:spPr>
          <a:xfrm>
            <a:off x="762000" y="1557924"/>
            <a:ext cx="2971800" cy="320040"/>
          </a:xfrm>
          <a:prstGeom prst="rect">
            <a:avLst/>
          </a:prstGeom>
          <a:noFill/>
        </p:spPr>
        <p:txBody>
          <a:bodyPr wrap="square" lIns="0" tIns="0" rIns="0" bIns="0" rtlCol="0" anchor="ctr"/>
          <a:lstStyle/>
          <a:p>
            <a:pPr marL="0" indent="0" algn="ctr">
              <a:buNone/>
            </a:pPr>
            <a:r>
              <a:rPr lang="hr-HR" sz="1600" b="1" dirty="0">
                <a:solidFill>
                  <a:srgbClr val="245C4D"/>
                </a:solidFill>
                <a:latin typeface="Arial "/>
              </a:rPr>
              <a:t>Potpora za istraživanja i razvoj </a:t>
            </a:r>
            <a:endParaRPr lang="en-US" sz="1600" dirty="0">
              <a:latin typeface="Arial "/>
            </a:endParaRPr>
          </a:p>
        </p:txBody>
      </p:sp>
      <p:sp>
        <p:nvSpPr>
          <p:cNvPr id="8" name="Text 6">
            <a:extLst>
              <a:ext uri="{FF2B5EF4-FFF2-40B4-BE49-F238E27FC236}">
                <a16:creationId xmlns:a16="http://schemas.microsoft.com/office/drawing/2014/main" id="{D72D9576-F3DB-CE4D-4B7C-1DD12353D44B}"/>
              </a:ext>
            </a:extLst>
          </p:cNvPr>
          <p:cNvSpPr/>
          <p:nvPr/>
        </p:nvSpPr>
        <p:spPr>
          <a:xfrm>
            <a:off x="173736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rPr>
              <a:t>20</a:t>
            </a:r>
            <a:r>
              <a:rPr lang="en-US" sz="1300" b="1" dirty="0">
                <a:solidFill>
                  <a:srgbClr val="FFFFFF"/>
                </a:solidFill>
              </a:rPr>
              <a:t> pts</a:t>
            </a:r>
            <a:endParaRPr lang="en-US" sz="1300" dirty="0"/>
          </a:p>
        </p:txBody>
      </p:sp>
      <p:sp>
        <p:nvSpPr>
          <p:cNvPr id="9" name="Text 7">
            <a:extLst>
              <a:ext uri="{FF2B5EF4-FFF2-40B4-BE49-F238E27FC236}">
                <a16:creationId xmlns:a16="http://schemas.microsoft.com/office/drawing/2014/main" id="{6E1D761A-7783-39D5-46F2-657BBCC4F315}"/>
              </a:ext>
            </a:extLst>
          </p:cNvPr>
          <p:cNvSpPr/>
          <p:nvPr/>
        </p:nvSpPr>
        <p:spPr>
          <a:xfrm>
            <a:off x="914400" y="2788919"/>
            <a:ext cx="2697480" cy="1762531"/>
          </a:xfrm>
          <a:prstGeom prst="rect">
            <a:avLst/>
          </a:prstGeom>
          <a:noFill/>
        </p:spPr>
        <p:txBody>
          <a:bodyPr wrap="square" lIns="0" tIns="0" rIns="0" bIns="0" rtlCol="0" anchor="ctr">
            <a:normAutofit fontScale="85000" lnSpcReduction="20000"/>
          </a:bodyPr>
          <a:lstStyle/>
          <a:p>
            <a:pPr algn="ctr"/>
            <a:r>
              <a:rPr lang="en-US" dirty="0">
                <a:solidFill>
                  <a:srgbClr val="295A4D"/>
                </a:solidFill>
                <a:latin typeface="Arial "/>
              </a:rPr>
              <a:t>1. Croatian micro and small enterprises – </a:t>
            </a:r>
            <a:r>
              <a:rPr lang="en-US" dirty="0">
                <a:latin typeface="Arial "/>
              </a:rPr>
              <a:t>up to 45%</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2. Croatian medium-sized enterprises - </a:t>
            </a:r>
            <a:r>
              <a:rPr lang="en-US" dirty="0">
                <a:latin typeface="Arial "/>
              </a:rPr>
              <a:t>up to 35%</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3. Croatian large enterprises (eligible as partners only) </a:t>
            </a:r>
            <a:r>
              <a:rPr lang="hr-HR" dirty="0">
                <a:solidFill>
                  <a:srgbClr val="295A4D"/>
                </a:solidFill>
                <a:latin typeface="Arial "/>
              </a:rPr>
              <a:t>- </a:t>
            </a:r>
            <a:r>
              <a:rPr lang="en-US" dirty="0">
                <a:latin typeface="Arial "/>
              </a:rPr>
              <a:t>up to 25%</a:t>
            </a:r>
            <a:endParaRPr lang="en-US" sz="1220" dirty="0">
              <a:latin typeface="Arial "/>
            </a:endParaRPr>
          </a:p>
        </p:txBody>
      </p:sp>
      <p:sp>
        <p:nvSpPr>
          <p:cNvPr id="10" name="Shape 8">
            <a:extLst>
              <a:ext uri="{FF2B5EF4-FFF2-40B4-BE49-F238E27FC236}">
                <a16:creationId xmlns:a16="http://schemas.microsoft.com/office/drawing/2014/main" id="{828DD259-418E-14B4-B193-5AB41F53ED6D}"/>
              </a:ext>
            </a:extLst>
          </p:cNvPr>
          <p:cNvSpPr/>
          <p:nvPr/>
        </p:nvSpPr>
        <p:spPr>
          <a:xfrm>
            <a:off x="1210401" y="4745076"/>
            <a:ext cx="2331720" cy="0"/>
          </a:xfrm>
          <a:prstGeom prst="line">
            <a:avLst/>
          </a:prstGeom>
          <a:noFill/>
          <a:ln w="12700">
            <a:solidFill>
              <a:srgbClr val="E6ECE9"/>
            </a:solidFill>
            <a:prstDash val="solid"/>
          </a:ln>
        </p:spPr>
        <p:txBody>
          <a:bodyPr/>
          <a:lstStyle/>
          <a:p>
            <a:endParaRPr lang="hr-HR"/>
          </a:p>
        </p:txBody>
      </p:sp>
      <p:sp>
        <p:nvSpPr>
          <p:cNvPr id="4" name="Text 5">
            <a:extLst>
              <a:ext uri="{FF2B5EF4-FFF2-40B4-BE49-F238E27FC236}">
                <a16:creationId xmlns:a16="http://schemas.microsoft.com/office/drawing/2014/main" id="{A7CE2FAD-1F05-8433-9946-D4AA63245211}"/>
              </a:ext>
            </a:extLst>
          </p:cNvPr>
          <p:cNvSpPr/>
          <p:nvPr/>
        </p:nvSpPr>
        <p:spPr>
          <a:xfrm>
            <a:off x="762000" y="1691640"/>
            <a:ext cx="2971800" cy="320040"/>
          </a:xfrm>
          <a:prstGeom prst="rect">
            <a:avLst/>
          </a:prstGeom>
          <a:noFill/>
        </p:spPr>
        <p:txBody>
          <a:bodyPr wrap="square" lIns="0" tIns="0" rIns="0" bIns="0" rtlCol="0" anchor="ctr"/>
          <a:lstStyle/>
          <a:p>
            <a:pPr marL="0" indent="0" algn="ctr">
              <a:buNone/>
            </a:pPr>
            <a:endParaRPr lang="en-US" sz="2000" dirty="0"/>
          </a:p>
        </p:txBody>
      </p:sp>
      <p:sp>
        <p:nvSpPr>
          <p:cNvPr id="5" name="Text 6">
            <a:extLst>
              <a:ext uri="{FF2B5EF4-FFF2-40B4-BE49-F238E27FC236}">
                <a16:creationId xmlns:a16="http://schemas.microsoft.com/office/drawing/2014/main" id="{4C39771A-7478-4336-7B2D-477E30C28964}"/>
              </a:ext>
            </a:extLst>
          </p:cNvPr>
          <p:cNvSpPr/>
          <p:nvPr/>
        </p:nvSpPr>
        <p:spPr>
          <a:xfrm>
            <a:off x="172212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Čl. 25 GBER</a:t>
            </a:r>
            <a:endParaRPr lang="en-US" sz="1300" dirty="0">
              <a:latin typeface="Arial "/>
            </a:endParaRPr>
          </a:p>
        </p:txBody>
      </p:sp>
      <p:sp>
        <p:nvSpPr>
          <p:cNvPr id="38" name="Shape 4">
            <a:extLst>
              <a:ext uri="{FF2B5EF4-FFF2-40B4-BE49-F238E27FC236}">
                <a16:creationId xmlns:a16="http://schemas.microsoft.com/office/drawing/2014/main" id="{9B1A483A-9BA8-F579-6B7B-D28896D21541}"/>
              </a:ext>
            </a:extLst>
          </p:cNvPr>
          <p:cNvSpPr/>
          <p:nvPr/>
        </p:nvSpPr>
        <p:spPr>
          <a:xfrm>
            <a:off x="4271010" y="1280160"/>
            <a:ext cx="3337560" cy="3886200"/>
          </a:xfrm>
          <a:prstGeom prst="roundRect">
            <a:avLst>
              <a:gd name="adj" fmla="val 2192"/>
            </a:avLst>
          </a:prstGeom>
          <a:solidFill>
            <a:srgbClr val="EAF3EF"/>
          </a:solidFill>
          <a:ln w="12700">
            <a:solidFill>
              <a:srgbClr val="E6ECE9"/>
            </a:solidFill>
            <a:prstDash val="solid"/>
          </a:ln>
        </p:spPr>
        <p:txBody>
          <a:bodyPr/>
          <a:lstStyle/>
          <a:p>
            <a:endParaRPr lang="hr-HR" dirty="0"/>
          </a:p>
        </p:txBody>
      </p:sp>
      <p:sp>
        <p:nvSpPr>
          <p:cNvPr id="40" name="Text 5">
            <a:extLst>
              <a:ext uri="{FF2B5EF4-FFF2-40B4-BE49-F238E27FC236}">
                <a16:creationId xmlns:a16="http://schemas.microsoft.com/office/drawing/2014/main" id="{F7E2889B-4991-C3DA-98FD-7443C18E97A8}"/>
              </a:ext>
            </a:extLst>
          </p:cNvPr>
          <p:cNvSpPr/>
          <p:nvPr/>
        </p:nvSpPr>
        <p:spPr>
          <a:xfrm>
            <a:off x="4446270" y="1557924"/>
            <a:ext cx="2971800" cy="320040"/>
          </a:xfrm>
          <a:prstGeom prst="rect">
            <a:avLst/>
          </a:prstGeom>
          <a:noFill/>
        </p:spPr>
        <p:txBody>
          <a:bodyPr wrap="square" lIns="0" tIns="0" rIns="0" bIns="0" rtlCol="0" anchor="ctr"/>
          <a:lstStyle/>
          <a:p>
            <a:pPr marL="0" indent="0" algn="ctr">
              <a:buNone/>
            </a:pPr>
            <a:r>
              <a:rPr lang="hr-HR" sz="1600" b="1" dirty="0">
                <a:solidFill>
                  <a:srgbClr val="245C4D"/>
                </a:solidFill>
                <a:latin typeface="Arial "/>
              </a:rPr>
              <a:t>Potpora za istraživanja i razvoj – učinkovita suradnja</a:t>
            </a:r>
            <a:endParaRPr lang="en-US" sz="1600" dirty="0">
              <a:latin typeface="Arial "/>
            </a:endParaRPr>
          </a:p>
        </p:txBody>
      </p:sp>
      <p:sp>
        <p:nvSpPr>
          <p:cNvPr id="42" name="Text 7">
            <a:extLst>
              <a:ext uri="{FF2B5EF4-FFF2-40B4-BE49-F238E27FC236}">
                <a16:creationId xmlns:a16="http://schemas.microsoft.com/office/drawing/2014/main" id="{6A447EA0-EF3F-76BB-7821-D2176CDB19BA}"/>
              </a:ext>
            </a:extLst>
          </p:cNvPr>
          <p:cNvSpPr/>
          <p:nvPr/>
        </p:nvSpPr>
        <p:spPr>
          <a:xfrm>
            <a:off x="4583430" y="2788919"/>
            <a:ext cx="2697480" cy="1762531"/>
          </a:xfrm>
          <a:prstGeom prst="rect">
            <a:avLst/>
          </a:prstGeom>
          <a:noFill/>
        </p:spPr>
        <p:txBody>
          <a:bodyPr wrap="square" lIns="0" tIns="0" rIns="0" bIns="0" rtlCol="0" anchor="ctr">
            <a:normAutofit fontScale="85000" lnSpcReduction="20000"/>
          </a:bodyPr>
          <a:lstStyle/>
          <a:p>
            <a:pPr algn="ctr"/>
            <a:r>
              <a:rPr lang="en-US" dirty="0">
                <a:solidFill>
                  <a:srgbClr val="295A4D"/>
                </a:solidFill>
                <a:latin typeface="Arial "/>
              </a:rPr>
              <a:t>1. Croatian micro and small enterprises – </a:t>
            </a:r>
            <a:r>
              <a:rPr lang="en-US" dirty="0">
                <a:latin typeface="Arial "/>
              </a:rPr>
              <a:t>up to </a:t>
            </a:r>
            <a:r>
              <a:rPr lang="hr-HR" dirty="0">
                <a:latin typeface="Arial "/>
              </a:rPr>
              <a:t>30</a:t>
            </a:r>
            <a:r>
              <a:rPr lang="en-US" dirty="0">
                <a:latin typeface="Arial "/>
              </a:rPr>
              <a:t>%</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2. Croatian medium-sized enterprises - </a:t>
            </a:r>
            <a:r>
              <a:rPr lang="en-US" dirty="0">
                <a:latin typeface="Arial "/>
              </a:rPr>
              <a:t>up to </a:t>
            </a:r>
            <a:r>
              <a:rPr lang="hr-HR" dirty="0">
                <a:latin typeface="Arial "/>
              </a:rPr>
              <a:t>50</a:t>
            </a:r>
            <a:r>
              <a:rPr lang="en-US" dirty="0">
                <a:latin typeface="Arial "/>
              </a:rPr>
              <a:t>%</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3. Croatian large enterprises (eligible as partners only) </a:t>
            </a:r>
            <a:r>
              <a:rPr lang="hr-HR" dirty="0">
                <a:solidFill>
                  <a:srgbClr val="295A4D"/>
                </a:solidFill>
                <a:latin typeface="Arial "/>
              </a:rPr>
              <a:t>- </a:t>
            </a:r>
            <a:r>
              <a:rPr lang="en-US" dirty="0">
                <a:latin typeface="Arial "/>
              </a:rPr>
              <a:t>up to </a:t>
            </a:r>
            <a:r>
              <a:rPr lang="hr-HR" dirty="0">
                <a:latin typeface="Arial "/>
              </a:rPr>
              <a:t>40</a:t>
            </a:r>
            <a:r>
              <a:rPr lang="en-US" dirty="0">
                <a:latin typeface="Arial "/>
              </a:rPr>
              <a:t>%</a:t>
            </a:r>
            <a:endParaRPr lang="en-US" sz="1220" dirty="0">
              <a:latin typeface="Arial "/>
            </a:endParaRPr>
          </a:p>
        </p:txBody>
      </p:sp>
      <p:sp>
        <p:nvSpPr>
          <p:cNvPr id="44" name="Text 6">
            <a:extLst>
              <a:ext uri="{FF2B5EF4-FFF2-40B4-BE49-F238E27FC236}">
                <a16:creationId xmlns:a16="http://schemas.microsoft.com/office/drawing/2014/main" id="{F5544737-56D3-7811-B7B5-2593B043F289}"/>
              </a:ext>
            </a:extLst>
          </p:cNvPr>
          <p:cNvSpPr/>
          <p:nvPr/>
        </p:nvSpPr>
        <p:spPr>
          <a:xfrm>
            <a:off x="5391150" y="2227128"/>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Čl. 25 GBER</a:t>
            </a:r>
            <a:endParaRPr lang="en-US" sz="1300" dirty="0">
              <a:latin typeface="Arial "/>
            </a:endParaRPr>
          </a:p>
        </p:txBody>
      </p:sp>
      <p:sp>
        <p:nvSpPr>
          <p:cNvPr id="46" name="Shape 4">
            <a:extLst>
              <a:ext uri="{FF2B5EF4-FFF2-40B4-BE49-F238E27FC236}">
                <a16:creationId xmlns:a16="http://schemas.microsoft.com/office/drawing/2014/main" id="{FCB2A2AB-EA93-E272-9BBF-1736E1CEF456}"/>
              </a:ext>
            </a:extLst>
          </p:cNvPr>
          <p:cNvSpPr/>
          <p:nvPr/>
        </p:nvSpPr>
        <p:spPr>
          <a:xfrm>
            <a:off x="7940040" y="1280160"/>
            <a:ext cx="3337560" cy="3886200"/>
          </a:xfrm>
          <a:prstGeom prst="roundRect">
            <a:avLst>
              <a:gd name="adj" fmla="val 2192"/>
            </a:avLst>
          </a:prstGeom>
          <a:solidFill>
            <a:srgbClr val="EAF3EF"/>
          </a:solidFill>
          <a:ln w="12700">
            <a:solidFill>
              <a:srgbClr val="E6ECE9"/>
            </a:solidFill>
            <a:prstDash val="solid"/>
          </a:ln>
        </p:spPr>
        <p:txBody>
          <a:bodyPr/>
          <a:lstStyle/>
          <a:p>
            <a:endParaRPr lang="hr-HR" dirty="0"/>
          </a:p>
        </p:txBody>
      </p:sp>
      <p:sp>
        <p:nvSpPr>
          <p:cNvPr id="48" name="Text 5">
            <a:extLst>
              <a:ext uri="{FF2B5EF4-FFF2-40B4-BE49-F238E27FC236}">
                <a16:creationId xmlns:a16="http://schemas.microsoft.com/office/drawing/2014/main" id="{E996A3BE-C37B-3FED-D215-B094A89A984B}"/>
              </a:ext>
            </a:extLst>
          </p:cNvPr>
          <p:cNvSpPr/>
          <p:nvPr/>
        </p:nvSpPr>
        <p:spPr>
          <a:xfrm>
            <a:off x="8086447" y="1613395"/>
            <a:ext cx="2971800" cy="320040"/>
          </a:xfrm>
          <a:prstGeom prst="rect">
            <a:avLst/>
          </a:prstGeom>
          <a:noFill/>
        </p:spPr>
        <p:txBody>
          <a:bodyPr wrap="square" lIns="0" tIns="0" rIns="0" bIns="0" rtlCol="0" anchor="ctr"/>
          <a:lstStyle/>
          <a:p>
            <a:pPr marL="0" indent="0" algn="ctr">
              <a:buNone/>
            </a:pPr>
            <a:r>
              <a:rPr lang="hr-HR" sz="1600" b="1" dirty="0">
                <a:solidFill>
                  <a:srgbClr val="245C4D"/>
                </a:solidFill>
                <a:latin typeface="Arial "/>
              </a:rPr>
              <a:t>Potpora za istraživanja i razvoj – širenje rezultata</a:t>
            </a:r>
            <a:endParaRPr lang="en-US" sz="1600" dirty="0">
              <a:latin typeface="Arial "/>
            </a:endParaRPr>
          </a:p>
        </p:txBody>
      </p:sp>
      <p:sp>
        <p:nvSpPr>
          <p:cNvPr id="50" name="Text 7">
            <a:extLst>
              <a:ext uri="{FF2B5EF4-FFF2-40B4-BE49-F238E27FC236}">
                <a16:creationId xmlns:a16="http://schemas.microsoft.com/office/drawing/2014/main" id="{49555617-7F4F-B622-9F14-D39293E10E71}"/>
              </a:ext>
            </a:extLst>
          </p:cNvPr>
          <p:cNvSpPr/>
          <p:nvPr/>
        </p:nvSpPr>
        <p:spPr>
          <a:xfrm>
            <a:off x="8215987" y="2941319"/>
            <a:ext cx="2697480" cy="1762531"/>
          </a:xfrm>
          <a:prstGeom prst="rect">
            <a:avLst/>
          </a:prstGeom>
          <a:noFill/>
        </p:spPr>
        <p:txBody>
          <a:bodyPr wrap="square" lIns="0" tIns="0" rIns="0" bIns="0" rtlCol="0" anchor="ctr">
            <a:normAutofit fontScale="85000" lnSpcReduction="20000"/>
          </a:bodyPr>
          <a:lstStyle/>
          <a:p>
            <a:pPr algn="ctr"/>
            <a:r>
              <a:rPr lang="en-US" dirty="0">
                <a:solidFill>
                  <a:srgbClr val="295A4D"/>
                </a:solidFill>
                <a:latin typeface="Arial "/>
              </a:rPr>
              <a:t>1. Croatian micro and small enterprises – </a:t>
            </a:r>
            <a:r>
              <a:rPr lang="en-US" dirty="0">
                <a:latin typeface="Arial "/>
              </a:rPr>
              <a:t>up to </a:t>
            </a:r>
            <a:r>
              <a:rPr lang="hr-HR" dirty="0">
                <a:latin typeface="Arial "/>
              </a:rPr>
              <a:t>60</a:t>
            </a:r>
            <a:r>
              <a:rPr lang="en-US" dirty="0">
                <a:latin typeface="Arial "/>
              </a:rPr>
              <a:t>%</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2. Croatian medium-sized enterprises - </a:t>
            </a:r>
            <a:r>
              <a:rPr lang="en-US" dirty="0">
                <a:latin typeface="Arial "/>
              </a:rPr>
              <a:t>up to </a:t>
            </a:r>
            <a:r>
              <a:rPr lang="hr-HR" dirty="0">
                <a:latin typeface="Arial "/>
              </a:rPr>
              <a:t>50</a:t>
            </a:r>
            <a:r>
              <a:rPr lang="en-US" dirty="0">
                <a:latin typeface="Arial "/>
              </a:rPr>
              <a:t>%</a:t>
            </a:r>
            <a:endParaRPr lang="hr-HR" dirty="0">
              <a:latin typeface="Arial "/>
            </a:endParaRPr>
          </a:p>
          <a:p>
            <a:pPr algn="ctr"/>
            <a:r>
              <a:rPr lang="en-US" dirty="0">
                <a:solidFill>
                  <a:srgbClr val="295A4D"/>
                </a:solidFill>
                <a:latin typeface="Arial "/>
              </a:rPr>
              <a:t> </a:t>
            </a:r>
            <a:endParaRPr lang="hr-HR" dirty="0">
              <a:solidFill>
                <a:srgbClr val="295A4D"/>
              </a:solidFill>
              <a:latin typeface="Arial "/>
            </a:endParaRPr>
          </a:p>
          <a:p>
            <a:pPr algn="ctr"/>
            <a:r>
              <a:rPr lang="en-US" dirty="0">
                <a:solidFill>
                  <a:srgbClr val="295A4D"/>
                </a:solidFill>
                <a:latin typeface="Arial "/>
              </a:rPr>
              <a:t>3. Croatian large enterprises (eligible as partners only) </a:t>
            </a:r>
            <a:r>
              <a:rPr lang="hr-HR" dirty="0">
                <a:solidFill>
                  <a:srgbClr val="295A4D"/>
                </a:solidFill>
                <a:latin typeface="Arial "/>
              </a:rPr>
              <a:t>- </a:t>
            </a:r>
            <a:r>
              <a:rPr lang="en-US" dirty="0">
                <a:latin typeface="Arial "/>
              </a:rPr>
              <a:t>up to </a:t>
            </a:r>
            <a:r>
              <a:rPr lang="hr-HR" dirty="0">
                <a:latin typeface="Arial "/>
              </a:rPr>
              <a:t>40</a:t>
            </a:r>
            <a:r>
              <a:rPr lang="en-US" dirty="0">
                <a:latin typeface="Arial "/>
              </a:rPr>
              <a:t>%</a:t>
            </a:r>
            <a:endParaRPr lang="en-US" sz="1220" dirty="0">
              <a:latin typeface="Arial "/>
            </a:endParaRPr>
          </a:p>
        </p:txBody>
      </p:sp>
      <p:sp>
        <p:nvSpPr>
          <p:cNvPr id="52" name="Text 6">
            <a:extLst>
              <a:ext uri="{FF2B5EF4-FFF2-40B4-BE49-F238E27FC236}">
                <a16:creationId xmlns:a16="http://schemas.microsoft.com/office/drawing/2014/main" id="{73DAB8B7-2CF7-BAED-36B6-846CBF97AC84}"/>
              </a:ext>
            </a:extLst>
          </p:cNvPr>
          <p:cNvSpPr/>
          <p:nvPr/>
        </p:nvSpPr>
        <p:spPr>
          <a:xfrm>
            <a:off x="9060180" y="2193726"/>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Čl. 25 GBER</a:t>
            </a:r>
            <a:endParaRPr lang="en-US" sz="1300" dirty="0">
              <a:latin typeface="Arial "/>
            </a:endParaRPr>
          </a:p>
        </p:txBody>
      </p:sp>
      <p:sp>
        <p:nvSpPr>
          <p:cNvPr id="54" name="TextBox 53">
            <a:extLst>
              <a:ext uri="{FF2B5EF4-FFF2-40B4-BE49-F238E27FC236}">
                <a16:creationId xmlns:a16="http://schemas.microsoft.com/office/drawing/2014/main" id="{51E4A95C-DD51-B912-C44E-5164C7AB7CB6}"/>
              </a:ext>
            </a:extLst>
          </p:cNvPr>
          <p:cNvSpPr txBox="1"/>
          <p:nvPr/>
        </p:nvSpPr>
        <p:spPr>
          <a:xfrm>
            <a:off x="3733800" y="5300076"/>
            <a:ext cx="6097712" cy="338554"/>
          </a:xfrm>
          <a:prstGeom prst="rect">
            <a:avLst/>
          </a:prstGeom>
          <a:noFill/>
        </p:spPr>
        <p:txBody>
          <a:bodyPr wrap="square">
            <a:spAutoFit/>
          </a:bodyPr>
          <a:lstStyle/>
          <a:p>
            <a:pPr lvl="2"/>
            <a:r>
              <a:rPr lang="hr-HR" sz="1600" dirty="0">
                <a:solidFill>
                  <a:srgbClr val="295A4D"/>
                </a:solidFill>
                <a:latin typeface="Arial "/>
              </a:rPr>
              <a:t>Partner - RO – do 100%</a:t>
            </a:r>
          </a:p>
        </p:txBody>
      </p:sp>
    </p:spTree>
    <p:extLst>
      <p:ext uri="{BB962C8B-B14F-4D97-AF65-F5344CB8AC3E}">
        <p14:creationId xmlns:p14="http://schemas.microsoft.com/office/powerpoint/2010/main" val="2167944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2DCD3-53EE-D21B-425E-779E2BB94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E064C-B957-13DB-F015-67429ACDD744}"/>
              </a:ext>
            </a:extLst>
          </p:cNvPr>
          <p:cNvSpPr>
            <a:spLocks noGrp="1"/>
          </p:cNvSpPr>
          <p:nvPr>
            <p:ph type="title"/>
          </p:nvPr>
        </p:nvSpPr>
        <p:spPr>
          <a:xfrm>
            <a:off x="726423" y="164000"/>
            <a:ext cx="9791701" cy="430886"/>
          </a:xfrm>
        </p:spPr>
        <p:txBody>
          <a:bodyPr>
            <a:noAutofit/>
          </a:bodyPr>
          <a:lstStyle/>
          <a:p>
            <a:r>
              <a:rPr lang="hr-HR" sz="2400" dirty="0"/>
              <a:t>Prihvatljivi troškovi – dodatni uvjeti </a:t>
            </a:r>
            <a:endParaRPr lang="hr-HR" sz="2400" b="1" dirty="0"/>
          </a:p>
        </p:txBody>
      </p:sp>
      <p:sp>
        <p:nvSpPr>
          <p:cNvPr id="11" name="Rectangle 10">
            <a:extLst>
              <a:ext uri="{FF2B5EF4-FFF2-40B4-BE49-F238E27FC236}">
                <a16:creationId xmlns:a16="http://schemas.microsoft.com/office/drawing/2014/main" id="{A9F5ABD4-2A22-612D-5C98-03E94B23479B}"/>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24CBFAD7-A3B7-3215-05C3-DFB04DA9820D}"/>
              </a:ext>
            </a:extLst>
          </p:cNvPr>
          <p:cNvPicPr>
            <a:picLocks noChangeAspect="1"/>
          </p:cNvPicPr>
          <p:nvPr/>
        </p:nvPicPr>
        <p:blipFill>
          <a:blip r:embed="rId3"/>
          <a:srcRect/>
          <a:stretch/>
        </p:blipFill>
        <p:spPr>
          <a:xfrm>
            <a:off x="5454570" y="1785959"/>
            <a:ext cx="1130405" cy="1130405"/>
          </a:xfrm>
          <a:prstGeom prst="rect">
            <a:avLst/>
          </a:prstGeom>
        </p:spPr>
      </p:pic>
      <p:sp>
        <p:nvSpPr>
          <p:cNvPr id="58" name="TextBox 57">
            <a:extLst>
              <a:ext uri="{FF2B5EF4-FFF2-40B4-BE49-F238E27FC236}">
                <a16:creationId xmlns:a16="http://schemas.microsoft.com/office/drawing/2014/main" id="{87A73BD4-775A-2E78-15CB-7725E7596286}"/>
              </a:ext>
            </a:extLst>
          </p:cNvPr>
          <p:cNvSpPr txBox="1"/>
          <p:nvPr/>
        </p:nvSpPr>
        <p:spPr>
          <a:xfrm>
            <a:off x="881692" y="5449641"/>
            <a:ext cx="10109025" cy="1323439"/>
          </a:xfrm>
          <a:prstGeom prst="rect">
            <a:avLst/>
          </a:prstGeom>
          <a:noFill/>
        </p:spPr>
        <p:txBody>
          <a:bodyPr wrap="square">
            <a:spAutoFit/>
          </a:bodyPr>
          <a:lstStyle/>
          <a:p>
            <a:pPr marL="742950" lvl="1" indent="-285750">
              <a:buFont typeface="Arial" panose="020B0604020202020204" pitchFamily="34" charset="0"/>
              <a:buChar char="•"/>
            </a:pPr>
            <a:endParaRPr lang="hr-HR" sz="2200" b="1" dirty="0">
              <a:solidFill>
                <a:srgbClr val="295A4D"/>
              </a:solidFill>
              <a:latin typeface=""/>
            </a:endParaRPr>
          </a:p>
          <a:p>
            <a:pPr lvl="1" algn="ctr"/>
            <a:r>
              <a:rPr lang="hr-HR" sz="2000" dirty="0" err="1">
                <a:latin typeface="Arial "/>
              </a:rPr>
              <a:t>Nepovrativi</a:t>
            </a:r>
            <a:r>
              <a:rPr lang="hr-HR" sz="2000" dirty="0">
                <a:latin typeface="Arial "/>
              </a:rPr>
              <a:t> PDV smatra se prihvatljivim troškom. Prijavitelji moraju, gdje je primjenjivo, uvećati svaku stavku troška u proračunu za iznos </a:t>
            </a:r>
            <a:r>
              <a:rPr lang="hr-HR" sz="2000" dirty="0" err="1">
                <a:latin typeface="Arial "/>
              </a:rPr>
              <a:t>nepovrativog</a:t>
            </a:r>
            <a:r>
              <a:rPr lang="hr-HR" sz="2000" dirty="0">
                <a:latin typeface="Arial "/>
              </a:rPr>
              <a:t> PDV-a.</a:t>
            </a:r>
          </a:p>
          <a:p>
            <a:pPr lvl="1"/>
            <a:endParaRPr lang="hr-HR" dirty="0">
              <a:solidFill>
                <a:srgbClr val="295A4D"/>
              </a:solidFill>
              <a:latin typeface=""/>
            </a:endParaRPr>
          </a:p>
        </p:txBody>
      </p:sp>
      <p:sp>
        <p:nvSpPr>
          <p:cNvPr id="4" name="Rectangle 3">
            <a:extLst>
              <a:ext uri="{FF2B5EF4-FFF2-40B4-BE49-F238E27FC236}">
                <a16:creationId xmlns:a16="http://schemas.microsoft.com/office/drawing/2014/main" id="{0B419744-5872-9097-5D16-1920375937E7}"/>
              </a:ext>
            </a:extLst>
          </p:cNvPr>
          <p:cNvSpPr/>
          <p:nvPr/>
        </p:nvSpPr>
        <p:spPr>
          <a:xfrm>
            <a:off x="939912" y="14444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6" name="TextBox 5">
            <a:extLst>
              <a:ext uri="{FF2B5EF4-FFF2-40B4-BE49-F238E27FC236}">
                <a16:creationId xmlns:a16="http://schemas.microsoft.com/office/drawing/2014/main" id="{AE041145-80DC-84B4-A861-823C3DE6B99F}"/>
              </a:ext>
            </a:extLst>
          </p:cNvPr>
          <p:cNvSpPr txBox="1"/>
          <p:nvPr/>
        </p:nvSpPr>
        <p:spPr>
          <a:xfrm>
            <a:off x="726423" y="1885834"/>
            <a:ext cx="4251489" cy="923330"/>
          </a:xfrm>
          <a:prstGeom prst="rect">
            <a:avLst/>
          </a:prstGeom>
          <a:noFill/>
        </p:spPr>
        <p:txBody>
          <a:bodyPr wrap="square">
            <a:spAutoFit/>
          </a:bodyPr>
          <a:lstStyle/>
          <a:p>
            <a:pPr lvl="1" algn="ctr"/>
            <a:r>
              <a:rPr lang="hr-HR" dirty="0">
                <a:latin typeface="Arial "/>
              </a:rPr>
              <a:t>Najmanje 60 % ukupnih prihvatljivih troškova projekta u proračunu mora biti dodijeljeno prijavitelju. </a:t>
            </a:r>
          </a:p>
        </p:txBody>
      </p:sp>
      <p:sp>
        <p:nvSpPr>
          <p:cNvPr id="8" name="Rectangle 7">
            <a:extLst>
              <a:ext uri="{FF2B5EF4-FFF2-40B4-BE49-F238E27FC236}">
                <a16:creationId xmlns:a16="http://schemas.microsoft.com/office/drawing/2014/main" id="{33F462B3-3FF8-E942-9AC2-440887CC1CEB}"/>
              </a:ext>
            </a:extLst>
          </p:cNvPr>
          <p:cNvSpPr/>
          <p:nvPr/>
        </p:nvSpPr>
        <p:spPr>
          <a:xfrm>
            <a:off x="7015672" y="1444476"/>
            <a:ext cx="4251489" cy="1857080"/>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0" name="TextBox 9">
            <a:extLst>
              <a:ext uri="{FF2B5EF4-FFF2-40B4-BE49-F238E27FC236}">
                <a16:creationId xmlns:a16="http://schemas.microsoft.com/office/drawing/2014/main" id="{105C34E7-E79C-2CC8-B0C6-C2D0AD7CBCB8}"/>
              </a:ext>
            </a:extLst>
          </p:cNvPr>
          <p:cNvSpPr txBox="1"/>
          <p:nvPr/>
        </p:nvSpPr>
        <p:spPr>
          <a:xfrm>
            <a:off x="6770574" y="1608835"/>
            <a:ext cx="4119581" cy="1477328"/>
          </a:xfrm>
          <a:prstGeom prst="rect">
            <a:avLst/>
          </a:prstGeom>
          <a:noFill/>
        </p:spPr>
        <p:txBody>
          <a:bodyPr wrap="square">
            <a:spAutoFit/>
          </a:bodyPr>
          <a:lstStyle/>
          <a:p>
            <a:pPr lvl="1" algn="ctr"/>
            <a:r>
              <a:rPr lang="hr-HR" dirty="0">
                <a:latin typeface="Arial "/>
              </a:rPr>
              <a:t>Za poduzeća koja ostvaruju uvećani intenzitet potpore na temelju diseminacije rezultata (wide </a:t>
            </a:r>
            <a:r>
              <a:rPr lang="hr-HR" dirty="0" err="1">
                <a:latin typeface="Arial "/>
              </a:rPr>
              <a:t>dissemination</a:t>
            </a:r>
            <a:r>
              <a:rPr lang="hr-HR" dirty="0">
                <a:latin typeface="Arial "/>
              </a:rPr>
              <a:t>) troškovi diseminacije nisu prihvatljivi.</a:t>
            </a:r>
          </a:p>
        </p:txBody>
      </p:sp>
      <p:sp>
        <p:nvSpPr>
          <p:cNvPr id="16" name="Rectangle 15">
            <a:extLst>
              <a:ext uri="{FF2B5EF4-FFF2-40B4-BE49-F238E27FC236}">
                <a16:creationId xmlns:a16="http://schemas.microsoft.com/office/drawing/2014/main" id="{BFC1CD35-44CD-2E1D-2A8B-8632A558ADB5}"/>
              </a:ext>
            </a:extLst>
          </p:cNvPr>
          <p:cNvSpPr/>
          <p:nvPr/>
        </p:nvSpPr>
        <p:spPr>
          <a:xfrm>
            <a:off x="939912" y="3594567"/>
            <a:ext cx="10327249" cy="1629081"/>
          </a:xfrm>
          <a:prstGeom prst="rect">
            <a:avLst/>
          </a:prstGeom>
          <a:solidFill>
            <a:srgbClr val="E9F1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Rectangle 4">
            <a:extLst>
              <a:ext uri="{FF2B5EF4-FFF2-40B4-BE49-F238E27FC236}">
                <a16:creationId xmlns:a16="http://schemas.microsoft.com/office/drawing/2014/main" id="{475279C7-C389-D433-7A16-4D8A86BE9F67}"/>
              </a:ext>
            </a:extLst>
          </p:cNvPr>
          <p:cNvSpPr/>
          <p:nvPr/>
        </p:nvSpPr>
        <p:spPr>
          <a:xfrm>
            <a:off x="939912" y="5554784"/>
            <a:ext cx="10327249" cy="115828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4" name="TextBox 13">
            <a:extLst>
              <a:ext uri="{FF2B5EF4-FFF2-40B4-BE49-F238E27FC236}">
                <a16:creationId xmlns:a16="http://schemas.microsoft.com/office/drawing/2014/main" id="{15AB6B69-0CAA-7C1E-8F53-88644E4F6381}"/>
              </a:ext>
            </a:extLst>
          </p:cNvPr>
          <p:cNvSpPr txBox="1"/>
          <p:nvPr/>
        </p:nvSpPr>
        <p:spPr>
          <a:xfrm>
            <a:off x="1008668" y="3742914"/>
            <a:ext cx="10258493" cy="1477328"/>
          </a:xfrm>
          <a:prstGeom prst="rect">
            <a:avLst/>
          </a:prstGeom>
          <a:noFill/>
        </p:spPr>
        <p:txBody>
          <a:bodyPr wrap="square">
            <a:spAutoFit/>
          </a:bodyPr>
          <a:lstStyle/>
          <a:p>
            <a:r>
              <a:rPr lang="hr-HR" dirty="0">
                <a:latin typeface="Arial "/>
              </a:rPr>
              <a:t>Ako projekt uključuje učinkovitu suradnju:</a:t>
            </a:r>
          </a:p>
          <a:p>
            <a:pPr marL="285750" indent="-285750">
              <a:buFont typeface="Arial" panose="020B0604020202020204" pitchFamily="34" charset="0"/>
              <a:buChar char="•"/>
            </a:pPr>
            <a:r>
              <a:rPr lang="hr-HR" dirty="0">
                <a:latin typeface="Arial "/>
              </a:rPr>
              <a:t>s istraživačkom organizacijom: istraživačkoj organizaciji mora biti dodijeljeno najmanje 10 % ukupnih prihvatljivih troškova,</a:t>
            </a:r>
          </a:p>
          <a:p>
            <a:pPr marL="285750" indent="-285750">
              <a:buFont typeface="Arial" panose="020B0604020202020204" pitchFamily="34" charset="0"/>
              <a:buChar char="•"/>
            </a:pPr>
            <a:r>
              <a:rPr lang="hr-HR" dirty="0">
                <a:latin typeface="Arial "/>
              </a:rPr>
              <a:t>između poduzetnika, od kojih je najmanje jedan MSP: niti jedan pojedinačni poduzetnik ne smije snositi više od 70 % ukupnih prihvatljivih troškova.</a:t>
            </a:r>
          </a:p>
        </p:txBody>
      </p:sp>
    </p:spTree>
    <p:extLst>
      <p:ext uri="{BB962C8B-B14F-4D97-AF65-F5344CB8AC3E}">
        <p14:creationId xmlns:p14="http://schemas.microsoft.com/office/powerpoint/2010/main" val="3980347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64000"/>
            <a:ext cx="9791701" cy="430886"/>
          </a:xfrm>
        </p:spPr>
        <p:txBody>
          <a:bodyPr>
            <a:noAutofit/>
          </a:bodyPr>
          <a:lstStyle/>
          <a:p>
            <a:r>
              <a:rPr lang="hr-HR" sz="2400" dirty="0"/>
              <a:t>Izračun plaća troškova osoblja</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
        <p:nvSpPr>
          <p:cNvPr id="58" name="TextBox 57">
            <a:extLst>
              <a:ext uri="{FF2B5EF4-FFF2-40B4-BE49-F238E27FC236}">
                <a16:creationId xmlns:a16="http://schemas.microsoft.com/office/drawing/2014/main" id="{BE5CE5D5-B666-F320-B5E7-EC93BB6428B4}"/>
              </a:ext>
            </a:extLst>
          </p:cNvPr>
          <p:cNvSpPr txBox="1"/>
          <p:nvPr/>
        </p:nvSpPr>
        <p:spPr>
          <a:xfrm>
            <a:off x="1" y="1152144"/>
            <a:ext cx="11082527" cy="4370427"/>
          </a:xfrm>
          <a:prstGeom prst="rect">
            <a:avLst/>
          </a:prstGeom>
          <a:noFill/>
        </p:spPr>
        <p:txBody>
          <a:bodyPr wrap="square">
            <a:spAutoFit/>
          </a:bodyPr>
          <a:lstStyle/>
          <a:p>
            <a:pPr lvl="1"/>
            <a:r>
              <a:rPr lang="hr-HR" sz="2000" b="1" i="1" dirty="0">
                <a:solidFill>
                  <a:srgbClr val="295A4D"/>
                </a:solidFill>
                <a:latin typeface="Arial "/>
              </a:rPr>
              <a:t>Daily rate </a:t>
            </a:r>
            <a:r>
              <a:rPr lang="hr-HR" sz="2000" dirty="0">
                <a:solidFill>
                  <a:srgbClr val="295A4D"/>
                </a:solidFill>
                <a:latin typeface="Arial "/>
              </a:rPr>
              <a:t>se izračunava za troškove osoblja koje radi na projektu – uključuje i novozaposlene i postojeće zaposlenike, a ista dnevnica rada primjenjuje se na sve osobe koje rade na projektu.</a:t>
            </a:r>
          </a:p>
          <a:p>
            <a:pPr lvl="1"/>
            <a:endParaRPr lang="hr-HR" sz="2000" dirty="0">
              <a:solidFill>
                <a:srgbClr val="295A4D"/>
              </a:solidFill>
              <a:latin typeface="Arial "/>
            </a:endParaRPr>
          </a:p>
          <a:p>
            <a:pPr lvl="1"/>
            <a:r>
              <a:rPr lang="hr-HR" sz="2000" b="1" dirty="0">
                <a:solidFill>
                  <a:srgbClr val="295A4D"/>
                </a:solidFill>
                <a:latin typeface="Arial "/>
              </a:rPr>
              <a:t>Kako se izračunava </a:t>
            </a:r>
            <a:r>
              <a:rPr lang="hr-HR" sz="2000" b="1" i="1" dirty="0" err="1">
                <a:solidFill>
                  <a:srgbClr val="295A4D"/>
                </a:solidFill>
                <a:latin typeface="Arial "/>
              </a:rPr>
              <a:t>daily</a:t>
            </a:r>
            <a:r>
              <a:rPr lang="hr-HR" sz="2000" b="1" i="1" dirty="0">
                <a:solidFill>
                  <a:srgbClr val="295A4D"/>
                </a:solidFill>
                <a:latin typeface="Arial "/>
              </a:rPr>
              <a:t> rate</a:t>
            </a:r>
            <a:r>
              <a:rPr lang="hr-HR" sz="2000" b="1" dirty="0">
                <a:solidFill>
                  <a:srgbClr val="295A4D"/>
                </a:solidFill>
                <a:latin typeface="Arial "/>
              </a:rPr>
              <a:t>?</a:t>
            </a:r>
          </a:p>
          <a:p>
            <a:pPr marL="800100" lvl="1" indent="-342900">
              <a:buFont typeface="Arial" panose="020B0604020202020204" pitchFamily="34" charset="0"/>
              <a:buChar char="•"/>
            </a:pPr>
            <a:r>
              <a:rPr lang="hr-HR" sz="2000" dirty="0">
                <a:solidFill>
                  <a:srgbClr val="295A4D"/>
                </a:solidFill>
                <a:latin typeface="Arial "/>
              </a:rPr>
              <a:t>Ukupni trošak osoblja = ukupni godišnji trošak svih zaposlenih u godini 2025., provjerljivo u financijskom izvješću (bruto 2 plaće, neoporezivi izdaci te troškovi prijevoza)</a:t>
            </a:r>
          </a:p>
          <a:p>
            <a:pPr marL="800100" lvl="1" indent="-342900">
              <a:buFont typeface="Arial" panose="020B0604020202020204" pitchFamily="34" charset="0"/>
              <a:buChar char="•"/>
            </a:pPr>
            <a:r>
              <a:rPr lang="hr-HR" sz="2000" i="1" dirty="0" err="1">
                <a:solidFill>
                  <a:srgbClr val="295A4D"/>
                </a:solidFill>
                <a:latin typeface="Arial "/>
              </a:rPr>
              <a:t>Annual</a:t>
            </a:r>
            <a:r>
              <a:rPr lang="hr-HR" sz="2000" i="1" dirty="0">
                <a:solidFill>
                  <a:srgbClr val="295A4D"/>
                </a:solidFill>
                <a:latin typeface="Arial "/>
              </a:rPr>
              <a:t> </a:t>
            </a:r>
            <a:r>
              <a:rPr lang="hr-HR" sz="2000" i="1" dirty="0" err="1">
                <a:solidFill>
                  <a:srgbClr val="295A4D"/>
                </a:solidFill>
                <a:latin typeface="Arial "/>
              </a:rPr>
              <a:t>Work</a:t>
            </a:r>
            <a:r>
              <a:rPr lang="hr-HR" sz="2000" i="1" dirty="0">
                <a:solidFill>
                  <a:srgbClr val="295A4D"/>
                </a:solidFill>
                <a:latin typeface="Arial "/>
              </a:rPr>
              <a:t> </a:t>
            </a:r>
            <a:r>
              <a:rPr lang="hr-HR" sz="2000" i="1" dirty="0" err="1">
                <a:solidFill>
                  <a:srgbClr val="295A4D"/>
                </a:solidFill>
                <a:latin typeface="Arial "/>
              </a:rPr>
              <a:t>Units</a:t>
            </a:r>
            <a:r>
              <a:rPr lang="hr-HR" sz="2000" dirty="0">
                <a:solidFill>
                  <a:srgbClr val="295A4D"/>
                </a:solidFill>
                <a:latin typeface="Arial "/>
              </a:rPr>
              <a:t> = broj zaposlenika s punim radnim vremenom temeljem radnih sati (ili njihovi ekvivalenti) u toj godini</a:t>
            </a:r>
          </a:p>
          <a:p>
            <a:pPr marL="800100" lvl="1" indent="-342900">
              <a:buFont typeface="Arial" panose="020B0604020202020204" pitchFamily="34" charset="0"/>
              <a:buChar char="•"/>
            </a:pPr>
            <a:r>
              <a:rPr lang="hr-HR" sz="2000" dirty="0">
                <a:solidFill>
                  <a:srgbClr val="295A4D"/>
                </a:solidFill>
                <a:latin typeface="Arial "/>
              </a:rPr>
              <a:t>1,2 = korektivni faktor za očekivani rast troškova</a:t>
            </a:r>
          </a:p>
          <a:p>
            <a:pPr marL="800100" lvl="1" indent="-342900">
              <a:buFont typeface="Arial" panose="020B0604020202020204" pitchFamily="34" charset="0"/>
              <a:buChar char="•"/>
            </a:pPr>
            <a:r>
              <a:rPr lang="hr-HR" sz="2000" dirty="0">
                <a:solidFill>
                  <a:srgbClr val="295A4D"/>
                </a:solidFill>
                <a:latin typeface="Arial "/>
              </a:rPr>
              <a:t>Maksimalno 215 radnih dana godišnje po osobi smatra se prihvatljivim za izračun troškova</a:t>
            </a:r>
          </a:p>
          <a:p>
            <a:pPr lvl="1"/>
            <a:endParaRPr lang="hr-HR" sz="2000" dirty="0">
              <a:solidFill>
                <a:srgbClr val="295A4D"/>
              </a:solidFill>
              <a:latin typeface=""/>
            </a:endParaRPr>
          </a:p>
          <a:p>
            <a:pPr lvl="1"/>
            <a:endParaRPr lang="hr-HR" dirty="0">
              <a:solidFill>
                <a:srgbClr val="295A4D"/>
              </a:solidFill>
              <a:latin typeface=""/>
            </a:endParaRPr>
          </a:p>
        </p:txBody>
      </p:sp>
      <p:pic>
        <p:nvPicPr>
          <p:cNvPr id="4" name="Picture 3">
            <a:extLst>
              <a:ext uri="{FF2B5EF4-FFF2-40B4-BE49-F238E27FC236}">
                <a16:creationId xmlns:a16="http://schemas.microsoft.com/office/drawing/2014/main" id="{B4E6C025-EE8F-18EB-8909-25F31147DA61}"/>
              </a:ext>
            </a:extLst>
          </p:cNvPr>
          <p:cNvPicPr>
            <a:picLocks noChangeAspect="1"/>
          </p:cNvPicPr>
          <p:nvPr/>
        </p:nvPicPr>
        <p:blipFill>
          <a:blip r:embed="rId4"/>
          <a:stretch>
            <a:fillRect/>
          </a:stretch>
        </p:blipFill>
        <p:spPr>
          <a:xfrm>
            <a:off x="1918298" y="5297427"/>
            <a:ext cx="7954915" cy="753897"/>
          </a:xfrm>
          <a:prstGeom prst="rect">
            <a:avLst/>
          </a:prstGeom>
        </p:spPr>
      </p:pic>
    </p:spTree>
    <p:extLst>
      <p:ext uri="{BB962C8B-B14F-4D97-AF65-F5344CB8AC3E}">
        <p14:creationId xmlns:p14="http://schemas.microsoft.com/office/powerpoint/2010/main" val="3733694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64000"/>
            <a:ext cx="9791701" cy="430886"/>
          </a:xfrm>
        </p:spPr>
        <p:txBody>
          <a:bodyPr>
            <a:noAutofit/>
          </a:bodyPr>
          <a:lstStyle/>
          <a:p>
            <a:r>
              <a:rPr lang="hr-HR" sz="2400" dirty="0"/>
              <a:t>Neprihvatljivi troškovi</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678CA158-DA17-5340-0F49-6991E5F73ACC}"/>
              </a:ext>
            </a:extLst>
          </p:cNvPr>
          <p:cNvPicPr>
            <a:picLocks noChangeAspect="1"/>
          </p:cNvPicPr>
          <p:nvPr/>
        </p:nvPicPr>
        <p:blipFill>
          <a:blip r:embed="rId3"/>
          <a:srcRect/>
          <a:stretch/>
        </p:blipFill>
        <p:spPr>
          <a:xfrm>
            <a:off x="10896484" y="5109174"/>
            <a:ext cx="1130405" cy="1130405"/>
          </a:xfrm>
          <a:prstGeom prst="rect">
            <a:avLst/>
          </a:prstGeom>
        </p:spPr>
      </p:pic>
      <p:sp>
        <p:nvSpPr>
          <p:cNvPr id="58" name="TextBox 57">
            <a:extLst>
              <a:ext uri="{FF2B5EF4-FFF2-40B4-BE49-F238E27FC236}">
                <a16:creationId xmlns:a16="http://schemas.microsoft.com/office/drawing/2014/main" id="{BE5CE5D5-B666-F320-B5E7-EC93BB6428B4}"/>
              </a:ext>
            </a:extLst>
          </p:cNvPr>
          <p:cNvSpPr txBox="1"/>
          <p:nvPr/>
        </p:nvSpPr>
        <p:spPr>
          <a:xfrm>
            <a:off x="97324" y="994856"/>
            <a:ext cx="11929565" cy="6894195"/>
          </a:xfrm>
          <a:prstGeom prst="rect">
            <a:avLst/>
          </a:prstGeom>
          <a:noFill/>
        </p:spPr>
        <p:txBody>
          <a:bodyPr wrap="square">
            <a:spAutoFit/>
          </a:bodyPr>
          <a:lstStyle/>
          <a:p>
            <a:pPr lvl="1"/>
            <a:r>
              <a:rPr lang="hr-HR" sz="2200" b="1" dirty="0">
                <a:solidFill>
                  <a:srgbClr val="295A4D"/>
                </a:solidFill>
                <a:latin typeface=""/>
              </a:rPr>
              <a:t>Sljedeći troškovi nisu prihvatljivi za financiranje:</a:t>
            </a:r>
          </a:p>
          <a:p>
            <a:pPr lvl="1"/>
            <a:endParaRPr lang="hr-HR" sz="2200" b="1" dirty="0">
              <a:solidFill>
                <a:srgbClr val="295A4D"/>
              </a:solidFill>
              <a:latin typeface=""/>
            </a:endParaRPr>
          </a:p>
          <a:p>
            <a:pPr marL="742950" lvl="1" indent="-285750">
              <a:buFont typeface="Arial" panose="020B0604020202020204" pitchFamily="34" charset="0"/>
              <a:buChar char="•"/>
            </a:pPr>
            <a:r>
              <a:rPr lang="hr-HR" sz="2200" dirty="0">
                <a:solidFill>
                  <a:srgbClr val="295A4D"/>
                </a:solidFill>
                <a:latin typeface=""/>
              </a:rPr>
              <a:t>Troškovi nastali prije datuma podnošenja projektnog prijedloga i nakon 31. listopada 2028.</a:t>
            </a:r>
          </a:p>
          <a:p>
            <a:pPr marL="742950" lvl="1" indent="-285750">
              <a:buFont typeface="Arial" panose="020B0604020202020204" pitchFamily="34" charset="0"/>
              <a:buChar char="•"/>
            </a:pPr>
            <a:r>
              <a:rPr lang="hr-HR" sz="2200" dirty="0">
                <a:solidFill>
                  <a:srgbClr val="295A4D"/>
                </a:solidFill>
                <a:latin typeface=""/>
              </a:rPr>
              <a:t>Kupnja, najam ili zakup zemljišta i postojećih zgrada</a:t>
            </a:r>
          </a:p>
          <a:p>
            <a:pPr marL="742950" lvl="1" indent="-285750">
              <a:buFont typeface="Arial" panose="020B0604020202020204" pitchFamily="34" charset="0"/>
              <a:buChar char="•"/>
            </a:pPr>
            <a:r>
              <a:rPr lang="hr-HR" sz="2200" dirty="0">
                <a:solidFill>
                  <a:srgbClr val="295A4D"/>
                </a:solidFill>
                <a:latin typeface=""/>
              </a:rPr>
              <a:t>Građevinski radovi i povezane usluge</a:t>
            </a:r>
          </a:p>
          <a:p>
            <a:pPr marL="742950" lvl="1" indent="-285750">
              <a:buFont typeface="Arial" panose="020B0604020202020204" pitchFamily="34" charset="0"/>
              <a:buChar char="•"/>
            </a:pPr>
            <a:r>
              <a:rPr lang="hr-HR" sz="2200" dirty="0">
                <a:solidFill>
                  <a:srgbClr val="295A4D"/>
                </a:solidFill>
                <a:latin typeface=""/>
              </a:rPr>
              <a:t>Troškovi osobnih i radnih vozila te plovila za komercijalne svrhe</a:t>
            </a:r>
          </a:p>
          <a:p>
            <a:pPr marL="742950" lvl="1" indent="-285750">
              <a:buFont typeface="Arial" panose="020B0604020202020204" pitchFamily="34" charset="0"/>
              <a:buChar char="•"/>
            </a:pPr>
            <a:r>
              <a:rPr lang="hr-HR" sz="2200" dirty="0">
                <a:solidFill>
                  <a:srgbClr val="295A4D"/>
                </a:solidFill>
                <a:latin typeface=""/>
              </a:rPr>
              <a:t>Rabljena oprema i instrumenti</a:t>
            </a:r>
          </a:p>
          <a:p>
            <a:pPr marL="742950" lvl="1" indent="-285750">
              <a:buFont typeface="Arial" panose="020B0604020202020204" pitchFamily="34" charset="0"/>
              <a:buChar char="•"/>
            </a:pPr>
            <a:r>
              <a:rPr lang="hr-HR" sz="2200" dirty="0">
                <a:solidFill>
                  <a:srgbClr val="295A4D"/>
                </a:solidFill>
                <a:latin typeface=""/>
              </a:rPr>
              <a:t>Kamate, naknade za otplatu duga i troškovi kašnjenja u plaćanju</a:t>
            </a:r>
          </a:p>
          <a:p>
            <a:pPr marL="742950" lvl="1" indent="-285750">
              <a:buFont typeface="Arial" panose="020B0604020202020204" pitchFamily="34" charset="0"/>
              <a:buChar char="•"/>
            </a:pPr>
            <a:r>
              <a:rPr lang="hr-HR" sz="2200" dirty="0">
                <a:solidFill>
                  <a:srgbClr val="295A4D"/>
                </a:solidFill>
                <a:latin typeface=""/>
              </a:rPr>
              <a:t>Bankovne naknade, troškovi garancija i slične naknade</a:t>
            </a:r>
          </a:p>
          <a:p>
            <a:pPr marL="742950" lvl="1" indent="-285750">
              <a:buFont typeface="Arial" panose="020B0604020202020204" pitchFamily="34" charset="0"/>
              <a:buChar char="•"/>
            </a:pPr>
            <a:r>
              <a:rPr lang="hr-HR" sz="2200" dirty="0">
                <a:solidFill>
                  <a:srgbClr val="295A4D"/>
                </a:solidFill>
                <a:latin typeface=""/>
              </a:rPr>
              <a:t>Krediti trećim stranama</a:t>
            </a:r>
          </a:p>
          <a:p>
            <a:pPr marL="742950" lvl="1" indent="-285750">
              <a:buFont typeface="Arial" panose="020B0604020202020204" pitchFamily="34" charset="0"/>
              <a:buChar char="•"/>
            </a:pPr>
            <a:r>
              <a:rPr lang="hr-HR" sz="2200" dirty="0">
                <a:solidFill>
                  <a:srgbClr val="295A4D"/>
                </a:solidFill>
                <a:latin typeface=""/>
              </a:rPr>
              <a:t>Rezervacije za gubitke ili buduće obveze</a:t>
            </a:r>
          </a:p>
          <a:p>
            <a:pPr marL="742950" lvl="1" indent="-285750">
              <a:buFont typeface="Arial" panose="020B0604020202020204" pitchFamily="34" charset="0"/>
              <a:buChar char="•"/>
            </a:pPr>
            <a:r>
              <a:rPr lang="hr-HR" sz="2200" dirty="0">
                <a:solidFill>
                  <a:srgbClr val="295A4D"/>
                </a:solidFill>
                <a:latin typeface=""/>
              </a:rPr>
              <a:t>Gubici od valutnih razlika</a:t>
            </a:r>
          </a:p>
          <a:p>
            <a:pPr marL="742950" lvl="1" indent="-285750">
              <a:buFont typeface="Arial" panose="020B0604020202020204" pitchFamily="34" charset="0"/>
              <a:buChar char="•"/>
            </a:pPr>
            <a:r>
              <a:rPr lang="hr-HR" sz="2200" dirty="0" err="1">
                <a:solidFill>
                  <a:srgbClr val="295A4D"/>
                </a:solidFill>
                <a:latin typeface=""/>
              </a:rPr>
              <a:t>Povrativi</a:t>
            </a:r>
            <a:r>
              <a:rPr lang="hr-HR" sz="2200" dirty="0">
                <a:solidFill>
                  <a:srgbClr val="295A4D"/>
                </a:solidFill>
                <a:latin typeface=""/>
              </a:rPr>
              <a:t> PDV</a:t>
            </a:r>
          </a:p>
          <a:p>
            <a:pPr marL="742950" lvl="1" indent="-285750">
              <a:buFont typeface="Arial" panose="020B0604020202020204" pitchFamily="34" charset="0"/>
              <a:buChar char="•"/>
            </a:pPr>
            <a:r>
              <a:rPr lang="hr-HR" sz="2200" dirty="0">
                <a:solidFill>
                  <a:srgbClr val="295A4D"/>
                </a:solidFill>
                <a:latin typeface=""/>
              </a:rPr>
              <a:t>Kazne, troškovi parničenja i kazneni troškovi</a:t>
            </a:r>
          </a:p>
          <a:p>
            <a:pPr marL="742950" lvl="1" indent="-285750">
              <a:buFont typeface="Arial" panose="020B0604020202020204" pitchFamily="34" charset="0"/>
              <a:buChar char="•"/>
            </a:pPr>
            <a:r>
              <a:rPr lang="hr-HR" sz="2200" dirty="0">
                <a:solidFill>
                  <a:srgbClr val="295A4D"/>
                </a:solidFill>
                <a:latin typeface=""/>
              </a:rPr>
              <a:t>Nerazmjerni ili neodgovorni izdaci</a:t>
            </a: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a:p>
            <a:pPr lvl="1"/>
            <a:endParaRPr lang="hr-HR" dirty="0">
              <a:solidFill>
                <a:srgbClr val="295A4D"/>
              </a:solidFill>
              <a:latin typeface=""/>
            </a:endParaRPr>
          </a:p>
        </p:txBody>
      </p:sp>
    </p:spTree>
    <p:extLst>
      <p:ext uri="{BB962C8B-B14F-4D97-AF65-F5344CB8AC3E}">
        <p14:creationId xmlns:p14="http://schemas.microsoft.com/office/powerpoint/2010/main" val="38971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CD542-C480-83F0-8E77-DE670C9AAED8}"/>
              </a:ext>
            </a:extLst>
          </p:cNvPr>
          <p:cNvSpPr>
            <a:spLocks noGrp="1"/>
          </p:cNvSpPr>
          <p:nvPr>
            <p:ph type="title"/>
          </p:nvPr>
        </p:nvSpPr>
        <p:spPr/>
        <p:txBody>
          <a:bodyPr/>
          <a:lstStyle/>
          <a:p>
            <a:r>
              <a:rPr lang="hr-HR" dirty="0"/>
              <a:t>DIGIT projekt</a:t>
            </a:r>
          </a:p>
        </p:txBody>
      </p:sp>
      <p:sp>
        <p:nvSpPr>
          <p:cNvPr id="4" name="Content Placeholder 2">
            <a:extLst>
              <a:ext uri="{FF2B5EF4-FFF2-40B4-BE49-F238E27FC236}">
                <a16:creationId xmlns:a16="http://schemas.microsoft.com/office/drawing/2014/main" id="{C3B9156E-3587-3C77-4020-9016B915371E}"/>
              </a:ext>
            </a:extLst>
          </p:cNvPr>
          <p:cNvSpPr>
            <a:spLocks noGrp="1"/>
          </p:cNvSpPr>
          <p:nvPr>
            <p:ph idx="1"/>
          </p:nvPr>
        </p:nvSpPr>
        <p:spPr>
          <a:xfrm>
            <a:off x="838200" y="1825625"/>
            <a:ext cx="4316604" cy="4351338"/>
          </a:xfrm>
        </p:spPr>
        <p:txBody>
          <a:bodyPr>
            <a:normAutofit/>
          </a:bodyPr>
          <a:lstStyle/>
          <a:p>
            <a:pPr>
              <a:buFont typeface="Wingdings" pitchFamily="2" charset="2"/>
              <a:buChar char="§"/>
            </a:pPr>
            <a:r>
              <a:rPr lang="hr-HR" sz="2400" b="1" dirty="0"/>
              <a:t>Vlada RH </a:t>
            </a:r>
            <a:r>
              <a:rPr lang="hr-HR" sz="2400" dirty="0"/>
              <a:t>i </a:t>
            </a:r>
            <a:r>
              <a:rPr lang="hr-HR" sz="2400" b="1" dirty="0"/>
              <a:t>Međunarodna banka za obnovu i razvoj </a:t>
            </a:r>
            <a:r>
              <a:rPr lang="hr-HR" sz="2400" dirty="0"/>
              <a:t>(IBRD) (dio grupacije WB-a) potpisale su Ugovor o zajmu za projekt DIGIT 28. lipnja 2023.</a:t>
            </a:r>
          </a:p>
          <a:p>
            <a:pPr>
              <a:buFont typeface="Wingdings" pitchFamily="2" charset="2"/>
              <a:buChar char="§"/>
            </a:pPr>
            <a:endParaRPr lang="hr-HR" sz="2400" b="1" dirty="0"/>
          </a:p>
          <a:p>
            <a:pPr>
              <a:buFont typeface="Wingdings" pitchFamily="2" charset="2"/>
              <a:buChar char="§"/>
            </a:pPr>
            <a:r>
              <a:rPr lang="hr-HR" sz="2400" b="1" dirty="0"/>
              <a:t>Razdoblje provedbe projekta</a:t>
            </a:r>
            <a:r>
              <a:rPr lang="hr-HR" sz="2400" dirty="0"/>
              <a:t>: listopad 2023. - prosinac 2028.</a:t>
            </a:r>
          </a:p>
          <a:p>
            <a:pPr>
              <a:buFont typeface="Wingdings" pitchFamily="2" charset="2"/>
              <a:buChar char="§"/>
            </a:pPr>
            <a:endParaRPr lang="hr-HR" sz="2400" dirty="0"/>
          </a:p>
        </p:txBody>
      </p:sp>
      <p:sp>
        <p:nvSpPr>
          <p:cNvPr id="5" name="Rectangle 4">
            <a:extLst>
              <a:ext uri="{FF2B5EF4-FFF2-40B4-BE49-F238E27FC236}">
                <a16:creationId xmlns:a16="http://schemas.microsoft.com/office/drawing/2014/main" id="{B97E3542-2000-3BC7-59F0-CB66A5E463E7}"/>
              </a:ext>
            </a:extLst>
          </p:cNvPr>
          <p:cNvSpPr/>
          <p:nvPr/>
        </p:nvSpPr>
        <p:spPr>
          <a:xfrm rot="10800000">
            <a:off x="5820792" y="2111819"/>
            <a:ext cx="186130" cy="339655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Content Placeholder 2">
            <a:extLst>
              <a:ext uri="{FF2B5EF4-FFF2-40B4-BE49-F238E27FC236}">
                <a16:creationId xmlns:a16="http://schemas.microsoft.com/office/drawing/2014/main" id="{1072F720-D42A-AA39-2FAB-1FB1BA89FE2D}"/>
              </a:ext>
            </a:extLst>
          </p:cNvPr>
          <p:cNvSpPr txBox="1">
            <a:spLocks/>
          </p:cNvSpPr>
          <p:nvPr/>
        </p:nvSpPr>
        <p:spPr>
          <a:xfrm>
            <a:off x="6493109" y="1835796"/>
            <a:ext cx="5411846" cy="45577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
            </a:pPr>
            <a:r>
              <a:rPr lang="hr-HR" sz="2400" dirty="0">
                <a:latin typeface="Arial "/>
              </a:rPr>
              <a:t>Ukupni odobreni iznos zajma je </a:t>
            </a:r>
            <a:r>
              <a:rPr lang="hr-HR" sz="2400" b="1" dirty="0">
                <a:latin typeface="Arial "/>
              </a:rPr>
              <a:t>106 </a:t>
            </a:r>
            <a:r>
              <a:rPr lang="hr-HR" sz="2400" b="1" dirty="0" err="1">
                <a:latin typeface="Arial "/>
              </a:rPr>
              <a:t>mil</a:t>
            </a:r>
            <a:r>
              <a:rPr lang="hr-HR" sz="2400" b="1" dirty="0">
                <a:latin typeface="Arial "/>
              </a:rPr>
              <a:t>. EUR </a:t>
            </a:r>
            <a:r>
              <a:rPr lang="hr-HR" sz="2400" dirty="0">
                <a:latin typeface="Arial "/>
              </a:rPr>
              <a:t>(99 </a:t>
            </a:r>
            <a:r>
              <a:rPr lang="hr-HR" sz="2400" dirty="0" err="1">
                <a:latin typeface="Arial "/>
              </a:rPr>
              <a:t>mil</a:t>
            </a:r>
            <a:r>
              <a:rPr lang="hr-HR" sz="2400" dirty="0">
                <a:latin typeface="Arial "/>
              </a:rPr>
              <a:t>. EUR su bespovratna sredstva (</a:t>
            </a:r>
            <a:r>
              <a:rPr lang="hr-HR" sz="2400" dirty="0" err="1">
                <a:latin typeface="Arial "/>
              </a:rPr>
              <a:t>grants</a:t>
            </a:r>
            <a:r>
              <a:rPr lang="hr-HR" sz="2400" dirty="0">
                <a:latin typeface="Arial "/>
              </a:rPr>
              <a:t>), a 7 </a:t>
            </a:r>
            <a:r>
              <a:rPr lang="hr-HR" sz="2400" dirty="0" err="1">
                <a:latin typeface="Arial "/>
              </a:rPr>
              <a:t>mil</a:t>
            </a:r>
            <a:r>
              <a:rPr lang="hr-HR" sz="2400" dirty="0">
                <a:latin typeface="Arial "/>
              </a:rPr>
              <a:t>. EUR je namijenjeno za jačanje kapaciteta MZOM-a (uključujući uspostavu </a:t>
            </a:r>
            <a:r>
              <a:rPr lang="pl-PL" sz="2400" dirty="0">
                <a:latin typeface="Arial "/>
              </a:rPr>
              <a:t>ekosustava za stvaranje i razvoj deep-tech startupa</a:t>
            </a:r>
            <a:r>
              <a:rPr lang="hr-HR" sz="2400" dirty="0">
                <a:latin typeface="Arial "/>
              </a:rPr>
              <a:t> i operativne troškove)</a:t>
            </a:r>
          </a:p>
          <a:p>
            <a:pPr>
              <a:buFont typeface="Wingdings" pitchFamily="2" charset="2"/>
              <a:buChar char="§"/>
            </a:pPr>
            <a:r>
              <a:rPr lang="hr-HR" sz="2400" b="1" dirty="0">
                <a:latin typeface="Arial "/>
              </a:rPr>
              <a:t>Službena stranica DIGIT projekta: </a:t>
            </a:r>
            <a:r>
              <a:rPr lang="hr-HR" sz="2400" dirty="0">
                <a:latin typeface="Arial "/>
                <a:hlinkClick r:id="rId2"/>
              </a:rPr>
              <a:t>https://digit.mzom.hr/</a:t>
            </a:r>
            <a:endParaRPr lang="hr-HR" sz="2400" dirty="0">
              <a:latin typeface="Arial "/>
            </a:endParaRPr>
          </a:p>
        </p:txBody>
      </p:sp>
      <p:pic>
        <p:nvPicPr>
          <p:cNvPr id="8" name="Picture 7">
            <a:extLst>
              <a:ext uri="{FF2B5EF4-FFF2-40B4-BE49-F238E27FC236}">
                <a16:creationId xmlns:a16="http://schemas.microsoft.com/office/drawing/2014/main" id="{465519BA-AD34-F608-A577-B85D1D630094}"/>
              </a:ext>
            </a:extLst>
          </p:cNvPr>
          <p:cNvPicPr>
            <a:picLocks noChangeAspect="1"/>
          </p:cNvPicPr>
          <p:nvPr/>
        </p:nvPicPr>
        <p:blipFill>
          <a:blip r:embed="rId3"/>
          <a:stretch>
            <a:fillRect/>
          </a:stretch>
        </p:blipFill>
        <p:spPr>
          <a:xfrm>
            <a:off x="6558300" y="5607585"/>
            <a:ext cx="5346655" cy="707197"/>
          </a:xfrm>
          <a:prstGeom prst="rect">
            <a:avLst/>
          </a:prstGeom>
        </p:spPr>
      </p:pic>
    </p:spTree>
    <p:extLst>
      <p:ext uri="{BB962C8B-B14F-4D97-AF65-F5344CB8AC3E}">
        <p14:creationId xmlns:p14="http://schemas.microsoft.com/office/powerpoint/2010/main" val="3662508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55" y="592291"/>
            <a:ext cx="5578479" cy="5192681"/>
          </a:xfrm>
        </p:spPr>
        <p:txBody>
          <a:bodyPr>
            <a:noAutofit/>
          </a:bodyPr>
          <a:lstStyle/>
          <a:p>
            <a:br>
              <a:rPr lang="hr-HR" sz="3600" dirty="0"/>
            </a:br>
            <a:br>
              <a:rPr lang="hr-HR" sz="3600" dirty="0"/>
            </a:br>
            <a:r>
              <a:rPr lang="hr-HR" sz="3600" dirty="0"/>
              <a:t>Priprema projektnog prijedloga</a:t>
            </a:r>
            <a:br>
              <a:rPr lang="en-US" sz="3600" dirty="0"/>
            </a:br>
            <a:br>
              <a:rPr lang="hr-HR" sz="3600" dirty="0"/>
            </a:br>
            <a:br>
              <a:rPr lang="hr-HR" sz="3600" dirty="0"/>
            </a:br>
            <a:endParaRPr lang="hr-HR" sz="3600"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3193704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699523-4A76-E7FF-7854-D01F5D352686}"/>
              </a:ext>
            </a:extLst>
          </p:cNvPr>
          <p:cNvPicPr>
            <a:picLocks noChangeAspect="1"/>
          </p:cNvPicPr>
          <p:nvPr/>
        </p:nvPicPr>
        <p:blipFill>
          <a:blip r:embed="rId2"/>
          <a:stretch>
            <a:fillRect/>
          </a:stretch>
        </p:blipFill>
        <p:spPr>
          <a:xfrm>
            <a:off x="2915132" y="3852514"/>
            <a:ext cx="6902441" cy="28844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792411" y="120992"/>
            <a:ext cx="9791701" cy="430886"/>
          </a:xfrm>
        </p:spPr>
        <p:txBody>
          <a:bodyPr>
            <a:noAutofit/>
          </a:bodyPr>
          <a:lstStyle/>
          <a:p>
            <a:r>
              <a:rPr lang="hr-HR" sz="2400" dirty="0"/>
              <a:t>Prijava u </a:t>
            </a:r>
            <a:r>
              <a:rPr lang="hr-HR" sz="2400" dirty="0" err="1"/>
              <a:t>eDIGIT</a:t>
            </a:r>
            <a:r>
              <a:rPr lang="hr-HR" sz="2400" dirty="0"/>
              <a:t> portal</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137205" y="948676"/>
            <a:ext cx="10899464" cy="2800767"/>
          </a:xfrm>
          <a:prstGeom prst="rect">
            <a:avLst/>
          </a:prstGeom>
          <a:noFill/>
        </p:spPr>
        <p:txBody>
          <a:bodyPr wrap="square">
            <a:spAutoFit/>
          </a:bodyPr>
          <a:lstStyle/>
          <a:p>
            <a:r>
              <a:rPr lang="hr-HR" sz="2200" dirty="0">
                <a:solidFill>
                  <a:srgbClr val="295A4D"/>
                </a:solidFill>
                <a:latin typeface=""/>
              </a:rPr>
              <a:t>Osobe ovlaštene za zastupanje ili voditelji projekata poduzimaju sljedeće korake:</a:t>
            </a:r>
          </a:p>
          <a:p>
            <a:endParaRPr lang="hr-HR" sz="2200" dirty="0">
              <a:solidFill>
                <a:srgbClr val="295A4D"/>
              </a:solidFill>
              <a:latin typeface=""/>
            </a:endParaRPr>
          </a:p>
          <a:p>
            <a:pPr marL="342900" indent="-342900">
              <a:buFont typeface="Arial" panose="020B0604020202020204" pitchFamily="34" charset="0"/>
              <a:buChar char="•"/>
            </a:pPr>
            <a:r>
              <a:rPr lang="hr-HR" sz="2200" dirty="0">
                <a:solidFill>
                  <a:srgbClr val="295A4D"/>
                </a:solidFill>
                <a:latin typeface=""/>
              </a:rPr>
              <a:t>Registracija i prijava u </a:t>
            </a:r>
            <a:r>
              <a:rPr lang="hr-HR" sz="2200" dirty="0" err="1">
                <a:solidFill>
                  <a:srgbClr val="295A4D"/>
                </a:solidFill>
                <a:latin typeface=""/>
              </a:rPr>
              <a:t>eDIGIT</a:t>
            </a:r>
            <a:r>
              <a:rPr lang="hr-HR" sz="2200" dirty="0">
                <a:solidFill>
                  <a:srgbClr val="295A4D"/>
                </a:solidFill>
                <a:latin typeface=""/>
              </a:rPr>
              <a:t> portal</a:t>
            </a:r>
          </a:p>
          <a:p>
            <a:pPr marL="342900" indent="-342900">
              <a:buFont typeface="Arial" panose="020B0604020202020204" pitchFamily="34" charset="0"/>
              <a:buChar char="•"/>
            </a:pPr>
            <a:r>
              <a:rPr lang="hr-HR" sz="2200" dirty="0">
                <a:solidFill>
                  <a:srgbClr val="295A4D"/>
                </a:solidFill>
                <a:latin typeface=""/>
              </a:rPr>
              <a:t>Pokretanje projektnog prijedloga </a:t>
            </a:r>
          </a:p>
          <a:p>
            <a:pPr marL="342900" indent="-342900">
              <a:buFont typeface="Arial" panose="020B0604020202020204" pitchFamily="34" charset="0"/>
              <a:buChar char="•"/>
            </a:pPr>
            <a:r>
              <a:rPr lang="hr-HR" sz="2200" dirty="0">
                <a:solidFill>
                  <a:srgbClr val="295A4D"/>
                </a:solidFill>
                <a:latin typeface=""/>
              </a:rPr>
              <a:t>Popunjavanje online obrasca i učitavanje dokumentacije te</a:t>
            </a:r>
          </a:p>
          <a:p>
            <a:pPr marL="342900" indent="-342900">
              <a:buFont typeface="Arial" panose="020B0604020202020204" pitchFamily="34" charset="0"/>
              <a:buChar char="•"/>
            </a:pPr>
            <a:r>
              <a:rPr lang="hr-HR" sz="2200" dirty="0">
                <a:solidFill>
                  <a:srgbClr val="295A4D"/>
                </a:solidFill>
                <a:latin typeface=""/>
              </a:rPr>
              <a:t>Podnošenje projektnog prijedloga</a:t>
            </a:r>
          </a:p>
          <a:p>
            <a:pPr marL="342900" indent="-342900">
              <a:buFont typeface="Arial" panose="020B0604020202020204" pitchFamily="34" charset="0"/>
              <a:buChar char="•"/>
            </a:pPr>
            <a:endParaRPr lang="hr-HR" sz="2200" dirty="0">
              <a:solidFill>
                <a:srgbClr val="295A4D"/>
              </a:solidFill>
              <a:latin typeface=""/>
            </a:endParaRPr>
          </a:p>
          <a:p>
            <a:pPr marL="342900" indent="-342900">
              <a:buFont typeface="Arial" panose="020B0604020202020204" pitchFamily="34" charset="0"/>
              <a:buChar char="•"/>
            </a:pPr>
            <a:r>
              <a:rPr lang="hr-HR" sz="2200" dirty="0">
                <a:solidFill>
                  <a:srgbClr val="295A4D"/>
                </a:solidFill>
                <a:latin typeface=""/>
              </a:rPr>
              <a:t>Pitanja se postavljaju putem </a:t>
            </a:r>
            <a:r>
              <a:rPr lang="hr-HR" sz="2200" dirty="0" err="1">
                <a:solidFill>
                  <a:srgbClr val="295A4D"/>
                </a:solidFill>
                <a:latin typeface=""/>
              </a:rPr>
              <a:t>eDIGIT</a:t>
            </a:r>
            <a:r>
              <a:rPr lang="hr-HR" sz="2200" dirty="0">
                <a:solidFill>
                  <a:srgbClr val="295A4D"/>
                </a:solidFill>
                <a:latin typeface=""/>
              </a:rPr>
              <a:t> portala </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2" name="Picture 11">
            <a:extLst>
              <a:ext uri="{FF2B5EF4-FFF2-40B4-BE49-F238E27FC236}">
                <a16:creationId xmlns:a16="http://schemas.microsoft.com/office/drawing/2014/main" id="{299094AA-5CFD-FE77-011C-9E07CD75E3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8250" y="3096801"/>
            <a:ext cx="755713" cy="755713"/>
          </a:xfrm>
          <a:prstGeom prst="rect">
            <a:avLst/>
          </a:prstGeom>
        </p:spPr>
      </p:pic>
      <p:pic>
        <p:nvPicPr>
          <p:cNvPr id="13" name="Picture 12">
            <a:extLst>
              <a:ext uri="{FF2B5EF4-FFF2-40B4-BE49-F238E27FC236}">
                <a16:creationId xmlns:a16="http://schemas.microsoft.com/office/drawing/2014/main" id="{505AD026-8E5A-4389-525D-BC398B942D0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141" y="991684"/>
            <a:ext cx="704822" cy="704822"/>
          </a:xfrm>
          <a:prstGeom prst="rect">
            <a:avLst/>
          </a:prstGeom>
        </p:spPr>
      </p:pic>
      <p:cxnSp>
        <p:nvCxnSpPr>
          <p:cNvPr id="5" name="Straight Arrow Connector 4">
            <a:extLst>
              <a:ext uri="{FF2B5EF4-FFF2-40B4-BE49-F238E27FC236}">
                <a16:creationId xmlns:a16="http://schemas.microsoft.com/office/drawing/2014/main" id="{6FEF04C9-F8F7-F9AE-B10A-44E468831C32}"/>
              </a:ext>
            </a:extLst>
          </p:cNvPr>
          <p:cNvCxnSpPr>
            <a:cxnSpLocks/>
          </p:cNvCxnSpPr>
          <p:nvPr/>
        </p:nvCxnSpPr>
        <p:spPr>
          <a:xfrm flipV="1">
            <a:off x="3261674" y="5100461"/>
            <a:ext cx="139828" cy="30854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0" name="TextBox 9">
            <a:extLst>
              <a:ext uri="{FF2B5EF4-FFF2-40B4-BE49-F238E27FC236}">
                <a16:creationId xmlns:a16="http://schemas.microsoft.com/office/drawing/2014/main" id="{5F680412-6A81-B548-9454-A3A6F1FC0D4D}"/>
              </a:ext>
            </a:extLst>
          </p:cNvPr>
          <p:cNvSpPr txBox="1"/>
          <p:nvPr/>
        </p:nvSpPr>
        <p:spPr>
          <a:xfrm>
            <a:off x="2928445" y="5425876"/>
            <a:ext cx="1161288" cy="369332"/>
          </a:xfrm>
          <a:prstGeom prst="rect">
            <a:avLst/>
          </a:prstGeom>
          <a:noFill/>
        </p:spPr>
        <p:txBody>
          <a:bodyPr wrap="square" rtlCol="0">
            <a:spAutoFit/>
          </a:bodyPr>
          <a:lstStyle/>
          <a:p>
            <a:r>
              <a:rPr lang="hr-HR" dirty="0">
                <a:solidFill>
                  <a:srgbClr val="FF0000"/>
                </a:solidFill>
              </a:rPr>
              <a:t>FAQ</a:t>
            </a:r>
          </a:p>
        </p:txBody>
      </p:sp>
    </p:spTree>
    <p:extLst>
      <p:ext uri="{BB962C8B-B14F-4D97-AF65-F5344CB8AC3E}">
        <p14:creationId xmlns:p14="http://schemas.microsoft.com/office/powerpoint/2010/main" val="1870141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Prijavni obrazac – </a:t>
            </a:r>
            <a:r>
              <a:rPr lang="hr-HR" sz="2400" dirty="0" err="1"/>
              <a:t>Application</a:t>
            </a:r>
            <a:r>
              <a:rPr lang="hr-HR" sz="2400" dirty="0"/>
              <a:t> </a:t>
            </a:r>
            <a:r>
              <a:rPr lang="hr-HR" sz="2400" dirty="0" err="1"/>
              <a:t>form</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137205" y="948676"/>
            <a:ext cx="10899464" cy="1446550"/>
          </a:xfrm>
          <a:prstGeom prst="rect">
            <a:avLst/>
          </a:prstGeom>
          <a:noFill/>
        </p:spPr>
        <p:txBody>
          <a:bodyPr wrap="square">
            <a:spAutoFit/>
          </a:bodyPr>
          <a:lstStyle/>
          <a:p>
            <a:r>
              <a:rPr lang="hr-HR" sz="2200" dirty="0">
                <a:solidFill>
                  <a:srgbClr val="295A4D"/>
                </a:solidFill>
                <a:latin typeface=""/>
              </a:rPr>
              <a:t>Offline verzija obrasca dostupna u okviru dokumentacije Poziva: Aneks IV.</a:t>
            </a:r>
          </a:p>
          <a:p>
            <a:endParaRPr lang="hr-HR" sz="2200" dirty="0">
              <a:solidFill>
                <a:srgbClr val="295A4D"/>
              </a:solidFill>
              <a:latin typeface=""/>
            </a:endParaRPr>
          </a:p>
          <a:p>
            <a:r>
              <a:rPr lang="hr-HR" sz="2200" dirty="0">
                <a:solidFill>
                  <a:srgbClr val="295A4D"/>
                </a:solidFill>
                <a:latin typeface=""/>
              </a:rPr>
              <a:t>Izgled online verzije obrasca:</a:t>
            </a:r>
          </a:p>
          <a:p>
            <a:endParaRPr lang="hr-HR" sz="2200" dirty="0">
              <a:solidFill>
                <a:srgbClr val="295A4D"/>
              </a:solidFill>
              <a:latin typeface=""/>
            </a:endParaRP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9" name="Picture 8">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47425" y="1090105"/>
            <a:ext cx="776644" cy="776644"/>
          </a:xfrm>
          <a:prstGeom prst="rect">
            <a:avLst/>
          </a:prstGeom>
        </p:spPr>
      </p:pic>
      <p:pic>
        <p:nvPicPr>
          <p:cNvPr id="7" name="Picture 6">
            <a:extLst>
              <a:ext uri="{FF2B5EF4-FFF2-40B4-BE49-F238E27FC236}">
                <a16:creationId xmlns:a16="http://schemas.microsoft.com/office/drawing/2014/main" id="{05FEA820-58A1-A3AF-0CE8-0A92F479EA3D}"/>
              </a:ext>
            </a:extLst>
          </p:cNvPr>
          <p:cNvPicPr>
            <a:picLocks noChangeAspect="1"/>
          </p:cNvPicPr>
          <p:nvPr/>
        </p:nvPicPr>
        <p:blipFill>
          <a:blip r:embed="rId3"/>
          <a:stretch>
            <a:fillRect/>
          </a:stretch>
        </p:blipFill>
        <p:spPr>
          <a:xfrm>
            <a:off x="6205619" y="2656993"/>
            <a:ext cx="5831050" cy="3565512"/>
          </a:xfrm>
          <a:prstGeom prst="rect">
            <a:avLst/>
          </a:prstGeom>
          <a:ln>
            <a:solidFill>
              <a:srgbClr val="295A4D"/>
            </a:solidFill>
          </a:ln>
        </p:spPr>
      </p:pic>
      <p:pic>
        <p:nvPicPr>
          <p:cNvPr id="10" name="Picture 9">
            <a:extLst>
              <a:ext uri="{FF2B5EF4-FFF2-40B4-BE49-F238E27FC236}">
                <a16:creationId xmlns:a16="http://schemas.microsoft.com/office/drawing/2014/main" id="{DEB988FB-39E4-0237-4AC8-0065BAAD5758}"/>
              </a:ext>
            </a:extLst>
          </p:cNvPr>
          <p:cNvPicPr>
            <a:picLocks noChangeAspect="1"/>
          </p:cNvPicPr>
          <p:nvPr/>
        </p:nvPicPr>
        <p:blipFill>
          <a:blip r:embed="rId4"/>
          <a:stretch>
            <a:fillRect/>
          </a:stretch>
        </p:blipFill>
        <p:spPr>
          <a:xfrm>
            <a:off x="104846" y="2656993"/>
            <a:ext cx="5991154" cy="3565512"/>
          </a:xfrm>
          <a:prstGeom prst="rect">
            <a:avLst/>
          </a:prstGeom>
          <a:ln>
            <a:solidFill>
              <a:srgbClr val="295A4D"/>
            </a:solidFill>
          </a:ln>
        </p:spPr>
      </p:pic>
    </p:spTree>
    <p:extLst>
      <p:ext uri="{BB962C8B-B14F-4D97-AF65-F5344CB8AC3E}">
        <p14:creationId xmlns:p14="http://schemas.microsoft.com/office/powerpoint/2010/main" val="1543771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Dokumentacija koja se dostavlja u prijavi projektnog prijedloga</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083785E5-1093-2E35-6F90-79F4CF3DB2C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5553" y="948676"/>
            <a:ext cx="773715" cy="773715"/>
          </a:xfrm>
          <a:prstGeom prst="rect">
            <a:avLst/>
          </a:prstGeom>
        </p:spPr>
      </p:pic>
      <p:sp>
        <p:nvSpPr>
          <p:cNvPr id="7" name="TextBox 6">
            <a:extLst>
              <a:ext uri="{FF2B5EF4-FFF2-40B4-BE49-F238E27FC236}">
                <a16:creationId xmlns:a16="http://schemas.microsoft.com/office/drawing/2014/main" id="{BD6F83E0-5E70-1AC6-8C49-965EC8A2B822}"/>
              </a:ext>
            </a:extLst>
          </p:cNvPr>
          <p:cNvSpPr txBox="1"/>
          <p:nvPr/>
        </p:nvSpPr>
        <p:spPr>
          <a:xfrm>
            <a:off x="1336431" y="948676"/>
            <a:ext cx="10700238" cy="4416594"/>
          </a:xfrm>
          <a:prstGeom prst="rect">
            <a:avLst/>
          </a:prstGeom>
          <a:noFill/>
        </p:spPr>
        <p:txBody>
          <a:bodyPr wrap="square">
            <a:spAutoFit/>
          </a:bodyPr>
          <a:lstStyle/>
          <a:p>
            <a:r>
              <a:rPr lang="hr-HR" sz="1800" b="1" dirty="0">
                <a:solidFill>
                  <a:srgbClr val="295A4D"/>
                </a:solidFill>
                <a:latin typeface=""/>
              </a:rPr>
              <a:t>Baseline survey</a:t>
            </a:r>
          </a:p>
          <a:p>
            <a:r>
              <a:rPr lang="hr-HR" sz="1600" dirty="0">
                <a:solidFill>
                  <a:srgbClr val="295A4D"/>
                </a:solidFill>
                <a:latin typeface=""/>
              </a:rPr>
              <a:t>- poveznica u </a:t>
            </a:r>
            <a:r>
              <a:rPr lang="hr-HR" sz="1600" dirty="0" err="1">
                <a:solidFill>
                  <a:srgbClr val="295A4D"/>
                </a:solidFill>
                <a:latin typeface=""/>
              </a:rPr>
              <a:t>GfA</a:t>
            </a:r>
            <a:r>
              <a:rPr lang="hr-HR" sz="1600" dirty="0">
                <a:solidFill>
                  <a:srgbClr val="295A4D"/>
                </a:solidFill>
                <a:latin typeface=""/>
              </a:rPr>
              <a:t> (točka 12.), ispunjava prijavitelj – ne dostavlja se kroz sustav</a:t>
            </a:r>
          </a:p>
          <a:p>
            <a:r>
              <a:rPr lang="hr-HR" sz="1600" dirty="0">
                <a:solidFill>
                  <a:srgbClr val="295A4D"/>
                </a:solidFill>
                <a:latin typeface=""/>
              </a:rPr>
              <a:t>- indikativni sadržaj – </a:t>
            </a:r>
            <a:r>
              <a:rPr lang="hr-HR" sz="1600" dirty="0" err="1">
                <a:solidFill>
                  <a:srgbClr val="295A4D"/>
                </a:solidFill>
                <a:latin typeface=""/>
              </a:rPr>
              <a:t>Annex</a:t>
            </a:r>
            <a:r>
              <a:rPr lang="hr-HR" sz="1600" dirty="0">
                <a:solidFill>
                  <a:srgbClr val="295A4D"/>
                </a:solidFill>
                <a:latin typeface=""/>
              </a:rPr>
              <a:t> V</a:t>
            </a:r>
            <a:r>
              <a:rPr lang="hr-HR" sz="1800" dirty="0">
                <a:solidFill>
                  <a:srgbClr val="295A4D"/>
                </a:solidFill>
                <a:latin typeface=""/>
              </a:rPr>
              <a:t>. </a:t>
            </a:r>
          </a:p>
          <a:p>
            <a:endParaRPr lang="hr-HR" sz="1000" dirty="0">
              <a:solidFill>
                <a:srgbClr val="295A4D"/>
              </a:solidFill>
              <a:latin typeface=""/>
            </a:endParaRPr>
          </a:p>
          <a:p>
            <a:r>
              <a:rPr lang="hr-HR" sz="1800" b="1" dirty="0">
                <a:solidFill>
                  <a:srgbClr val="295A4D"/>
                </a:solidFill>
                <a:latin typeface=""/>
              </a:rPr>
              <a:t>U Application form, učitava se sljedeća dokumentacija:</a:t>
            </a:r>
          </a:p>
          <a:p>
            <a:endParaRPr lang="hr-HR" sz="800" dirty="0">
              <a:solidFill>
                <a:srgbClr val="295A4D"/>
              </a:solidFill>
              <a:latin typeface=""/>
            </a:endParaRPr>
          </a:p>
          <a:p>
            <a:pPr marL="457200" indent="-457200">
              <a:buFont typeface="+mj-lt"/>
              <a:buAutoNum type="arabicPeriod"/>
            </a:pPr>
            <a:r>
              <a:rPr lang="hr-HR" sz="1500" dirty="0">
                <a:solidFill>
                  <a:srgbClr val="295A4D"/>
                </a:solidFill>
                <a:latin typeface=""/>
              </a:rPr>
              <a:t>Declaration by the Applicant – potpisan i ovjeren </a:t>
            </a:r>
            <a:r>
              <a:rPr lang="hr-HR" sz="1500" dirty="0" err="1">
                <a:solidFill>
                  <a:srgbClr val="295A4D"/>
                </a:solidFill>
                <a:latin typeface=""/>
              </a:rPr>
              <a:t>Annex</a:t>
            </a:r>
            <a:r>
              <a:rPr lang="hr-HR" sz="1500" dirty="0">
                <a:solidFill>
                  <a:srgbClr val="295A4D"/>
                </a:solidFill>
                <a:latin typeface=""/>
              </a:rPr>
              <a:t> II.</a:t>
            </a:r>
          </a:p>
          <a:p>
            <a:pPr marL="457200" indent="-457200">
              <a:buFont typeface="+mj-lt"/>
              <a:buAutoNum type="arabicPeriod"/>
            </a:pPr>
            <a:r>
              <a:rPr lang="hr-HR" sz="1500" dirty="0">
                <a:solidFill>
                  <a:srgbClr val="295A4D"/>
                </a:solidFill>
                <a:latin typeface=""/>
              </a:rPr>
              <a:t>Declaration by the Partner – potpisan i ovjeren </a:t>
            </a:r>
            <a:r>
              <a:rPr lang="hr-HR" sz="1500" dirty="0" err="1">
                <a:solidFill>
                  <a:srgbClr val="295A4D"/>
                </a:solidFill>
                <a:latin typeface=""/>
              </a:rPr>
              <a:t>Annex</a:t>
            </a:r>
            <a:r>
              <a:rPr lang="hr-HR" sz="1500" dirty="0">
                <a:solidFill>
                  <a:srgbClr val="295A4D"/>
                </a:solidFill>
                <a:latin typeface=""/>
              </a:rPr>
              <a:t> III. (za svakog partnera, ako je primjenjivo)</a:t>
            </a:r>
          </a:p>
          <a:p>
            <a:pPr marL="457200" indent="-457200">
              <a:buFont typeface="+mj-lt"/>
              <a:buAutoNum type="arabicPeriod"/>
            </a:pPr>
            <a:r>
              <a:rPr lang="hr-HR" sz="1500" dirty="0">
                <a:solidFill>
                  <a:srgbClr val="295A4D"/>
                </a:solidFill>
                <a:latin typeface=""/>
              </a:rPr>
              <a:t>Životopisi projektnog tima – </a:t>
            </a:r>
            <a:r>
              <a:rPr lang="hr-HR" sz="1500" dirty="0" err="1">
                <a:solidFill>
                  <a:srgbClr val="295A4D"/>
                </a:solidFill>
                <a:latin typeface=""/>
              </a:rPr>
              <a:t>Annex</a:t>
            </a:r>
            <a:r>
              <a:rPr lang="hr-HR" sz="1500" dirty="0">
                <a:solidFill>
                  <a:srgbClr val="295A4D"/>
                </a:solidFill>
                <a:latin typeface=""/>
              </a:rPr>
              <a:t> VI.</a:t>
            </a:r>
          </a:p>
          <a:p>
            <a:pPr marL="457200" indent="-457200">
              <a:buFont typeface="+mj-lt"/>
              <a:buAutoNum type="arabicPeriod"/>
            </a:pPr>
            <a:r>
              <a:rPr lang="hr-HR" sz="1500" dirty="0">
                <a:solidFill>
                  <a:srgbClr val="295A4D"/>
                </a:solidFill>
                <a:latin typeface=""/>
              </a:rPr>
              <a:t>Godišnje financijsko izvješće (za prijavitelja i svako poduzeće-partnera)</a:t>
            </a:r>
          </a:p>
          <a:p>
            <a:pPr marL="457200" indent="-457200">
              <a:buFont typeface="+mj-lt"/>
              <a:buAutoNum type="arabicPeriod"/>
            </a:pPr>
            <a:r>
              <a:rPr lang="hr-HR" sz="1500" dirty="0">
                <a:solidFill>
                  <a:srgbClr val="295A4D"/>
                </a:solidFill>
                <a:latin typeface=""/>
              </a:rPr>
              <a:t>Group </a:t>
            </a:r>
            <a:r>
              <a:rPr lang="hr-HR" sz="1500" dirty="0" err="1">
                <a:solidFill>
                  <a:srgbClr val="295A4D"/>
                </a:solidFill>
                <a:latin typeface=""/>
              </a:rPr>
              <a:t>statement</a:t>
            </a:r>
            <a:r>
              <a:rPr lang="hr-HR" sz="1500" dirty="0">
                <a:solidFill>
                  <a:srgbClr val="295A4D"/>
                </a:solidFill>
                <a:latin typeface=""/>
              </a:rPr>
              <a:t> – potpisan i ovjeren </a:t>
            </a:r>
            <a:r>
              <a:rPr lang="hr-HR" sz="1500" dirty="0" err="1">
                <a:solidFill>
                  <a:srgbClr val="295A4D"/>
                </a:solidFill>
                <a:latin typeface=""/>
              </a:rPr>
              <a:t>Annex</a:t>
            </a:r>
            <a:r>
              <a:rPr lang="hr-HR" sz="1500" dirty="0">
                <a:solidFill>
                  <a:srgbClr val="295A4D"/>
                </a:solidFill>
                <a:latin typeface=""/>
              </a:rPr>
              <a:t> VIII.</a:t>
            </a:r>
          </a:p>
          <a:p>
            <a:pPr marL="457200" indent="-457200">
              <a:buFont typeface="+mj-lt"/>
              <a:buAutoNum type="arabicPeriod"/>
            </a:pPr>
            <a:r>
              <a:rPr lang="hr-HR" sz="1500" dirty="0">
                <a:solidFill>
                  <a:srgbClr val="295A4D"/>
                </a:solidFill>
                <a:latin typeface=""/>
              </a:rPr>
              <a:t>Environmental and Social Screening Questionnaire (ESSQ) – </a:t>
            </a:r>
            <a:r>
              <a:rPr lang="hr-HR" sz="1500" dirty="0" err="1">
                <a:solidFill>
                  <a:srgbClr val="295A4D"/>
                </a:solidFill>
                <a:latin typeface=""/>
              </a:rPr>
              <a:t>Annex</a:t>
            </a:r>
            <a:r>
              <a:rPr lang="hr-HR" sz="1500" dirty="0">
                <a:solidFill>
                  <a:srgbClr val="295A4D"/>
                </a:solidFill>
                <a:latin typeface=""/>
              </a:rPr>
              <a:t> VII.</a:t>
            </a:r>
          </a:p>
          <a:p>
            <a:pPr marL="457200" indent="-457200">
              <a:buFont typeface="+mj-lt"/>
              <a:buAutoNum type="arabicPeriod"/>
            </a:pPr>
            <a:r>
              <a:rPr lang="hr-HR" sz="1500" dirty="0">
                <a:solidFill>
                  <a:srgbClr val="295A4D"/>
                </a:solidFill>
                <a:latin typeface=""/>
              </a:rPr>
              <a:t>Partnership Agreement – ako projekt uključuje partnerstvo</a:t>
            </a:r>
          </a:p>
          <a:p>
            <a:pPr marL="457200" indent="-457200">
              <a:buFont typeface="+mj-lt"/>
              <a:buAutoNum type="arabicPeriod"/>
            </a:pPr>
            <a:r>
              <a:rPr lang="hr-HR" sz="1500" dirty="0">
                <a:solidFill>
                  <a:srgbClr val="295A4D"/>
                </a:solidFill>
                <a:latin typeface=""/>
              </a:rPr>
              <a:t>Project budget – </a:t>
            </a:r>
            <a:r>
              <a:rPr lang="hr-HR" sz="1500" dirty="0" err="1">
                <a:solidFill>
                  <a:srgbClr val="295A4D"/>
                </a:solidFill>
                <a:latin typeface=""/>
              </a:rPr>
              <a:t>Annex</a:t>
            </a:r>
            <a:r>
              <a:rPr lang="hr-HR" sz="1500" dirty="0">
                <a:solidFill>
                  <a:srgbClr val="295A4D"/>
                </a:solidFill>
                <a:latin typeface=""/>
              </a:rPr>
              <a:t> X.</a:t>
            </a:r>
          </a:p>
          <a:p>
            <a:endParaRPr lang="hr-HR" sz="1000" dirty="0">
              <a:solidFill>
                <a:srgbClr val="295A4D"/>
              </a:solidFill>
              <a:latin typeface=""/>
            </a:endParaRPr>
          </a:p>
          <a:p>
            <a:r>
              <a:rPr lang="hr-HR" sz="1800" b="1" dirty="0">
                <a:solidFill>
                  <a:srgbClr val="295A4D"/>
                </a:solidFill>
                <a:latin typeface=""/>
              </a:rPr>
              <a:t>Obvezna dokumentacija prije donošenja Award decision i potpisa GA:</a:t>
            </a:r>
          </a:p>
          <a:p>
            <a:pPr marL="457200" indent="-457200">
              <a:buFont typeface="+mj-lt"/>
              <a:buAutoNum type="arabicPeriod"/>
            </a:pPr>
            <a:r>
              <a:rPr lang="hr-HR" sz="1500" dirty="0">
                <a:solidFill>
                  <a:srgbClr val="295A4D"/>
                </a:solidFill>
                <a:latin typeface=""/>
              </a:rPr>
              <a:t>Dokumentacija vezana uz izračun plaće </a:t>
            </a:r>
          </a:p>
          <a:p>
            <a:pPr marL="457200" indent="-457200">
              <a:buFont typeface="+mj-lt"/>
              <a:buAutoNum type="arabicPeriod"/>
            </a:pPr>
            <a:r>
              <a:rPr lang="hr-HR" sz="1500" dirty="0">
                <a:solidFill>
                  <a:srgbClr val="295A4D"/>
                </a:solidFill>
                <a:latin typeface=""/>
              </a:rPr>
              <a:t>Dokaz o osiguranju vlastitog udjela sufinanciranja</a:t>
            </a:r>
          </a:p>
          <a:p>
            <a:pPr marL="457200" indent="-457200">
              <a:buFont typeface="+mj-lt"/>
              <a:buAutoNum type="arabicPeriod"/>
            </a:pPr>
            <a:r>
              <a:rPr lang="hr-HR" sz="1500" dirty="0" err="1">
                <a:solidFill>
                  <a:srgbClr val="295A4D"/>
                </a:solidFill>
                <a:latin typeface=""/>
              </a:rPr>
              <a:t>Solemnizirana</a:t>
            </a:r>
            <a:r>
              <a:rPr lang="hr-HR" sz="1500" dirty="0">
                <a:solidFill>
                  <a:srgbClr val="295A4D"/>
                </a:solidFill>
                <a:latin typeface=""/>
              </a:rPr>
              <a:t> bjanko zadužnica </a:t>
            </a:r>
          </a:p>
        </p:txBody>
      </p:sp>
    </p:spTree>
    <p:extLst>
      <p:ext uri="{BB962C8B-B14F-4D97-AF65-F5344CB8AC3E}">
        <p14:creationId xmlns:p14="http://schemas.microsoft.com/office/powerpoint/2010/main" val="1475576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55" y="531111"/>
            <a:ext cx="5578479" cy="5192681"/>
          </a:xfrm>
        </p:spPr>
        <p:txBody>
          <a:bodyPr>
            <a:noAutofit/>
          </a:bodyPr>
          <a:lstStyle/>
          <a:p>
            <a:br>
              <a:rPr lang="hr-HR" sz="4000" dirty="0"/>
            </a:br>
            <a:br>
              <a:rPr lang="hr-HR" sz="4000" dirty="0"/>
            </a:br>
            <a:r>
              <a:rPr lang="hr-HR" sz="3600" dirty="0"/>
              <a:t>Postupak dodjele bespovratnih sredstava</a:t>
            </a: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46584" y="1828800"/>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252547"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pic>
        <p:nvPicPr>
          <p:cNvPr id="7" name="Picture 6" descr="\\mzt\share\Uprave\znanost\DIGIT - PIU\2. Procurement\1.13. ICENT Nuqleus+DIGIT Website\Sadržaj web-a\Ikone za web\Professionalization of research centr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876" y="3757246"/>
            <a:ext cx="1752600" cy="1752600"/>
          </a:xfrm>
          <a:prstGeom prst="rect">
            <a:avLst/>
          </a:prstGeom>
          <a:noFill/>
          <a:ln>
            <a:noFill/>
          </a:ln>
        </p:spPr>
      </p:pic>
    </p:spTree>
    <p:extLst>
      <p:ext uri="{BB962C8B-B14F-4D97-AF65-F5344CB8AC3E}">
        <p14:creationId xmlns:p14="http://schemas.microsoft.com/office/powerpoint/2010/main" val="2048734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7180616-7EE4-F6F8-A145-63EC259DB2A2}"/>
              </a:ext>
            </a:extLst>
          </p:cNvPr>
          <p:cNvGrpSpPr/>
          <p:nvPr/>
        </p:nvGrpSpPr>
        <p:grpSpPr>
          <a:xfrm>
            <a:off x="1073157" y="1320829"/>
            <a:ext cx="10045686" cy="3902529"/>
            <a:chOff x="1528353" y="1911926"/>
            <a:chExt cx="4127863" cy="3861858"/>
          </a:xfrm>
        </p:grpSpPr>
        <p:sp>
          <p:nvSpPr>
            <p:cNvPr id="5" name="Rounded Rectangle 4">
              <a:extLst>
                <a:ext uri="{FF2B5EF4-FFF2-40B4-BE49-F238E27FC236}">
                  <a16:creationId xmlns:a16="http://schemas.microsoft.com/office/drawing/2014/main" id="{3ACC1D9C-3E8A-2C98-E32C-E7FC1EB229EA}"/>
                </a:ext>
              </a:extLst>
            </p:cNvPr>
            <p:cNvSpPr/>
            <p:nvPr/>
          </p:nvSpPr>
          <p:spPr>
            <a:xfrm>
              <a:off x="1528353" y="1911928"/>
              <a:ext cx="4127863" cy="3861856"/>
            </a:xfrm>
            <a:prstGeom prst="roundRect">
              <a:avLst/>
            </a:prstGeom>
            <a:solidFill>
              <a:srgbClr val="295A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C716A39C-3B44-9556-1007-D1E58279C7E8}"/>
                </a:ext>
              </a:extLst>
            </p:cNvPr>
            <p:cNvSpPr/>
            <p:nvPr/>
          </p:nvSpPr>
          <p:spPr>
            <a:xfrm rot="10800000">
              <a:off x="2182173" y="1911926"/>
              <a:ext cx="2820216" cy="758122"/>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grpSp>
      <p:sp>
        <p:nvSpPr>
          <p:cNvPr id="8" name="TextBox 7">
            <a:extLst>
              <a:ext uri="{FF2B5EF4-FFF2-40B4-BE49-F238E27FC236}">
                <a16:creationId xmlns:a16="http://schemas.microsoft.com/office/drawing/2014/main" id="{A6C0826C-B77F-F808-A8A0-EC48CFAE6190}"/>
              </a:ext>
            </a:extLst>
          </p:cNvPr>
          <p:cNvSpPr txBox="1"/>
          <p:nvPr/>
        </p:nvSpPr>
        <p:spPr>
          <a:xfrm>
            <a:off x="1274821" y="1533157"/>
            <a:ext cx="9975904" cy="3785652"/>
          </a:xfrm>
          <a:prstGeom prst="rect">
            <a:avLst/>
          </a:prstGeom>
          <a:noFill/>
        </p:spPr>
        <p:txBody>
          <a:bodyPr wrap="square" rtlCol="0">
            <a:spAutoFit/>
          </a:bodyPr>
          <a:lstStyle/>
          <a:p>
            <a:pPr algn="ctr"/>
            <a:r>
              <a:rPr lang="hr-HR" sz="2000" b="1" dirty="0">
                <a:solidFill>
                  <a:srgbClr val="E9F1EF"/>
                </a:solidFill>
                <a:latin typeface="Arial "/>
              </a:rPr>
              <a:t>Ključni datumi</a:t>
            </a:r>
          </a:p>
          <a:p>
            <a:pPr algn="just"/>
            <a:endParaRPr lang="hr-HR" sz="2000" b="1" dirty="0">
              <a:solidFill>
                <a:srgbClr val="E9F1EF"/>
              </a:solidFill>
              <a:latin typeface="Arial "/>
            </a:endParaRPr>
          </a:p>
          <a:p>
            <a:pPr algn="just"/>
            <a:endParaRPr lang="hr-HR" sz="2000" b="1" dirty="0">
              <a:solidFill>
                <a:srgbClr val="E9F1EF"/>
              </a:solidFill>
              <a:latin typeface="Arial "/>
            </a:endParaRPr>
          </a:p>
          <a:p>
            <a:pPr algn="just"/>
            <a:r>
              <a:rPr lang="hr-HR" sz="2000" b="1" dirty="0">
                <a:solidFill>
                  <a:srgbClr val="E9F1EF"/>
                </a:solidFill>
                <a:latin typeface="Arial "/>
              </a:rPr>
              <a:t>Datum objave: </a:t>
            </a:r>
            <a:r>
              <a:rPr lang="hr-HR" sz="2000" dirty="0">
                <a:solidFill>
                  <a:srgbClr val="E9F1EF"/>
                </a:solidFill>
                <a:latin typeface="Arial "/>
              </a:rPr>
              <a:t>svibanj 2026.</a:t>
            </a:r>
          </a:p>
          <a:p>
            <a:pPr algn="just">
              <a:buFont typeface="Wingdings" pitchFamily="2" charset="2"/>
              <a:buChar char="§"/>
            </a:pPr>
            <a:endParaRPr lang="hr-HR" sz="2000" dirty="0">
              <a:solidFill>
                <a:srgbClr val="E9F1EF"/>
              </a:solidFill>
              <a:latin typeface="Arial "/>
            </a:endParaRPr>
          </a:p>
          <a:p>
            <a:r>
              <a:rPr lang="hr-HR" sz="2000" b="1" dirty="0">
                <a:solidFill>
                  <a:srgbClr val="E9F1EF"/>
                </a:solidFill>
                <a:latin typeface="Arial "/>
              </a:rPr>
              <a:t>Početak zaprimanja prijava: </a:t>
            </a:r>
            <a:r>
              <a:rPr lang="hr-HR" sz="2000" dirty="0">
                <a:solidFill>
                  <a:srgbClr val="E9F1EF"/>
                </a:solidFill>
                <a:latin typeface="Arial "/>
              </a:rPr>
              <a:t>15.6.2026., 9:00</a:t>
            </a:r>
          </a:p>
          <a:p>
            <a:pPr>
              <a:buFont typeface="Wingdings" pitchFamily="2" charset="2"/>
              <a:buChar char="§"/>
            </a:pPr>
            <a:endParaRPr lang="hr-HR" sz="2000" dirty="0">
              <a:solidFill>
                <a:srgbClr val="E9F1EF"/>
              </a:solidFill>
              <a:latin typeface="Arial "/>
            </a:endParaRPr>
          </a:p>
          <a:p>
            <a:r>
              <a:rPr lang="hr-HR" sz="2000" b="1" dirty="0">
                <a:solidFill>
                  <a:srgbClr val="E9F1EF"/>
                </a:solidFill>
                <a:latin typeface="Arial "/>
              </a:rPr>
              <a:t>Završetak zaprimanja prijava: </a:t>
            </a:r>
            <a:r>
              <a:rPr lang="hr-HR" sz="2000" dirty="0">
                <a:solidFill>
                  <a:srgbClr val="E9F1EF"/>
                </a:solidFill>
                <a:latin typeface="Arial "/>
              </a:rPr>
              <a:t>11.9.2026., 12:00</a:t>
            </a:r>
          </a:p>
          <a:p>
            <a:endParaRPr lang="hr-HR" sz="2000" dirty="0">
              <a:solidFill>
                <a:srgbClr val="E9F1EF"/>
              </a:solidFill>
              <a:latin typeface="Arial "/>
            </a:endParaRPr>
          </a:p>
          <a:p>
            <a:r>
              <a:rPr lang="hr-HR" sz="2000" b="1" dirty="0">
                <a:solidFill>
                  <a:srgbClr val="E9F1EF"/>
                </a:solidFill>
                <a:latin typeface="Arial "/>
              </a:rPr>
              <a:t>Rezultati ocjenjivanja</a:t>
            </a:r>
            <a:r>
              <a:rPr lang="hr-HR" sz="2000" dirty="0">
                <a:solidFill>
                  <a:srgbClr val="E9F1EF"/>
                </a:solidFill>
                <a:latin typeface="Arial "/>
              </a:rPr>
              <a:t>: 60 dana od zatvaranja Poziva; potpisivanje GA 45 dana od konačnog rangiranja</a:t>
            </a:r>
          </a:p>
          <a:p>
            <a:pPr algn="just">
              <a:buFont typeface="Wingdings" pitchFamily="2" charset="2"/>
              <a:buChar char="§"/>
            </a:pPr>
            <a:endParaRPr lang="hr-HR" sz="2000" dirty="0">
              <a:solidFill>
                <a:srgbClr val="E9F1EF"/>
              </a:solidFill>
              <a:latin typeface=""/>
            </a:endParaRPr>
          </a:p>
        </p:txBody>
      </p:sp>
      <p:sp>
        <p:nvSpPr>
          <p:cNvPr id="11" name="Title 1"/>
          <p:cNvSpPr txBox="1">
            <a:spLocks/>
          </p:cNvSpPr>
          <p:nvPr/>
        </p:nvSpPr>
        <p:spPr>
          <a:xfrm>
            <a:off x="744271" y="181860"/>
            <a:ext cx="9791701" cy="4308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r>
              <a:rPr lang="hr-HR" sz="2400" dirty="0"/>
              <a:t>Rokovi za dostavu projektnog prijedloga</a:t>
            </a:r>
          </a:p>
        </p:txBody>
      </p:sp>
      <p:sp>
        <p:nvSpPr>
          <p:cNvPr id="13" name="Rectangle 12">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17448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28DCE-2178-9FEA-AB54-A279AE56ADF4}"/>
              </a:ext>
            </a:extLst>
          </p:cNvPr>
          <p:cNvSpPr>
            <a:spLocks noGrp="1"/>
          </p:cNvSpPr>
          <p:nvPr>
            <p:ph type="title"/>
          </p:nvPr>
        </p:nvSpPr>
        <p:spPr>
          <a:xfrm>
            <a:off x="741484" y="0"/>
            <a:ext cx="10515600" cy="707537"/>
          </a:xfrm>
        </p:spPr>
        <p:txBody>
          <a:bodyPr>
            <a:normAutofit/>
          </a:bodyPr>
          <a:lstStyle/>
          <a:p>
            <a:r>
              <a:rPr lang="hr-HR" sz="2400" dirty="0"/>
              <a:t>Postupak dodjele bespovratnih sredstava</a:t>
            </a:r>
          </a:p>
        </p:txBody>
      </p:sp>
      <p:sp>
        <p:nvSpPr>
          <p:cNvPr id="29" name="Rectangle 28">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31" name="Dijagram 7"/>
          <p:cNvGraphicFramePr/>
          <p:nvPr>
            <p:extLst>
              <p:ext uri="{D42A27DB-BD31-4B8C-83A1-F6EECF244321}">
                <p14:modId xmlns:p14="http://schemas.microsoft.com/office/powerpoint/2010/main" val="468420042"/>
              </p:ext>
            </p:extLst>
          </p:nvPr>
        </p:nvGraphicFramePr>
        <p:xfrm>
          <a:off x="416169" y="914399"/>
          <a:ext cx="11166230" cy="4906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4080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1FB1-B6C7-5D10-9AD9-AD0F27736086}"/>
            </a:ext>
          </a:extLst>
        </p:cNvPr>
        <p:cNvGrpSpPr/>
        <p:nvPr/>
      </p:nvGrpSpPr>
      <p:grpSpPr>
        <a:xfrm>
          <a:off x="0" y="0"/>
          <a:ext cx="0" cy="0"/>
          <a:chOff x="0" y="0"/>
          <a:chExt cx="0" cy="0"/>
        </a:xfrm>
      </p:grpSpPr>
      <p:sp>
        <p:nvSpPr>
          <p:cNvPr id="6" name="Shape 31">
            <a:extLst>
              <a:ext uri="{FF2B5EF4-FFF2-40B4-BE49-F238E27FC236}">
                <a16:creationId xmlns:a16="http://schemas.microsoft.com/office/drawing/2014/main" id="{DB9CDFAD-60E0-42AE-C40E-E90E67E3270A}"/>
              </a:ext>
            </a:extLst>
          </p:cNvPr>
          <p:cNvSpPr/>
          <p:nvPr/>
        </p:nvSpPr>
        <p:spPr>
          <a:xfrm>
            <a:off x="584462" y="942680"/>
            <a:ext cx="10926818" cy="5450669"/>
          </a:xfrm>
          <a:prstGeom prst="roundRect">
            <a:avLst>
              <a:gd name="adj" fmla="val 11111"/>
            </a:avLst>
          </a:prstGeom>
          <a:solidFill>
            <a:schemeClr val="accent6">
              <a:lumMod val="20000"/>
              <a:lumOff val="80000"/>
            </a:schemeClr>
          </a:solidFill>
          <a:ln w="12700">
            <a:solidFill>
              <a:srgbClr val="235E50"/>
            </a:solidFill>
            <a:prstDash val="solid"/>
          </a:ln>
        </p:spPr>
        <p:txBody>
          <a:bodyPr/>
          <a:lstStyle/>
          <a:p>
            <a:endParaRPr lang="hr-HR"/>
          </a:p>
        </p:txBody>
      </p:sp>
      <p:sp>
        <p:nvSpPr>
          <p:cNvPr id="2" name="Title 1">
            <a:extLst>
              <a:ext uri="{FF2B5EF4-FFF2-40B4-BE49-F238E27FC236}">
                <a16:creationId xmlns:a16="http://schemas.microsoft.com/office/drawing/2014/main" id="{82AC5AB4-2AC1-4BDF-02D7-CEF9DC38C52A}"/>
              </a:ext>
            </a:extLst>
          </p:cNvPr>
          <p:cNvSpPr>
            <a:spLocks noGrp="1"/>
          </p:cNvSpPr>
          <p:nvPr>
            <p:ph type="title"/>
          </p:nvPr>
        </p:nvSpPr>
        <p:spPr>
          <a:xfrm>
            <a:off x="1018035" y="230188"/>
            <a:ext cx="10515601" cy="605972"/>
          </a:xfrm>
        </p:spPr>
        <p:txBody>
          <a:bodyPr>
            <a:normAutofit/>
          </a:bodyPr>
          <a:lstStyle/>
          <a:p>
            <a:r>
              <a:rPr lang="hr-HR" sz="2400" dirty="0"/>
              <a:t>Ocjena kvalitete </a:t>
            </a:r>
          </a:p>
        </p:txBody>
      </p:sp>
      <p:sp>
        <p:nvSpPr>
          <p:cNvPr id="3" name="Content Placeholder 2">
            <a:extLst>
              <a:ext uri="{FF2B5EF4-FFF2-40B4-BE49-F238E27FC236}">
                <a16:creationId xmlns:a16="http://schemas.microsoft.com/office/drawing/2014/main" id="{B0CBA17B-AEC0-E51B-87B2-A6877F5A482F}"/>
              </a:ext>
            </a:extLst>
          </p:cNvPr>
          <p:cNvSpPr>
            <a:spLocks noGrp="1"/>
          </p:cNvSpPr>
          <p:nvPr>
            <p:ph idx="1"/>
          </p:nvPr>
        </p:nvSpPr>
        <p:spPr>
          <a:xfrm>
            <a:off x="880875" y="1097803"/>
            <a:ext cx="10327595" cy="5171021"/>
          </a:xfrm>
        </p:spPr>
        <p:txBody>
          <a:bodyPr>
            <a:normAutofit fontScale="32500" lnSpcReduction="20000"/>
          </a:bodyPr>
          <a:lstStyle/>
          <a:p>
            <a:pPr marL="0" indent="0">
              <a:lnSpc>
                <a:spcPct val="110000"/>
              </a:lnSpc>
              <a:spcBef>
                <a:spcPts val="600"/>
              </a:spcBef>
              <a:buNone/>
            </a:pPr>
            <a:r>
              <a:rPr lang="en-US" altLang="en-US" sz="4900" dirty="0">
                <a:solidFill>
                  <a:schemeClr val="tx1"/>
                </a:solidFill>
                <a:latin typeface="Arial "/>
                <a:sym typeface="+mn-ea"/>
              </a:rPr>
              <a:t>Ocjena </a:t>
            </a:r>
            <a:r>
              <a:rPr lang="en-US" altLang="en-US" sz="4900" dirty="0" err="1">
                <a:solidFill>
                  <a:schemeClr val="tx1"/>
                </a:solidFill>
                <a:latin typeface="Arial "/>
                <a:sym typeface="+mn-ea"/>
              </a:rPr>
              <a:t>kvalitete</a:t>
            </a:r>
            <a:r>
              <a:rPr lang="en-US" altLang="en-US" sz="4900" dirty="0">
                <a:solidFill>
                  <a:schemeClr val="tx1"/>
                </a:solidFill>
                <a:latin typeface="Arial "/>
                <a:sym typeface="+mn-ea"/>
              </a:rPr>
              <a:t> </a:t>
            </a:r>
            <a:r>
              <a:rPr lang="en-US" altLang="en-US" sz="4900" dirty="0" err="1">
                <a:solidFill>
                  <a:schemeClr val="tx1"/>
                </a:solidFill>
                <a:latin typeface="Arial "/>
                <a:sym typeface="+mn-ea"/>
              </a:rPr>
              <a:t>provodi</a:t>
            </a:r>
            <a:r>
              <a:rPr lang="en-US" altLang="en-US" sz="4900" dirty="0">
                <a:solidFill>
                  <a:schemeClr val="tx1"/>
                </a:solidFill>
                <a:latin typeface="Arial "/>
                <a:sym typeface="+mn-ea"/>
              </a:rPr>
              <a:t> se </a:t>
            </a:r>
            <a:r>
              <a:rPr lang="en-US" altLang="en-US" sz="4900" dirty="0" err="1">
                <a:solidFill>
                  <a:schemeClr val="tx1"/>
                </a:solidFill>
                <a:latin typeface="Arial "/>
                <a:sym typeface="+mn-ea"/>
              </a:rPr>
              <a:t>analizom</a:t>
            </a:r>
            <a:r>
              <a:rPr lang="en-US" altLang="en-US" sz="4900" dirty="0">
                <a:solidFill>
                  <a:schemeClr val="tx1"/>
                </a:solidFill>
                <a:latin typeface="Arial "/>
                <a:sym typeface="+mn-ea"/>
              </a:rPr>
              <a:t> </a:t>
            </a:r>
            <a:r>
              <a:rPr lang="en-US" altLang="en-US" sz="4900" dirty="0" err="1">
                <a:solidFill>
                  <a:schemeClr val="tx1"/>
                </a:solidFill>
                <a:latin typeface="Arial "/>
                <a:sym typeface="+mn-ea"/>
              </a:rPr>
              <a:t>projektnog</a:t>
            </a:r>
            <a:r>
              <a:rPr lang="en-US" altLang="en-US" sz="4900" dirty="0">
                <a:solidFill>
                  <a:schemeClr val="tx1"/>
                </a:solidFill>
                <a:latin typeface="Arial "/>
                <a:sym typeface="+mn-ea"/>
              </a:rPr>
              <a:t> prijedloga </a:t>
            </a:r>
            <a:r>
              <a:rPr lang="en-US" altLang="en-US" sz="4900" dirty="0" err="1">
                <a:solidFill>
                  <a:schemeClr val="tx1"/>
                </a:solidFill>
                <a:latin typeface="Arial "/>
                <a:sym typeface="+mn-ea"/>
              </a:rPr>
              <a:t>i</a:t>
            </a:r>
            <a:r>
              <a:rPr lang="en-US" altLang="en-US" sz="4900" dirty="0">
                <a:solidFill>
                  <a:schemeClr val="tx1"/>
                </a:solidFill>
                <a:latin typeface="Arial "/>
                <a:sym typeface="+mn-ea"/>
              </a:rPr>
              <a:t> </a:t>
            </a:r>
            <a:r>
              <a:rPr lang="en-US" altLang="en-US" sz="4900" dirty="0" err="1">
                <a:solidFill>
                  <a:schemeClr val="tx1"/>
                </a:solidFill>
                <a:latin typeface="Arial "/>
                <a:sym typeface="+mn-ea"/>
              </a:rPr>
              <a:t>utvrđivanjem</a:t>
            </a:r>
            <a:r>
              <a:rPr lang="en-US" altLang="en-US" sz="4900" dirty="0">
                <a:solidFill>
                  <a:schemeClr val="tx1"/>
                </a:solidFill>
                <a:latin typeface="Arial "/>
                <a:sym typeface="+mn-ea"/>
              </a:rPr>
              <a:t> </a:t>
            </a:r>
            <a:r>
              <a:rPr lang="en-US" altLang="en-US" sz="4900" dirty="0" err="1">
                <a:solidFill>
                  <a:schemeClr val="tx1"/>
                </a:solidFill>
                <a:latin typeface="Arial "/>
                <a:sym typeface="+mn-ea"/>
              </a:rPr>
              <a:t>njegovih</a:t>
            </a:r>
            <a:r>
              <a:rPr lang="en-US" altLang="en-US" sz="4900" dirty="0">
                <a:solidFill>
                  <a:schemeClr val="tx1"/>
                </a:solidFill>
                <a:latin typeface="Arial "/>
                <a:sym typeface="+mn-ea"/>
              </a:rPr>
              <a:t> </a:t>
            </a:r>
            <a:r>
              <a:rPr lang="en-US" altLang="en-US" sz="4900" dirty="0" err="1">
                <a:solidFill>
                  <a:schemeClr val="tx1"/>
                </a:solidFill>
                <a:latin typeface="Arial "/>
                <a:sym typeface="+mn-ea"/>
              </a:rPr>
              <a:t>prednosti</a:t>
            </a:r>
            <a:r>
              <a:rPr lang="en-US" altLang="en-US" sz="4900" dirty="0">
                <a:solidFill>
                  <a:schemeClr val="tx1"/>
                </a:solidFill>
                <a:latin typeface="Arial "/>
                <a:sym typeface="+mn-ea"/>
              </a:rPr>
              <a:t> </a:t>
            </a:r>
            <a:r>
              <a:rPr lang="en-US" altLang="en-US" sz="4900" dirty="0" err="1">
                <a:solidFill>
                  <a:schemeClr val="tx1"/>
                </a:solidFill>
                <a:latin typeface="Arial "/>
                <a:sym typeface="+mn-ea"/>
              </a:rPr>
              <a:t>i</a:t>
            </a:r>
            <a:r>
              <a:rPr lang="en-US" altLang="en-US" sz="4900" dirty="0">
                <a:solidFill>
                  <a:schemeClr val="tx1"/>
                </a:solidFill>
                <a:latin typeface="Arial "/>
                <a:sym typeface="+mn-ea"/>
              </a:rPr>
              <a:t> </a:t>
            </a:r>
            <a:r>
              <a:rPr lang="en-US" altLang="en-US" sz="4900" dirty="0" err="1">
                <a:solidFill>
                  <a:schemeClr val="tx1"/>
                </a:solidFill>
                <a:latin typeface="Arial "/>
                <a:sym typeface="+mn-ea"/>
              </a:rPr>
              <a:t>nedostataka</a:t>
            </a:r>
            <a:r>
              <a:rPr lang="en-US" altLang="en-US" sz="4900" dirty="0">
                <a:solidFill>
                  <a:schemeClr val="tx1"/>
                </a:solidFill>
                <a:latin typeface="Arial "/>
                <a:sym typeface="+mn-ea"/>
              </a:rPr>
              <a:t> u </a:t>
            </a:r>
            <a:r>
              <a:rPr lang="en-US" altLang="en-US" sz="4900" dirty="0" err="1">
                <a:solidFill>
                  <a:schemeClr val="tx1"/>
                </a:solidFill>
                <a:latin typeface="Arial "/>
                <a:sym typeface="+mn-ea"/>
              </a:rPr>
              <a:t>odnosu</a:t>
            </a:r>
            <a:r>
              <a:rPr lang="en-US" altLang="en-US" sz="4900" dirty="0">
                <a:solidFill>
                  <a:schemeClr val="tx1"/>
                </a:solidFill>
                <a:latin typeface="Arial "/>
                <a:sym typeface="+mn-ea"/>
              </a:rPr>
              <a:t> </a:t>
            </a:r>
            <a:r>
              <a:rPr lang="en-US" altLang="en-US" sz="4900" dirty="0" err="1">
                <a:solidFill>
                  <a:schemeClr val="tx1"/>
                </a:solidFill>
                <a:latin typeface="Arial "/>
                <a:sym typeface="+mn-ea"/>
              </a:rPr>
              <a:t>na</a:t>
            </a:r>
            <a:r>
              <a:rPr lang="en-US" altLang="en-US" sz="4900" dirty="0">
                <a:solidFill>
                  <a:schemeClr val="tx1"/>
                </a:solidFill>
                <a:latin typeface="Arial "/>
                <a:sym typeface="+mn-ea"/>
              </a:rPr>
              <a:t> </a:t>
            </a:r>
            <a:r>
              <a:rPr lang="en-US" altLang="en-US" sz="4900" dirty="0" err="1">
                <a:solidFill>
                  <a:schemeClr val="tx1"/>
                </a:solidFill>
                <a:latin typeface="Arial "/>
                <a:sym typeface="+mn-ea"/>
              </a:rPr>
              <a:t>pojedine</a:t>
            </a:r>
            <a:r>
              <a:rPr lang="en-US" altLang="en-US" sz="4900" dirty="0">
                <a:solidFill>
                  <a:schemeClr val="tx1"/>
                </a:solidFill>
                <a:latin typeface="Arial "/>
                <a:sym typeface="+mn-ea"/>
              </a:rPr>
              <a:t> </a:t>
            </a:r>
            <a:r>
              <a:rPr lang="en-US" altLang="en-US" sz="4900" dirty="0" err="1">
                <a:solidFill>
                  <a:schemeClr val="tx1"/>
                </a:solidFill>
                <a:latin typeface="Arial "/>
                <a:sym typeface="+mn-ea"/>
              </a:rPr>
              <a:t>kriterije</a:t>
            </a:r>
            <a:r>
              <a:rPr lang="en-US" altLang="en-US" sz="4900" dirty="0">
                <a:solidFill>
                  <a:schemeClr val="tx1"/>
                </a:solidFill>
                <a:latin typeface="Arial "/>
                <a:sym typeface="+mn-ea"/>
              </a:rPr>
              <a:t> </a:t>
            </a:r>
            <a:r>
              <a:rPr lang="en-US" altLang="en-US" sz="4900" dirty="0" err="1">
                <a:solidFill>
                  <a:schemeClr val="tx1"/>
                </a:solidFill>
                <a:latin typeface="Arial "/>
                <a:sym typeface="+mn-ea"/>
              </a:rPr>
              <a:t>i</a:t>
            </a:r>
            <a:r>
              <a:rPr lang="en-US" altLang="en-US" sz="4900" dirty="0">
                <a:solidFill>
                  <a:schemeClr val="tx1"/>
                </a:solidFill>
                <a:latin typeface="Arial "/>
                <a:sym typeface="+mn-ea"/>
              </a:rPr>
              <a:t> </a:t>
            </a:r>
            <a:r>
              <a:rPr lang="en-US" altLang="en-US" sz="4900" dirty="0" err="1">
                <a:solidFill>
                  <a:schemeClr val="tx1"/>
                </a:solidFill>
                <a:latin typeface="Arial "/>
                <a:sym typeface="+mn-ea"/>
              </a:rPr>
              <a:t>potkriterije</a:t>
            </a:r>
            <a:r>
              <a:rPr lang="en-US" altLang="en-US" sz="4900" dirty="0">
                <a:solidFill>
                  <a:schemeClr val="tx1"/>
                </a:solidFill>
                <a:latin typeface="Arial "/>
                <a:sym typeface="+mn-ea"/>
              </a:rPr>
              <a:t>. </a:t>
            </a:r>
            <a:endParaRPr lang="hr-HR" altLang="en-US" sz="4900" dirty="0">
              <a:solidFill>
                <a:schemeClr val="tx1"/>
              </a:solidFill>
              <a:latin typeface="Arial "/>
              <a:sym typeface="+mn-ea"/>
            </a:endParaRPr>
          </a:p>
          <a:p>
            <a:pPr marL="0" indent="0">
              <a:lnSpc>
                <a:spcPct val="110000"/>
              </a:lnSpc>
              <a:spcBef>
                <a:spcPts val="600"/>
              </a:spcBef>
              <a:buNone/>
            </a:pPr>
            <a:endParaRPr lang="en-US" altLang="en-US" sz="4300" dirty="0">
              <a:solidFill>
                <a:schemeClr val="tx1"/>
              </a:solidFill>
              <a:latin typeface="Arial "/>
              <a:sym typeface="+mn-ea"/>
            </a:endParaRPr>
          </a:p>
          <a:p>
            <a:pPr>
              <a:lnSpc>
                <a:spcPct val="110000"/>
              </a:lnSpc>
              <a:spcBef>
                <a:spcPts val="600"/>
              </a:spcBef>
            </a:pPr>
            <a:r>
              <a:rPr lang="en-US" altLang="en-US" sz="4300" dirty="0" err="1">
                <a:solidFill>
                  <a:schemeClr val="tx1"/>
                </a:solidFill>
                <a:latin typeface="Arial "/>
                <a:sym typeface="+mn-ea"/>
              </a:rPr>
              <a:t>Ocjenjivači</a:t>
            </a:r>
            <a:r>
              <a:rPr lang="en-US" altLang="en-US" sz="4300" dirty="0">
                <a:solidFill>
                  <a:schemeClr val="tx1"/>
                </a:solidFill>
                <a:latin typeface="Arial "/>
                <a:sym typeface="+mn-ea"/>
              </a:rPr>
              <a:t> </a:t>
            </a:r>
            <a:r>
              <a:rPr lang="en-US" altLang="en-US" sz="4300" b="1" dirty="0" err="1">
                <a:solidFill>
                  <a:schemeClr val="tx1"/>
                </a:solidFill>
                <a:latin typeface="Arial "/>
                <a:sym typeface="+mn-ea"/>
              </a:rPr>
              <a:t>najprije</a:t>
            </a:r>
            <a:r>
              <a:rPr lang="en-US" altLang="en-US" sz="4300" b="1" dirty="0">
                <a:solidFill>
                  <a:schemeClr val="tx1"/>
                </a:solidFill>
                <a:latin typeface="Arial "/>
                <a:sym typeface="+mn-ea"/>
              </a:rPr>
              <a:t> </a:t>
            </a:r>
            <a:r>
              <a:rPr lang="en-US" altLang="en-US" sz="4300" b="1" dirty="0" err="1">
                <a:solidFill>
                  <a:schemeClr val="tx1"/>
                </a:solidFill>
                <a:latin typeface="Arial "/>
                <a:sym typeface="+mn-ea"/>
              </a:rPr>
              <a:t>identificiraju</a:t>
            </a:r>
            <a:r>
              <a:rPr lang="en-US" altLang="en-US" sz="4300" b="1" dirty="0">
                <a:solidFill>
                  <a:schemeClr val="tx1"/>
                </a:solidFill>
                <a:latin typeface="Arial "/>
                <a:sym typeface="+mn-ea"/>
              </a:rPr>
              <a:t> </a:t>
            </a:r>
            <a:r>
              <a:rPr lang="en-US" altLang="en-US" sz="4300" b="1" dirty="0" err="1">
                <a:solidFill>
                  <a:schemeClr val="tx1"/>
                </a:solidFill>
                <a:latin typeface="Arial "/>
                <a:sym typeface="+mn-ea"/>
              </a:rPr>
              <a:t>pozitivne</a:t>
            </a:r>
            <a:r>
              <a:rPr lang="en-US" altLang="en-US" sz="4300" b="1" dirty="0">
                <a:solidFill>
                  <a:schemeClr val="tx1"/>
                </a:solidFill>
                <a:latin typeface="Arial "/>
                <a:sym typeface="+mn-ea"/>
              </a:rPr>
              <a:t> </a:t>
            </a:r>
            <a:r>
              <a:rPr lang="en-US" altLang="en-US" sz="4300" b="1" dirty="0" err="1">
                <a:solidFill>
                  <a:schemeClr val="tx1"/>
                </a:solidFill>
                <a:latin typeface="Arial "/>
                <a:sym typeface="+mn-ea"/>
              </a:rPr>
              <a:t>aspekte</a:t>
            </a:r>
            <a:r>
              <a:rPr lang="en-US" altLang="en-US" sz="4300" b="1" dirty="0">
                <a:solidFill>
                  <a:schemeClr val="tx1"/>
                </a:solidFill>
                <a:latin typeface="Arial "/>
                <a:sym typeface="+mn-ea"/>
              </a:rPr>
              <a:t> </a:t>
            </a:r>
            <a:r>
              <a:rPr lang="en-US" altLang="en-US" sz="4300" dirty="0" err="1">
                <a:solidFill>
                  <a:schemeClr val="tx1"/>
                </a:solidFill>
                <a:latin typeface="Arial "/>
                <a:sym typeface="+mn-ea"/>
              </a:rPr>
              <a:t>projektnog</a:t>
            </a:r>
            <a:r>
              <a:rPr lang="en-US" altLang="en-US" sz="4300" dirty="0">
                <a:solidFill>
                  <a:schemeClr val="tx1"/>
                </a:solidFill>
                <a:latin typeface="Arial "/>
                <a:sym typeface="+mn-ea"/>
              </a:rPr>
              <a:t> prijedloga, </a:t>
            </a:r>
            <a:r>
              <a:rPr lang="en-US" altLang="en-US" sz="4300" dirty="0" err="1">
                <a:solidFill>
                  <a:schemeClr val="tx1"/>
                </a:solidFill>
                <a:latin typeface="Arial "/>
                <a:sym typeface="+mn-ea"/>
              </a:rPr>
              <a:t>odnosno</a:t>
            </a:r>
            <a:r>
              <a:rPr lang="en-US" altLang="en-US" sz="4300" dirty="0">
                <a:solidFill>
                  <a:schemeClr val="tx1"/>
                </a:solidFill>
                <a:latin typeface="Arial "/>
                <a:sym typeface="+mn-ea"/>
              </a:rPr>
              <a:t> </a:t>
            </a:r>
            <a:r>
              <a:rPr lang="en-US" altLang="en-US" sz="4300" dirty="0" err="1">
                <a:solidFill>
                  <a:schemeClr val="tx1"/>
                </a:solidFill>
                <a:latin typeface="Arial "/>
                <a:sym typeface="+mn-ea"/>
              </a:rPr>
              <a:t>elemente</a:t>
            </a:r>
            <a:r>
              <a:rPr lang="en-US" altLang="en-US" sz="4300" dirty="0">
                <a:solidFill>
                  <a:schemeClr val="tx1"/>
                </a:solidFill>
                <a:latin typeface="Arial "/>
                <a:sym typeface="+mn-ea"/>
              </a:rPr>
              <a:t> koji </a:t>
            </a:r>
            <a:r>
              <a:rPr lang="en-US" altLang="en-US" sz="4300" dirty="0" err="1">
                <a:solidFill>
                  <a:schemeClr val="tx1"/>
                </a:solidFill>
                <a:latin typeface="Arial "/>
                <a:sym typeface="+mn-ea"/>
              </a:rPr>
              <a:t>su</a:t>
            </a:r>
            <a:r>
              <a:rPr lang="en-US" altLang="en-US" sz="4300" dirty="0">
                <a:solidFill>
                  <a:schemeClr val="tx1"/>
                </a:solidFill>
                <a:latin typeface="Arial "/>
                <a:sym typeface="+mn-ea"/>
              </a:rPr>
              <a:t> dobro </a:t>
            </a:r>
            <a:r>
              <a:rPr lang="en-US" altLang="en-US" sz="4300" dirty="0" err="1">
                <a:solidFill>
                  <a:schemeClr val="tx1"/>
                </a:solidFill>
                <a:latin typeface="Arial "/>
                <a:sym typeface="+mn-ea"/>
              </a:rPr>
              <a:t>obrazloženi</a:t>
            </a:r>
            <a:r>
              <a:rPr lang="en-US" altLang="en-US" sz="4300" dirty="0">
                <a:solidFill>
                  <a:schemeClr val="tx1"/>
                </a:solidFill>
                <a:latin typeface="Arial "/>
                <a:sym typeface="+mn-ea"/>
              </a:rPr>
              <a:t>, </a:t>
            </a:r>
            <a:r>
              <a:rPr lang="en-US" altLang="en-US" sz="4300" dirty="0" err="1">
                <a:solidFill>
                  <a:schemeClr val="tx1"/>
                </a:solidFill>
                <a:latin typeface="Arial "/>
                <a:sym typeface="+mn-ea"/>
              </a:rPr>
              <a:t>uvjerljivi</a:t>
            </a:r>
            <a:r>
              <a:rPr lang="en-US" altLang="en-US" sz="4300" dirty="0">
                <a:solidFill>
                  <a:schemeClr val="tx1"/>
                </a:solidFill>
                <a:latin typeface="Arial "/>
                <a:sym typeface="+mn-ea"/>
              </a:rPr>
              <a:t> </a:t>
            </a:r>
            <a:r>
              <a:rPr lang="en-US" altLang="en-US" sz="4300" dirty="0" err="1">
                <a:solidFill>
                  <a:schemeClr val="tx1"/>
                </a:solidFill>
                <a:latin typeface="Arial "/>
                <a:sym typeface="+mn-ea"/>
              </a:rPr>
              <a:t>i</a:t>
            </a:r>
            <a:r>
              <a:rPr lang="en-US" altLang="en-US" sz="4300" dirty="0">
                <a:solidFill>
                  <a:schemeClr val="tx1"/>
                </a:solidFill>
                <a:latin typeface="Arial "/>
                <a:sym typeface="+mn-ea"/>
              </a:rPr>
              <a:t> </a:t>
            </a:r>
            <a:r>
              <a:rPr lang="en-US" altLang="en-US" sz="4300" dirty="0" err="1">
                <a:solidFill>
                  <a:schemeClr val="tx1"/>
                </a:solidFill>
                <a:latin typeface="Arial "/>
                <a:sym typeface="+mn-ea"/>
              </a:rPr>
              <a:t>relevantni</a:t>
            </a:r>
            <a:r>
              <a:rPr lang="en-US" altLang="en-US" sz="4300" dirty="0">
                <a:solidFill>
                  <a:schemeClr val="tx1"/>
                </a:solidFill>
                <a:latin typeface="Arial "/>
                <a:sym typeface="+mn-ea"/>
              </a:rPr>
              <a:t> za </a:t>
            </a:r>
            <a:r>
              <a:rPr lang="en-US" altLang="en-US" sz="4300" dirty="0" err="1">
                <a:solidFill>
                  <a:schemeClr val="tx1"/>
                </a:solidFill>
                <a:latin typeface="Arial "/>
                <a:sym typeface="+mn-ea"/>
              </a:rPr>
              <a:t>pojedini</a:t>
            </a:r>
            <a:r>
              <a:rPr lang="en-US" altLang="en-US" sz="4300" dirty="0">
                <a:solidFill>
                  <a:schemeClr val="tx1"/>
                </a:solidFill>
                <a:latin typeface="Arial "/>
                <a:sym typeface="+mn-ea"/>
              </a:rPr>
              <a:t> </a:t>
            </a:r>
            <a:r>
              <a:rPr lang="en-US" altLang="en-US" sz="4300" dirty="0" err="1">
                <a:solidFill>
                  <a:schemeClr val="tx1"/>
                </a:solidFill>
                <a:latin typeface="Arial "/>
                <a:sym typeface="+mn-ea"/>
              </a:rPr>
              <a:t>kriterij</a:t>
            </a:r>
            <a:r>
              <a:rPr lang="en-US" altLang="en-US" sz="4300" dirty="0">
                <a:solidFill>
                  <a:schemeClr val="tx1"/>
                </a:solidFill>
                <a:latin typeface="Arial "/>
                <a:sym typeface="+mn-ea"/>
              </a:rPr>
              <a:t>, </a:t>
            </a:r>
            <a:r>
              <a:rPr lang="en-US" altLang="en-US" sz="4300" dirty="0" err="1">
                <a:solidFill>
                  <a:schemeClr val="tx1"/>
                </a:solidFill>
                <a:latin typeface="Arial "/>
                <a:sym typeface="+mn-ea"/>
              </a:rPr>
              <a:t>te</a:t>
            </a:r>
            <a:r>
              <a:rPr lang="en-US" altLang="en-US" sz="4300" dirty="0">
                <a:solidFill>
                  <a:schemeClr val="tx1"/>
                </a:solidFill>
                <a:latin typeface="Arial "/>
                <a:sym typeface="+mn-ea"/>
              </a:rPr>
              <a:t> </a:t>
            </a:r>
            <a:r>
              <a:rPr lang="en-US" altLang="en-US" sz="4300" dirty="0" err="1">
                <a:solidFill>
                  <a:schemeClr val="tx1"/>
                </a:solidFill>
                <a:latin typeface="Arial "/>
                <a:sym typeface="+mn-ea"/>
              </a:rPr>
              <a:t>ih</a:t>
            </a:r>
            <a:r>
              <a:rPr lang="en-US" altLang="en-US" sz="4300" dirty="0">
                <a:solidFill>
                  <a:schemeClr val="tx1"/>
                </a:solidFill>
                <a:latin typeface="Arial "/>
                <a:sym typeface="+mn-ea"/>
              </a:rPr>
              <a:t> </a:t>
            </a:r>
            <a:r>
              <a:rPr lang="en-US" altLang="en-US" sz="4300" dirty="0" err="1">
                <a:solidFill>
                  <a:schemeClr val="tx1"/>
                </a:solidFill>
                <a:latin typeface="Arial "/>
                <a:sym typeface="+mn-ea"/>
              </a:rPr>
              <a:t>navode</a:t>
            </a:r>
            <a:r>
              <a:rPr lang="en-US" altLang="en-US" sz="4300" dirty="0">
                <a:solidFill>
                  <a:schemeClr val="tx1"/>
                </a:solidFill>
                <a:latin typeface="Arial "/>
                <a:sym typeface="+mn-ea"/>
              </a:rPr>
              <a:t> u </a:t>
            </a:r>
            <a:r>
              <a:rPr lang="en-US" altLang="en-US" sz="4300" dirty="0" err="1">
                <a:solidFill>
                  <a:schemeClr val="tx1"/>
                </a:solidFill>
                <a:latin typeface="Arial "/>
                <a:sym typeface="+mn-ea"/>
              </a:rPr>
              <a:t>dijelu</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Prednosti</a:t>
            </a:r>
            <a:r>
              <a:rPr lang="en-US" altLang="en-US" sz="4300" dirty="0">
                <a:solidFill>
                  <a:schemeClr val="tx1"/>
                </a:solidFill>
                <a:latin typeface="Arial "/>
                <a:sym typeface="+mn-ea"/>
              </a:rPr>
              <a:t>”.</a:t>
            </a:r>
            <a:endParaRPr lang="hr-HR" altLang="en-US" sz="4300" dirty="0">
              <a:solidFill>
                <a:schemeClr val="tx1"/>
              </a:solidFill>
              <a:latin typeface="Arial "/>
              <a:sym typeface="+mn-ea"/>
            </a:endParaRPr>
          </a:p>
          <a:p>
            <a:pPr marL="0" indent="0">
              <a:lnSpc>
                <a:spcPct val="110000"/>
              </a:lnSpc>
              <a:spcBef>
                <a:spcPts val="600"/>
              </a:spcBef>
              <a:buNone/>
            </a:pPr>
            <a:endParaRPr lang="en-US" altLang="en-US" sz="4300" dirty="0">
              <a:solidFill>
                <a:schemeClr val="tx1"/>
              </a:solidFill>
              <a:latin typeface="Arial "/>
            </a:endParaRPr>
          </a:p>
          <a:p>
            <a:pPr>
              <a:lnSpc>
                <a:spcPct val="110000"/>
              </a:lnSpc>
              <a:spcBef>
                <a:spcPts val="600"/>
              </a:spcBef>
            </a:pPr>
            <a:r>
              <a:rPr lang="en-US" altLang="en-US" sz="4300" dirty="0" err="1">
                <a:solidFill>
                  <a:schemeClr val="tx1"/>
                </a:solidFill>
                <a:latin typeface="Arial "/>
                <a:sym typeface="+mn-ea"/>
              </a:rPr>
              <a:t>Nakon</a:t>
            </a:r>
            <a:r>
              <a:rPr lang="en-US" altLang="en-US" sz="4300" dirty="0">
                <a:solidFill>
                  <a:schemeClr val="tx1"/>
                </a:solidFill>
                <a:latin typeface="Arial "/>
                <a:sym typeface="+mn-ea"/>
              </a:rPr>
              <a:t> toga </a:t>
            </a:r>
            <a:r>
              <a:rPr lang="en-US" altLang="en-US" sz="4300" b="1" dirty="0" err="1">
                <a:solidFill>
                  <a:schemeClr val="tx1"/>
                </a:solidFill>
                <a:latin typeface="Arial "/>
                <a:sym typeface="+mn-ea"/>
              </a:rPr>
              <a:t>utvrđuju</a:t>
            </a:r>
            <a:r>
              <a:rPr lang="en-US" altLang="en-US" sz="4300" b="1" dirty="0">
                <a:solidFill>
                  <a:schemeClr val="tx1"/>
                </a:solidFill>
                <a:latin typeface="Arial "/>
                <a:sym typeface="+mn-ea"/>
              </a:rPr>
              <a:t> se </a:t>
            </a:r>
            <a:r>
              <a:rPr lang="en-US" altLang="en-US" sz="4300" b="1" dirty="0" err="1">
                <a:solidFill>
                  <a:schemeClr val="tx1"/>
                </a:solidFill>
                <a:latin typeface="Arial "/>
                <a:sym typeface="+mn-ea"/>
              </a:rPr>
              <a:t>negativni</a:t>
            </a:r>
            <a:r>
              <a:rPr lang="en-US" altLang="en-US" sz="4300" b="1" dirty="0">
                <a:solidFill>
                  <a:schemeClr val="tx1"/>
                </a:solidFill>
                <a:latin typeface="Arial "/>
                <a:sym typeface="+mn-ea"/>
              </a:rPr>
              <a:t> </a:t>
            </a:r>
            <a:r>
              <a:rPr lang="en-US" altLang="en-US" sz="4300" b="1" dirty="0" err="1">
                <a:solidFill>
                  <a:schemeClr val="tx1"/>
                </a:solidFill>
                <a:latin typeface="Arial "/>
                <a:sym typeface="+mn-ea"/>
              </a:rPr>
              <a:t>aspekti</a:t>
            </a:r>
            <a:r>
              <a:rPr lang="en-US" altLang="en-US" sz="4300" b="1" dirty="0">
                <a:solidFill>
                  <a:schemeClr val="tx1"/>
                </a:solidFill>
                <a:latin typeface="Arial "/>
                <a:sym typeface="+mn-ea"/>
              </a:rPr>
              <a:t> prijedloga</a:t>
            </a:r>
            <a:r>
              <a:rPr lang="en-US" altLang="en-US" sz="4300" dirty="0">
                <a:solidFill>
                  <a:schemeClr val="tx1"/>
                </a:solidFill>
                <a:latin typeface="Arial "/>
                <a:sym typeface="+mn-ea"/>
              </a:rPr>
              <a:t>, </a:t>
            </a:r>
            <a:r>
              <a:rPr lang="en-US" altLang="en-US" sz="4300" dirty="0" err="1">
                <a:solidFill>
                  <a:schemeClr val="tx1"/>
                </a:solidFill>
                <a:latin typeface="Arial "/>
                <a:sym typeface="+mn-ea"/>
              </a:rPr>
              <a:t>odnosno</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nedostaci</a:t>
            </a:r>
            <a:r>
              <a:rPr lang="en-US" altLang="en-US" sz="4300" dirty="0">
                <a:solidFill>
                  <a:schemeClr val="tx1"/>
                </a:solidFill>
                <a:latin typeface="Arial "/>
                <a:sym typeface="+mn-ea"/>
              </a:rPr>
              <a:t> koji </a:t>
            </a:r>
            <a:r>
              <a:rPr lang="en-US" altLang="en-US" sz="4300" dirty="0" err="1">
                <a:solidFill>
                  <a:schemeClr val="tx1"/>
                </a:solidFill>
                <a:latin typeface="Arial "/>
                <a:sym typeface="+mn-ea"/>
              </a:rPr>
              <a:t>utječu</a:t>
            </a:r>
            <a:r>
              <a:rPr lang="en-US" altLang="en-US" sz="4300" dirty="0">
                <a:solidFill>
                  <a:schemeClr val="tx1"/>
                </a:solidFill>
                <a:latin typeface="Arial "/>
                <a:sym typeface="+mn-ea"/>
              </a:rPr>
              <a:t> </a:t>
            </a:r>
            <a:r>
              <a:rPr lang="en-US" altLang="en-US" sz="4300" dirty="0" err="1">
                <a:solidFill>
                  <a:schemeClr val="tx1"/>
                </a:solidFill>
                <a:latin typeface="Arial "/>
                <a:sym typeface="+mn-ea"/>
              </a:rPr>
              <a:t>na</a:t>
            </a:r>
            <a:r>
              <a:rPr lang="en-US" altLang="en-US" sz="4300" dirty="0">
                <a:solidFill>
                  <a:schemeClr val="tx1"/>
                </a:solidFill>
                <a:latin typeface="Arial "/>
                <a:sym typeface="+mn-ea"/>
              </a:rPr>
              <a:t> kvalitetu, </a:t>
            </a:r>
            <a:r>
              <a:rPr lang="en-US" altLang="en-US" sz="4300" dirty="0" err="1">
                <a:solidFill>
                  <a:schemeClr val="tx1"/>
                </a:solidFill>
                <a:latin typeface="Arial "/>
                <a:sym typeface="+mn-ea"/>
              </a:rPr>
              <a:t>jasnoću</a:t>
            </a:r>
            <a:r>
              <a:rPr lang="en-US" altLang="en-US" sz="4300" dirty="0">
                <a:solidFill>
                  <a:schemeClr val="tx1"/>
                </a:solidFill>
                <a:latin typeface="Arial "/>
                <a:sym typeface="+mn-ea"/>
              </a:rPr>
              <a:t>, </a:t>
            </a:r>
            <a:r>
              <a:rPr lang="en-US" altLang="en-US" sz="4300" dirty="0" err="1">
                <a:solidFill>
                  <a:schemeClr val="tx1"/>
                </a:solidFill>
                <a:latin typeface="Arial "/>
                <a:sym typeface="+mn-ea"/>
              </a:rPr>
              <a:t>vjerodostojnost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izvedivost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projekta</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Nedostaci</a:t>
            </a:r>
            <a:r>
              <a:rPr lang="en-US" altLang="en-US" sz="4300" dirty="0">
                <a:solidFill>
                  <a:schemeClr val="tx1"/>
                </a:solidFill>
                <a:latin typeface="Arial "/>
                <a:sym typeface="+mn-ea"/>
              </a:rPr>
              <a:t> se </a:t>
            </a:r>
            <a:r>
              <a:rPr lang="en-US" altLang="en-US" sz="4300" dirty="0" err="1">
                <a:solidFill>
                  <a:schemeClr val="tx1"/>
                </a:solidFill>
                <a:latin typeface="Arial "/>
                <a:sym typeface="+mn-ea"/>
              </a:rPr>
              <a:t>razvrstavaju</a:t>
            </a:r>
            <a:r>
              <a:rPr lang="en-US" altLang="en-US" sz="4300" dirty="0">
                <a:solidFill>
                  <a:schemeClr val="tx1"/>
                </a:solidFill>
                <a:latin typeface="Arial "/>
                <a:sym typeface="+mn-ea"/>
              </a:rPr>
              <a:t> u tri </a:t>
            </a:r>
            <a:r>
              <a:rPr lang="en-US" altLang="en-US" sz="4300" dirty="0" err="1">
                <a:solidFill>
                  <a:schemeClr val="tx1"/>
                </a:solidFill>
                <a:latin typeface="Arial "/>
                <a:sym typeface="+mn-ea"/>
              </a:rPr>
              <a:t>kategorije</a:t>
            </a:r>
            <a:r>
              <a:rPr lang="en-US" altLang="en-US" sz="4300" dirty="0">
                <a:solidFill>
                  <a:schemeClr val="tx1"/>
                </a:solidFill>
                <a:latin typeface="Arial "/>
                <a:sym typeface="+mn-ea"/>
              </a:rPr>
              <a:t>: </a:t>
            </a:r>
            <a:r>
              <a:rPr lang="en-US" altLang="en-US" sz="4300" dirty="0" err="1">
                <a:solidFill>
                  <a:schemeClr val="tx1"/>
                </a:solidFill>
                <a:latin typeface="Arial "/>
                <a:sym typeface="+mn-ea"/>
              </a:rPr>
              <a:t>slabosti</a:t>
            </a:r>
            <a:r>
              <a:rPr lang="en-US" altLang="en-US" sz="4300" dirty="0">
                <a:solidFill>
                  <a:schemeClr val="tx1"/>
                </a:solidFill>
                <a:latin typeface="Arial "/>
                <a:sym typeface="+mn-ea"/>
              </a:rPr>
              <a:t>, </a:t>
            </a:r>
            <a:r>
              <a:rPr lang="en-US" altLang="en-US" sz="4300" dirty="0" err="1">
                <a:solidFill>
                  <a:schemeClr val="tx1"/>
                </a:solidFill>
                <a:latin typeface="Arial "/>
                <a:sym typeface="+mn-ea"/>
              </a:rPr>
              <a:t>veće</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nedostatke</a:t>
            </a:r>
            <a:r>
              <a:rPr lang="en-US" altLang="en-US" sz="4300" dirty="0">
                <a:solidFill>
                  <a:schemeClr val="tx1"/>
                </a:solidFill>
                <a:latin typeface="Arial "/>
                <a:sym typeface="+mn-ea"/>
              </a:rPr>
              <a:t> </a:t>
            </a:r>
            <a:r>
              <a:rPr lang="en-US" altLang="en-US" sz="4300" dirty="0" err="1">
                <a:solidFill>
                  <a:schemeClr val="tx1"/>
                </a:solidFill>
                <a:latin typeface="Arial "/>
                <a:sym typeface="+mn-ea"/>
              </a:rPr>
              <a:t>i</a:t>
            </a:r>
            <a:r>
              <a:rPr lang="en-US" altLang="en-US" sz="4300" dirty="0">
                <a:solidFill>
                  <a:schemeClr val="tx1"/>
                </a:solidFill>
                <a:latin typeface="Arial "/>
                <a:sym typeface="+mn-ea"/>
              </a:rPr>
              <a:t> </a:t>
            </a:r>
            <a:r>
              <a:rPr lang="en-US" altLang="en-US" sz="4300" dirty="0" err="1">
                <a:solidFill>
                  <a:schemeClr val="tx1"/>
                </a:solidFill>
                <a:latin typeface="Arial "/>
                <a:sym typeface="+mn-ea"/>
              </a:rPr>
              <a:t>manje</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nedostatke</a:t>
            </a:r>
            <a:r>
              <a:rPr lang="en-US" altLang="en-US" sz="4300" dirty="0">
                <a:solidFill>
                  <a:schemeClr val="tx1"/>
                </a:solidFill>
                <a:latin typeface="Arial "/>
                <a:sym typeface="+mn-ea"/>
              </a:rPr>
              <a:t>.</a:t>
            </a:r>
            <a:endParaRPr lang="hr-HR" altLang="en-US" sz="4300" dirty="0">
              <a:solidFill>
                <a:schemeClr val="tx1"/>
              </a:solidFill>
              <a:latin typeface="Arial "/>
              <a:sym typeface="+mn-ea"/>
            </a:endParaRPr>
          </a:p>
          <a:p>
            <a:pPr marL="0" indent="0">
              <a:lnSpc>
                <a:spcPct val="110000"/>
              </a:lnSpc>
              <a:spcBef>
                <a:spcPts val="600"/>
              </a:spcBef>
              <a:buNone/>
            </a:pPr>
            <a:endParaRPr lang="en-US" altLang="en-US" sz="4300" dirty="0">
              <a:solidFill>
                <a:schemeClr val="tx1"/>
              </a:solidFill>
              <a:latin typeface="Arial "/>
            </a:endParaRPr>
          </a:p>
          <a:p>
            <a:pPr>
              <a:lnSpc>
                <a:spcPct val="110000"/>
              </a:lnSpc>
              <a:spcBef>
                <a:spcPts val="600"/>
              </a:spcBef>
            </a:pPr>
            <a:r>
              <a:rPr lang="en-US" altLang="en-US" sz="4300" b="1" dirty="0" err="1">
                <a:solidFill>
                  <a:schemeClr val="tx1"/>
                </a:solidFill>
                <a:latin typeface="Arial "/>
                <a:sym typeface="+mn-ea"/>
              </a:rPr>
              <a:t>Slabost</a:t>
            </a:r>
            <a:r>
              <a:rPr lang="en-US" altLang="en-US" sz="4300" dirty="0">
                <a:solidFill>
                  <a:schemeClr val="tx1"/>
                </a:solidFill>
                <a:latin typeface="Arial "/>
                <a:sym typeface="+mn-ea"/>
              </a:rPr>
              <a:t> je </a:t>
            </a:r>
            <a:r>
              <a:rPr lang="en-US" altLang="en-US" sz="4300" dirty="0" err="1">
                <a:solidFill>
                  <a:schemeClr val="tx1"/>
                </a:solidFill>
                <a:latin typeface="Arial "/>
                <a:sym typeface="+mn-ea"/>
              </a:rPr>
              <a:t>ozbiljan</a:t>
            </a:r>
            <a:r>
              <a:rPr lang="en-US" altLang="en-US" sz="4300" dirty="0">
                <a:solidFill>
                  <a:schemeClr val="tx1"/>
                </a:solidFill>
                <a:latin typeface="Arial "/>
                <a:sym typeface="+mn-ea"/>
              </a:rPr>
              <a:t> </a:t>
            </a:r>
            <a:r>
              <a:rPr lang="hr-HR" altLang="en-US" sz="4300" dirty="0">
                <a:solidFill>
                  <a:schemeClr val="tx1"/>
                </a:solidFill>
                <a:latin typeface="Arial "/>
                <a:sym typeface="+mn-ea"/>
              </a:rPr>
              <a:t>propust</a:t>
            </a:r>
            <a:r>
              <a:rPr lang="en-US" altLang="en-US" sz="4300" dirty="0">
                <a:solidFill>
                  <a:schemeClr val="tx1"/>
                </a:solidFill>
                <a:latin typeface="Arial "/>
                <a:sym typeface="+mn-ea"/>
              </a:rPr>
              <a:t> koji </a:t>
            </a:r>
            <a:r>
              <a:rPr lang="en-US" altLang="en-US" sz="4300" dirty="0" err="1">
                <a:solidFill>
                  <a:schemeClr val="tx1"/>
                </a:solidFill>
                <a:latin typeface="Arial "/>
                <a:sym typeface="+mn-ea"/>
              </a:rPr>
              <a:t>značajno</a:t>
            </a:r>
            <a:r>
              <a:rPr lang="en-US" altLang="en-US" sz="4300" dirty="0">
                <a:solidFill>
                  <a:schemeClr val="tx1"/>
                </a:solidFill>
                <a:latin typeface="Arial "/>
                <a:sym typeface="+mn-ea"/>
              </a:rPr>
              <a:t> </a:t>
            </a:r>
            <a:r>
              <a:rPr lang="en-US" altLang="en-US" sz="4300" dirty="0" err="1">
                <a:solidFill>
                  <a:schemeClr val="tx1"/>
                </a:solidFill>
                <a:latin typeface="Arial "/>
                <a:sym typeface="+mn-ea"/>
              </a:rPr>
              <a:t>narušava</a:t>
            </a:r>
            <a:r>
              <a:rPr lang="en-US" altLang="en-US" sz="4300" dirty="0">
                <a:solidFill>
                  <a:schemeClr val="tx1"/>
                </a:solidFill>
                <a:latin typeface="Arial "/>
                <a:sym typeface="+mn-ea"/>
              </a:rPr>
              <a:t> </a:t>
            </a:r>
            <a:r>
              <a:rPr lang="en-US" altLang="en-US" sz="4300" dirty="0" err="1">
                <a:solidFill>
                  <a:schemeClr val="tx1"/>
                </a:solidFill>
                <a:latin typeface="Arial "/>
                <a:sym typeface="+mn-ea"/>
              </a:rPr>
              <a:t>ukupnu</a:t>
            </a:r>
            <a:r>
              <a:rPr lang="en-US" altLang="en-US" sz="4300" dirty="0">
                <a:solidFill>
                  <a:schemeClr val="tx1"/>
                </a:solidFill>
                <a:latin typeface="Arial "/>
                <a:sym typeface="+mn-ea"/>
              </a:rPr>
              <a:t> kvalitetu, </a:t>
            </a:r>
            <a:r>
              <a:rPr lang="en-US" altLang="en-US" sz="4300" dirty="0" err="1">
                <a:solidFill>
                  <a:schemeClr val="tx1"/>
                </a:solidFill>
                <a:latin typeface="Arial "/>
                <a:sym typeface="+mn-ea"/>
              </a:rPr>
              <a:t>vjerodostojnost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izvedivost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projekta</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primjerice</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nejasna</a:t>
            </a:r>
            <a:r>
              <a:rPr lang="en-US" altLang="en-US" sz="4300" dirty="0">
                <a:solidFill>
                  <a:schemeClr val="tx1"/>
                </a:solidFill>
                <a:latin typeface="Arial "/>
                <a:sym typeface="+mn-ea"/>
              </a:rPr>
              <a:t> </a:t>
            </a:r>
            <a:r>
              <a:rPr lang="en-US" altLang="en-US" sz="4300" dirty="0" err="1">
                <a:solidFill>
                  <a:schemeClr val="tx1"/>
                </a:solidFill>
                <a:latin typeface="Arial "/>
                <a:sym typeface="+mn-ea"/>
              </a:rPr>
              <a:t>metodologija</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nerealni</a:t>
            </a:r>
            <a:r>
              <a:rPr lang="en-US" altLang="en-US" sz="4300" dirty="0">
                <a:solidFill>
                  <a:schemeClr val="tx1"/>
                </a:solidFill>
                <a:latin typeface="Arial "/>
                <a:sym typeface="+mn-ea"/>
              </a:rPr>
              <a:t> </a:t>
            </a:r>
            <a:r>
              <a:rPr lang="en-US" altLang="en-US" sz="4300" dirty="0" err="1">
                <a:solidFill>
                  <a:schemeClr val="tx1"/>
                </a:solidFill>
                <a:latin typeface="Arial "/>
                <a:sym typeface="+mn-ea"/>
              </a:rPr>
              <a:t>ciljevi</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nedostatna</a:t>
            </a:r>
            <a:r>
              <a:rPr lang="en-US" altLang="en-US" sz="4300" dirty="0">
                <a:solidFill>
                  <a:schemeClr val="tx1"/>
                </a:solidFill>
                <a:latin typeface="Arial "/>
                <a:sym typeface="+mn-ea"/>
              </a:rPr>
              <a:t> </a:t>
            </a:r>
            <a:r>
              <a:rPr lang="en-US" altLang="en-US" sz="4300" dirty="0" err="1">
                <a:solidFill>
                  <a:schemeClr val="tx1"/>
                </a:solidFill>
                <a:latin typeface="Arial "/>
                <a:sym typeface="+mn-ea"/>
              </a:rPr>
              <a:t>potrebna</a:t>
            </a:r>
            <a:r>
              <a:rPr lang="en-US" altLang="en-US" sz="4300" dirty="0">
                <a:solidFill>
                  <a:schemeClr val="tx1"/>
                </a:solidFill>
                <a:latin typeface="Arial "/>
                <a:sym typeface="+mn-ea"/>
              </a:rPr>
              <a:t> </a:t>
            </a:r>
            <a:r>
              <a:rPr lang="en-US" altLang="en-US" sz="4300" dirty="0" err="1">
                <a:solidFill>
                  <a:schemeClr val="tx1"/>
                </a:solidFill>
                <a:latin typeface="Arial "/>
                <a:sym typeface="+mn-ea"/>
              </a:rPr>
              <a:t>ekspertiza</a:t>
            </a:r>
            <a:r>
              <a:rPr lang="en-US" altLang="en-US" sz="4300" dirty="0">
                <a:solidFill>
                  <a:schemeClr val="tx1"/>
                </a:solidFill>
                <a:latin typeface="Arial "/>
                <a:sym typeface="+mn-ea"/>
              </a:rPr>
              <a:t>.</a:t>
            </a:r>
            <a:endParaRPr lang="hr-HR" altLang="en-US" sz="4300" dirty="0">
              <a:solidFill>
                <a:schemeClr val="tx1"/>
              </a:solidFill>
              <a:latin typeface="Arial "/>
              <a:sym typeface="+mn-ea"/>
            </a:endParaRPr>
          </a:p>
          <a:p>
            <a:pPr marL="0" indent="0">
              <a:lnSpc>
                <a:spcPct val="110000"/>
              </a:lnSpc>
              <a:spcBef>
                <a:spcPts val="600"/>
              </a:spcBef>
              <a:buNone/>
            </a:pPr>
            <a:endParaRPr lang="en-US" altLang="en-US" sz="4300" dirty="0">
              <a:solidFill>
                <a:schemeClr val="tx1"/>
              </a:solidFill>
              <a:latin typeface="Arial "/>
            </a:endParaRPr>
          </a:p>
          <a:p>
            <a:pPr>
              <a:lnSpc>
                <a:spcPct val="110000"/>
              </a:lnSpc>
              <a:spcBef>
                <a:spcPts val="600"/>
              </a:spcBef>
            </a:pPr>
            <a:r>
              <a:rPr lang="en-US" altLang="en-US" sz="4300" b="1" dirty="0" err="1">
                <a:solidFill>
                  <a:schemeClr val="tx1"/>
                </a:solidFill>
                <a:latin typeface="Arial "/>
                <a:sym typeface="+mn-ea"/>
              </a:rPr>
              <a:t>Veći</a:t>
            </a:r>
            <a:r>
              <a:rPr lang="en-US" altLang="en-US" sz="4300" b="1" dirty="0">
                <a:solidFill>
                  <a:schemeClr val="tx1"/>
                </a:solidFill>
                <a:latin typeface="Arial "/>
                <a:sym typeface="+mn-ea"/>
              </a:rPr>
              <a:t> nedostatak</a:t>
            </a:r>
            <a:r>
              <a:rPr lang="en-US" altLang="en-US" sz="4300" dirty="0">
                <a:solidFill>
                  <a:schemeClr val="tx1"/>
                </a:solidFill>
                <a:latin typeface="Arial "/>
                <a:sym typeface="+mn-ea"/>
              </a:rPr>
              <a:t> je </a:t>
            </a:r>
            <a:r>
              <a:rPr lang="hr-HR" altLang="en-US" sz="4300" dirty="0">
                <a:solidFill>
                  <a:schemeClr val="tx1"/>
                </a:solidFill>
                <a:latin typeface="Arial "/>
                <a:sym typeface="+mn-ea"/>
              </a:rPr>
              <a:t>kritičan problem </a:t>
            </a:r>
            <a:r>
              <a:rPr lang="en-US" altLang="en-US" sz="4300" dirty="0">
                <a:solidFill>
                  <a:schemeClr val="tx1"/>
                </a:solidFill>
                <a:latin typeface="Arial "/>
                <a:sym typeface="+mn-ea"/>
              </a:rPr>
              <a:t>unutar </a:t>
            </a:r>
            <a:r>
              <a:rPr lang="en-US" altLang="en-US" sz="4300" dirty="0" err="1">
                <a:solidFill>
                  <a:schemeClr val="tx1"/>
                </a:solidFill>
                <a:latin typeface="Arial "/>
                <a:sym typeface="+mn-ea"/>
              </a:rPr>
              <a:t>određenog</a:t>
            </a:r>
            <a:r>
              <a:rPr lang="en-US" altLang="en-US" sz="4300" dirty="0">
                <a:solidFill>
                  <a:schemeClr val="tx1"/>
                </a:solidFill>
                <a:latin typeface="Arial "/>
                <a:sym typeface="+mn-ea"/>
              </a:rPr>
              <a:t> kriterija</a:t>
            </a:r>
            <a:r>
              <a:rPr lang="hr-HR" altLang="en-US" sz="4300" dirty="0">
                <a:solidFill>
                  <a:schemeClr val="tx1"/>
                </a:solidFill>
                <a:latin typeface="Arial "/>
                <a:sym typeface="+mn-ea"/>
              </a:rPr>
              <a:t> vrednovanja</a:t>
            </a:r>
            <a:r>
              <a:rPr lang="en-US" altLang="en-US" sz="4300" dirty="0">
                <a:solidFill>
                  <a:schemeClr val="tx1"/>
                </a:solidFill>
                <a:latin typeface="Arial "/>
                <a:sym typeface="+mn-ea"/>
              </a:rPr>
              <a:t> koji </a:t>
            </a:r>
            <a:r>
              <a:rPr lang="en-US" altLang="en-US" sz="4300" dirty="0" err="1">
                <a:solidFill>
                  <a:schemeClr val="tx1"/>
                </a:solidFill>
                <a:latin typeface="Arial "/>
                <a:sym typeface="+mn-ea"/>
              </a:rPr>
              <a:t>bitno</a:t>
            </a:r>
            <a:r>
              <a:rPr lang="en-US" altLang="en-US" sz="4300" dirty="0">
                <a:solidFill>
                  <a:schemeClr val="tx1"/>
                </a:solidFill>
                <a:latin typeface="Arial "/>
                <a:sym typeface="+mn-ea"/>
              </a:rPr>
              <a:t> umanjuje kvalitetu prijedloga u tom </a:t>
            </a:r>
            <a:r>
              <a:rPr lang="en-US" altLang="en-US" sz="4300" dirty="0" err="1">
                <a:solidFill>
                  <a:schemeClr val="tx1"/>
                </a:solidFill>
                <a:latin typeface="Arial "/>
                <a:sym typeface="+mn-ea"/>
              </a:rPr>
              <a:t>području</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primjerice</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nejasna</a:t>
            </a:r>
            <a:r>
              <a:rPr lang="en-US" altLang="en-US" sz="4300" dirty="0">
                <a:solidFill>
                  <a:schemeClr val="tx1"/>
                </a:solidFill>
                <a:latin typeface="Arial "/>
                <a:sym typeface="+mn-ea"/>
              </a:rPr>
              <a:t> </a:t>
            </a:r>
            <a:r>
              <a:rPr lang="en-US" altLang="en-US" sz="4300" dirty="0" err="1">
                <a:solidFill>
                  <a:schemeClr val="tx1"/>
                </a:solidFill>
                <a:latin typeface="Arial "/>
                <a:sym typeface="+mn-ea"/>
              </a:rPr>
              <a:t>raspodjela</a:t>
            </a:r>
            <a:r>
              <a:rPr lang="en-US" altLang="en-US" sz="4300" dirty="0">
                <a:solidFill>
                  <a:schemeClr val="tx1"/>
                </a:solidFill>
                <a:latin typeface="Arial "/>
                <a:sym typeface="+mn-ea"/>
              </a:rPr>
              <a:t> </a:t>
            </a:r>
            <a:r>
              <a:rPr lang="en-US" altLang="en-US" sz="4300" dirty="0" err="1">
                <a:solidFill>
                  <a:schemeClr val="tx1"/>
                </a:solidFill>
                <a:latin typeface="Arial "/>
                <a:sym typeface="+mn-ea"/>
              </a:rPr>
              <a:t>resursa</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nedovoljno</a:t>
            </a:r>
            <a:r>
              <a:rPr lang="en-US" altLang="en-US" sz="4300" dirty="0">
                <a:solidFill>
                  <a:schemeClr val="tx1"/>
                </a:solidFill>
                <a:latin typeface="Arial "/>
                <a:sym typeface="+mn-ea"/>
              </a:rPr>
              <a:t> </a:t>
            </a:r>
            <a:r>
              <a:rPr lang="en-US" altLang="en-US" sz="4300" dirty="0" err="1">
                <a:solidFill>
                  <a:schemeClr val="tx1"/>
                </a:solidFill>
                <a:latin typeface="Arial "/>
                <a:sym typeface="+mn-ea"/>
              </a:rPr>
              <a:t>obrazložena</a:t>
            </a:r>
            <a:r>
              <a:rPr lang="en-US" altLang="en-US" sz="4300" dirty="0">
                <a:solidFill>
                  <a:schemeClr val="tx1"/>
                </a:solidFill>
                <a:latin typeface="Arial "/>
                <a:sym typeface="+mn-ea"/>
              </a:rPr>
              <a:t> </a:t>
            </a:r>
            <a:r>
              <a:rPr lang="en-US" altLang="en-US" sz="4300" dirty="0" err="1">
                <a:solidFill>
                  <a:schemeClr val="tx1"/>
                </a:solidFill>
                <a:latin typeface="Arial "/>
                <a:sym typeface="+mn-ea"/>
              </a:rPr>
              <a:t>inovativnost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nedovoljno</a:t>
            </a:r>
            <a:r>
              <a:rPr lang="en-US" altLang="en-US" sz="4300" dirty="0">
                <a:solidFill>
                  <a:schemeClr val="tx1"/>
                </a:solidFill>
                <a:latin typeface="Arial "/>
                <a:sym typeface="+mn-ea"/>
              </a:rPr>
              <a:t> </a:t>
            </a:r>
            <a:r>
              <a:rPr lang="en-US" altLang="en-US" sz="4300" dirty="0" err="1">
                <a:solidFill>
                  <a:schemeClr val="tx1"/>
                </a:solidFill>
                <a:latin typeface="Arial "/>
                <a:sym typeface="+mn-ea"/>
              </a:rPr>
              <a:t>definirane</a:t>
            </a:r>
            <a:r>
              <a:rPr lang="en-US" altLang="en-US" sz="4300" dirty="0">
                <a:solidFill>
                  <a:schemeClr val="tx1"/>
                </a:solidFill>
                <a:latin typeface="Arial "/>
                <a:sym typeface="+mn-ea"/>
              </a:rPr>
              <a:t> </a:t>
            </a:r>
            <a:r>
              <a:rPr lang="en-US" altLang="en-US" sz="4300" dirty="0" err="1">
                <a:solidFill>
                  <a:schemeClr val="tx1"/>
                </a:solidFill>
                <a:latin typeface="Arial "/>
                <a:sym typeface="+mn-ea"/>
              </a:rPr>
              <a:t>uloge</a:t>
            </a:r>
            <a:r>
              <a:rPr lang="en-US" altLang="en-US" sz="4300" dirty="0">
                <a:solidFill>
                  <a:schemeClr val="tx1"/>
                </a:solidFill>
                <a:latin typeface="Arial "/>
                <a:sym typeface="+mn-ea"/>
              </a:rPr>
              <a:t> u </a:t>
            </a:r>
            <a:r>
              <a:rPr lang="en-US" altLang="en-US" sz="4300" dirty="0" err="1">
                <a:solidFill>
                  <a:schemeClr val="tx1"/>
                </a:solidFill>
                <a:latin typeface="Arial "/>
                <a:sym typeface="+mn-ea"/>
              </a:rPr>
              <a:t>provedbi</a:t>
            </a:r>
            <a:r>
              <a:rPr lang="en-US" altLang="en-US" sz="4300" dirty="0">
                <a:solidFill>
                  <a:schemeClr val="tx1"/>
                </a:solidFill>
                <a:latin typeface="Arial "/>
                <a:sym typeface="+mn-ea"/>
              </a:rPr>
              <a:t>.</a:t>
            </a:r>
            <a:endParaRPr lang="hr-HR" altLang="en-US" sz="4300" dirty="0">
              <a:solidFill>
                <a:schemeClr val="tx1"/>
              </a:solidFill>
              <a:latin typeface="Arial "/>
              <a:sym typeface="+mn-ea"/>
            </a:endParaRPr>
          </a:p>
          <a:p>
            <a:pPr marL="0" indent="0">
              <a:lnSpc>
                <a:spcPct val="110000"/>
              </a:lnSpc>
              <a:spcBef>
                <a:spcPts val="600"/>
              </a:spcBef>
              <a:buNone/>
            </a:pPr>
            <a:endParaRPr lang="en-US" altLang="en-US" sz="4300" dirty="0">
              <a:solidFill>
                <a:schemeClr val="tx1"/>
              </a:solidFill>
              <a:latin typeface="Arial "/>
            </a:endParaRPr>
          </a:p>
          <a:p>
            <a:pPr>
              <a:lnSpc>
                <a:spcPct val="110000"/>
              </a:lnSpc>
              <a:spcBef>
                <a:spcPts val="600"/>
              </a:spcBef>
            </a:pPr>
            <a:r>
              <a:rPr lang="en-US" altLang="en-US" sz="4300" b="1" dirty="0">
                <a:solidFill>
                  <a:schemeClr val="tx1"/>
                </a:solidFill>
                <a:latin typeface="Arial "/>
                <a:sym typeface="+mn-ea"/>
              </a:rPr>
              <a:t>Manji nedostatak</a:t>
            </a:r>
            <a:r>
              <a:rPr lang="en-US" altLang="en-US" sz="4300" dirty="0">
                <a:solidFill>
                  <a:schemeClr val="tx1"/>
                </a:solidFill>
                <a:latin typeface="Arial "/>
                <a:sym typeface="+mn-ea"/>
              </a:rPr>
              <a:t> je </a:t>
            </a:r>
            <a:r>
              <a:rPr lang="en-US" altLang="en-US" sz="4300" dirty="0" err="1">
                <a:solidFill>
                  <a:schemeClr val="tx1"/>
                </a:solidFill>
                <a:latin typeface="Arial "/>
                <a:sym typeface="+mn-ea"/>
              </a:rPr>
              <a:t>ograničen</a:t>
            </a:r>
            <a:r>
              <a:rPr lang="hr-HR" altLang="en-US" sz="4300" dirty="0">
                <a:solidFill>
                  <a:schemeClr val="tx1"/>
                </a:solidFill>
                <a:latin typeface="Arial "/>
                <a:sym typeface="+mn-ea"/>
              </a:rPr>
              <a:t>a</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izoliran</a:t>
            </a:r>
            <a:r>
              <a:rPr lang="hr-HR" altLang="en-US" sz="4300" dirty="0">
                <a:solidFill>
                  <a:schemeClr val="tx1"/>
                </a:solidFill>
                <a:latin typeface="Arial "/>
                <a:sym typeface="+mn-ea"/>
              </a:rPr>
              <a:t>a</a:t>
            </a:r>
            <a:r>
              <a:rPr lang="en-US" altLang="en-US" sz="4300" dirty="0">
                <a:solidFill>
                  <a:schemeClr val="tx1"/>
                </a:solidFill>
                <a:latin typeface="Arial "/>
                <a:sym typeface="+mn-ea"/>
              </a:rPr>
              <a:t> </a:t>
            </a:r>
            <a:r>
              <a:rPr lang="hr-HR" altLang="en-US" sz="4300" dirty="0">
                <a:solidFill>
                  <a:schemeClr val="tx1"/>
                </a:solidFill>
                <a:latin typeface="Arial "/>
                <a:sym typeface="+mn-ea"/>
              </a:rPr>
              <a:t>manjkavost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poput</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nejasnih</a:t>
            </a:r>
            <a:r>
              <a:rPr lang="en-US" altLang="en-US" sz="4300" dirty="0">
                <a:solidFill>
                  <a:schemeClr val="tx1"/>
                </a:solidFill>
                <a:latin typeface="Arial "/>
                <a:sym typeface="+mn-ea"/>
              </a:rPr>
              <a:t> </a:t>
            </a:r>
            <a:r>
              <a:rPr lang="en-US" altLang="en-US" sz="4300" dirty="0" err="1">
                <a:solidFill>
                  <a:schemeClr val="tx1"/>
                </a:solidFill>
                <a:latin typeface="Arial "/>
                <a:sym typeface="+mn-ea"/>
              </a:rPr>
              <a:t>opisa</a:t>
            </a:r>
            <a:r>
              <a:rPr lang="en-US" altLang="en-US" sz="4300" dirty="0">
                <a:solidFill>
                  <a:schemeClr val="tx1"/>
                </a:solidFill>
                <a:latin typeface="Arial "/>
                <a:sym typeface="+mn-ea"/>
              </a:rPr>
              <a:t>, </a:t>
            </a:r>
            <a:r>
              <a:rPr lang="en-US" altLang="en-US" sz="4300" dirty="0" err="1">
                <a:solidFill>
                  <a:schemeClr val="tx1"/>
                </a:solidFill>
                <a:latin typeface="Arial "/>
                <a:sym typeface="+mn-ea"/>
              </a:rPr>
              <a:t>manjkavih</a:t>
            </a:r>
            <a:r>
              <a:rPr lang="en-US" altLang="en-US" sz="4300" dirty="0">
                <a:solidFill>
                  <a:schemeClr val="tx1"/>
                </a:solidFill>
                <a:latin typeface="Arial "/>
                <a:sym typeface="+mn-ea"/>
              </a:rPr>
              <a:t> </a:t>
            </a:r>
            <a:r>
              <a:rPr lang="en-US" altLang="en-US" sz="4300" dirty="0" err="1">
                <a:solidFill>
                  <a:schemeClr val="tx1"/>
                </a:solidFill>
                <a:latin typeface="Arial "/>
                <a:sym typeface="+mn-ea"/>
              </a:rPr>
              <a:t>detalja</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manjih</a:t>
            </a:r>
            <a:r>
              <a:rPr lang="en-US" altLang="en-US" sz="4300" dirty="0">
                <a:solidFill>
                  <a:schemeClr val="tx1"/>
                </a:solidFill>
                <a:latin typeface="Arial "/>
                <a:sym typeface="+mn-ea"/>
              </a:rPr>
              <a:t> </a:t>
            </a:r>
            <a:r>
              <a:rPr lang="en-US" altLang="en-US" sz="4300" dirty="0" err="1">
                <a:solidFill>
                  <a:schemeClr val="tx1"/>
                </a:solidFill>
                <a:latin typeface="Arial "/>
                <a:sym typeface="+mn-ea"/>
              </a:rPr>
              <a:t>nedosljednosti</a:t>
            </a:r>
            <a:r>
              <a:rPr lang="en-US" altLang="en-US" sz="4300" dirty="0">
                <a:solidFill>
                  <a:schemeClr val="tx1"/>
                </a:solidFill>
                <a:latin typeface="Arial "/>
                <a:sym typeface="+mn-ea"/>
              </a:rPr>
              <a:t>, koji ne </a:t>
            </a:r>
            <a:r>
              <a:rPr lang="en-US" altLang="en-US" sz="4300" dirty="0" err="1">
                <a:solidFill>
                  <a:schemeClr val="tx1"/>
                </a:solidFill>
                <a:latin typeface="Arial "/>
                <a:sym typeface="+mn-ea"/>
              </a:rPr>
              <a:t>dovodi</a:t>
            </a:r>
            <a:r>
              <a:rPr lang="en-US" altLang="en-US" sz="4300" dirty="0">
                <a:solidFill>
                  <a:schemeClr val="tx1"/>
                </a:solidFill>
                <a:latin typeface="Arial "/>
                <a:sym typeface="+mn-ea"/>
              </a:rPr>
              <a:t> u </a:t>
            </a:r>
            <a:r>
              <a:rPr lang="en-US" altLang="en-US" sz="4300" dirty="0" err="1">
                <a:solidFill>
                  <a:schemeClr val="tx1"/>
                </a:solidFill>
                <a:latin typeface="Arial "/>
                <a:sym typeface="+mn-ea"/>
              </a:rPr>
              <a:t>pitanje</a:t>
            </a:r>
            <a:r>
              <a:rPr lang="en-US" altLang="en-US" sz="4300" dirty="0">
                <a:solidFill>
                  <a:schemeClr val="tx1"/>
                </a:solidFill>
                <a:latin typeface="Arial "/>
                <a:sym typeface="+mn-ea"/>
              </a:rPr>
              <a:t> </a:t>
            </a:r>
            <a:r>
              <a:rPr lang="en-US" altLang="en-US" sz="4300" dirty="0" err="1">
                <a:solidFill>
                  <a:schemeClr val="tx1"/>
                </a:solidFill>
                <a:latin typeface="Arial "/>
                <a:sym typeface="+mn-ea"/>
              </a:rPr>
              <a:t>ukupnu</a:t>
            </a:r>
            <a:r>
              <a:rPr lang="en-US" altLang="en-US" sz="4300" dirty="0">
                <a:solidFill>
                  <a:schemeClr val="tx1"/>
                </a:solidFill>
                <a:latin typeface="Arial "/>
                <a:sym typeface="+mn-ea"/>
              </a:rPr>
              <a:t> </a:t>
            </a:r>
            <a:r>
              <a:rPr lang="en-US" altLang="en-US" sz="4300" dirty="0" err="1">
                <a:solidFill>
                  <a:schemeClr val="tx1"/>
                </a:solidFill>
                <a:latin typeface="Arial "/>
                <a:sym typeface="+mn-ea"/>
              </a:rPr>
              <a:t>izvedivost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projekta</a:t>
            </a:r>
            <a:r>
              <a:rPr lang="en-US" altLang="en-US" sz="4300" dirty="0">
                <a:solidFill>
                  <a:schemeClr val="tx1"/>
                </a:solidFill>
                <a:latin typeface="Arial "/>
                <a:sym typeface="+mn-ea"/>
              </a:rPr>
              <a:t>, </a:t>
            </a:r>
            <a:r>
              <a:rPr lang="en-US" altLang="en-US" sz="4300" dirty="0" err="1">
                <a:solidFill>
                  <a:schemeClr val="tx1"/>
                </a:solidFill>
                <a:latin typeface="Arial "/>
                <a:sym typeface="+mn-ea"/>
              </a:rPr>
              <a:t>ali</a:t>
            </a:r>
            <a:r>
              <a:rPr lang="en-US" altLang="en-US" sz="4300" dirty="0">
                <a:solidFill>
                  <a:schemeClr val="tx1"/>
                </a:solidFill>
                <a:latin typeface="Arial "/>
                <a:sym typeface="+mn-ea"/>
              </a:rPr>
              <a:t> </a:t>
            </a:r>
            <a:r>
              <a:rPr lang="en-US" altLang="en-US" sz="4300" dirty="0" err="1">
                <a:solidFill>
                  <a:schemeClr val="tx1"/>
                </a:solidFill>
                <a:latin typeface="Arial "/>
                <a:sym typeface="+mn-ea"/>
              </a:rPr>
              <a:t>smanjuje</a:t>
            </a:r>
            <a:r>
              <a:rPr lang="en-US" altLang="en-US" sz="4300" dirty="0">
                <a:solidFill>
                  <a:schemeClr val="tx1"/>
                </a:solidFill>
                <a:latin typeface="Arial "/>
                <a:sym typeface="+mn-ea"/>
              </a:rPr>
              <a:t> </a:t>
            </a:r>
            <a:r>
              <a:rPr lang="en-US" altLang="en-US" sz="4300" dirty="0" err="1">
                <a:solidFill>
                  <a:schemeClr val="tx1"/>
                </a:solidFill>
                <a:latin typeface="Arial "/>
                <a:sym typeface="+mn-ea"/>
              </a:rPr>
              <a:t>jasnoću</a:t>
            </a:r>
            <a:r>
              <a:rPr lang="en-US" altLang="en-US" sz="4300" dirty="0">
                <a:solidFill>
                  <a:schemeClr val="tx1"/>
                </a:solidFill>
                <a:latin typeface="Arial "/>
                <a:sym typeface="+mn-ea"/>
              </a:rPr>
              <a:t>, </a:t>
            </a:r>
            <a:r>
              <a:rPr lang="en-US" altLang="en-US" sz="4300" dirty="0" err="1">
                <a:solidFill>
                  <a:schemeClr val="tx1"/>
                </a:solidFill>
                <a:latin typeface="Arial "/>
                <a:sym typeface="+mn-ea"/>
              </a:rPr>
              <a:t>uvjerljivost</a:t>
            </a:r>
            <a:r>
              <a:rPr lang="en-US" altLang="en-US" sz="4300" dirty="0">
                <a:solidFill>
                  <a:schemeClr val="tx1"/>
                </a:solidFill>
                <a:latin typeface="Arial "/>
                <a:sym typeface="+mn-ea"/>
              </a:rPr>
              <a:t> </a:t>
            </a:r>
            <a:r>
              <a:rPr lang="en-US" altLang="en-US" sz="4300" dirty="0" err="1">
                <a:solidFill>
                  <a:schemeClr val="tx1"/>
                </a:solidFill>
                <a:latin typeface="Arial "/>
                <a:sym typeface="+mn-ea"/>
              </a:rPr>
              <a:t>ili</a:t>
            </a:r>
            <a:r>
              <a:rPr lang="en-US" altLang="en-US" sz="4300" dirty="0">
                <a:solidFill>
                  <a:schemeClr val="tx1"/>
                </a:solidFill>
                <a:latin typeface="Arial "/>
                <a:sym typeface="+mn-ea"/>
              </a:rPr>
              <a:t> koherentnost prijedloga.</a:t>
            </a:r>
            <a:endParaRPr lang="hr-HR" dirty="0">
              <a:solidFill>
                <a:schemeClr val="tx1"/>
              </a:solidFill>
            </a:endParaRPr>
          </a:p>
        </p:txBody>
      </p:sp>
      <p:pic>
        <p:nvPicPr>
          <p:cNvPr id="5" name="Picture 4">
            <a:extLst>
              <a:ext uri="{FF2B5EF4-FFF2-40B4-BE49-F238E27FC236}">
                <a16:creationId xmlns:a16="http://schemas.microsoft.com/office/drawing/2014/main" id="{28634AB4-598F-7EFF-5955-7B640F57041F}"/>
              </a:ext>
            </a:extLst>
          </p:cNvPr>
          <p:cNvPicPr>
            <a:picLocks noChangeAspect="1"/>
          </p:cNvPicPr>
          <p:nvPr/>
        </p:nvPicPr>
        <p:blipFill>
          <a:blip r:embed="rId3"/>
          <a:stretch>
            <a:fillRect/>
          </a:stretch>
        </p:blipFill>
        <p:spPr>
          <a:xfrm>
            <a:off x="795524" y="162832"/>
            <a:ext cx="85351" cy="518205"/>
          </a:xfrm>
          <a:prstGeom prst="rect">
            <a:avLst/>
          </a:prstGeom>
        </p:spPr>
      </p:pic>
    </p:spTree>
    <p:extLst>
      <p:ext uri="{BB962C8B-B14F-4D97-AF65-F5344CB8AC3E}">
        <p14:creationId xmlns:p14="http://schemas.microsoft.com/office/powerpoint/2010/main" val="2683078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1677B-1202-9DBC-6776-3728DF228037}"/>
              </a:ext>
            </a:extLst>
          </p:cNvPr>
          <p:cNvSpPr>
            <a:spLocks noGrp="1"/>
          </p:cNvSpPr>
          <p:nvPr>
            <p:ph type="title"/>
          </p:nvPr>
        </p:nvSpPr>
        <p:spPr>
          <a:xfrm>
            <a:off x="1130812" y="252961"/>
            <a:ext cx="10341860" cy="518205"/>
          </a:xfrm>
        </p:spPr>
        <p:txBody>
          <a:bodyPr>
            <a:normAutofit/>
          </a:bodyPr>
          <a:lstStyle/>
          <a:p>
            <a:r>
              <a:rPr lang="hr-HR" sz="2400" dirty="0"/>
              <a:t>Ocjena kvalitete </a:t>
            </a:r>
          </a:p>
        </p:txBody>
      </p:sp>
      <p:sp>
        <p:nvSpPr>
          <p:cNvPr id="3" name="Content Placeholder 2">
            <a:extLst>
              <a:ext uri="{FF2B5EF4-FFF2-40B4-BE49-F238E27FC236}">
                <a16:creationId xmlns:a16="http://schemas.microsoft.com/office/drawing/2014/main" id="{A922B779-0B3F-80EF-0707-BEAD38C035D5}"/>
              </a:ext>
            </a:extLst>
          </p:cNvPr>
          <p:cNvSpPr>
            <a:spLocks noGrp="1"/>
          </p:cNvSpPr>
          <p:nvPr>
            <p:ph idx="1"/>
          </p:nvPr>
        </p:nvSpPr>
        <p:spPr>
          <a:xfrm>
            <a:off x="448056" y="987552"/>
            <a:ext cx="10905744" cy="5189411"/>
          </a:xfrm>
        </p:spPr>
        <p:txBody>
          <a:bodyPr>
            <a:normAutofit/>
          </a:bodyPr>
          <a:lstStyle/>
          <a:p>
            <a:endParaRPr lang="hr-HR" dirty="0"/>
          </a:p>
          <a:p>
            <a:pPr marL="0" indent="0">
              <a:buNone/>
            </a:pPr>
            <a:endParaRPr lang="hr-HR" dirty="0"/>
          </a:p>
        </p:txBody>
      </p:sp>
      <p:pic>
        <p:nvPicPr>
          <p:cNvPr id="5" name="Picture 4">
            <a:extLst>
              <a:ext uri="{FF2B5EF4-FFF2-40B4-BE49-F238E27FC236}">
                <a16:creationId xmlns:a16="http://schemas.microsoft.com/office/drawing/2014/main" id="{EE122074-200F-EBC1-5DAA-EDFCEA766D3A}"/>
              </a:ext>
            </a:extLst>
          </p:cNvPr>
          <p:cNvPicPr>
            <a:picLocks noChangeAspect="1"/>
          </p:cNvPicPr>
          <p:nvPr/>
        </p:nvPicPr>
        <p:blipFill>
          <a:blip r:embed="rId2"/>
          <a:stretch>
            <a:fillRect/>
          </a:stretch>
        </p:blipFill>
        <p:spPr>
          <a:xfrm>
            <a:off x="920492" y="162832"/>
            <a:ext cx="91448" cy="518205"/>
          </a:xfrm>
          <a:prstGeom prst="rect">
            <a:avLst/>
          </a:prstGeom>
        </p:spPr>
      </p:pic>
      <p:sp>
        <p:nvSpPr>
          <p:cNvPr id="6" name="Shape 31">
            <a:extLst>
              <a:ext uri="{FF2B5EF4-FFF2-40B4-BE49-F238E27FC236}">
                <a16:creationId xmlns:a16="http://schemas.microsoft.com/office/drawing/2014/main" id="{CCED56D6-3E83-89A6-82FF-E6181D7416F9}"/>
              </a:ext>
            </a:extLst>
          </p:cNvPr>
          <p:cNvSpPr/>
          <p:nvPr/>
        </p:nvSpPr>
        <p:spPr>
          <a:xfrm>
            <a:off x="539504" y="771166"/>
            <a:ext cx="10971776" cy="5761609"/>
          </a:xfrm>
          <a:prstGeom prst="roundRect">
            <a:avLst>
              <a:gd name="adj" fmla="val 11111"/>
            </a:avLst>
          </a:prstGeom>
          <a:solidFill>
            <a:schemeClr val="accent6">
              <a:lumMod val="20000"/>
              <a:lumOff val="80000"/>
            </a:schemeClr>
          </a:solidFill>
          <a:ln w="12700">
            <a:solidFill>
              <a:srgbClr val="235E50"/>
            </a:solidFill>
            <a:prstDash val="solid"/>
          </a:ln>
        </p:spPr>
        <p:txBody>
          <a:bodyPr/>
          <a:lstStyle/>
          <a:p>
            <a:endParaRPr lang="hr-HR"/>
          </a:p>
        </p:txBody>
      </p:sp>
      <p:sp>
        <p:nvSpPr>
          <p:cNvPr id="8" name="Text 32">
            <a:extLst>
              <a:ext uri="{FF2B5EF4-FFF2-40B4-BE49-F238E27FC236}">
                <a16:creationId xmlns:a16="http://schemas.microsoft.com/office/drawing/2014/main" id="{120695CA-0E1F-9604-3304-59042C519337}"/>
              </a:ext>
            </a:extLst>
          </p:cNvPr>
          <p:cNvSpPr/>
          <p:nvPr/>
        </p:nvSpPr>
        <p:spPr>
          <a:xfrm>
            <a:off x="983530" y="1725105"/>
            <a:ext cx="10370270" cy="4145343"/>
          </a:xfrm>
          <a:prstGeom prst="rect">
            <a:avLst/>
          </a:prstGeom>
          <a:noFill/>
        </p:spPr>
        <p:txBody>
          <a:bodyPr wrap="square" lIns="0" tIns="0" rIns="0" bIns="0" rtlCol="0" anchor="ctr">
            <a:noAutofit/>
          </a:bodyPr>
          <a:lstStyle/>
          <a:p>
            <a:r>
              <a:rPr lang="en-US" altLang="en-US" sz="1600" b="1" dirty="0" err="1">
                <a:latin typeface="Arial "/>
                <a:ea typeface="Aptos" pitchFamily="34" charset="-122"/>
                <a:cs typeface="Aptos" pitchFamily="34" charset="-120"/>
              </a:rPr>
              <a:t>Svaki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potkriterij</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ocjenjuje</a:t>
            </a:r>
            <a:r>
              <a:rPr lang="en-US" altLang="en-US" sz="1600" b="1" dirty="0">
                <a:latin typeface="Arial "/>
                <a:ea typeface="Aptos" pitchFamily="34" charset="-122"/>
                <a:cs typeface="Aptos" pitchFamily="34" charset="-120"/>
              </a:rPr>
              <a:t> se </a:t>
            </a:r>
            <a:r>
              <a:rPr lang="en-US" altLang="en-US" sz="1600" b="1" dirty="0" err="1">
                <a:latin typeface="Arial "/>
                <a:ea typeface="Aptos" pitchFamily="34" charset="-122"/>
                <a:cs typeface="Aptos" pitchFamily="34" charset="-120"/>
              </a:rPr>
              <a:t>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ljestvici</a:t>
            </a:r>
            <a:r>
              <a:rPr lang="en-US" altLang="en-US" sz="1600" b="1" dirty="0">
                <a:latin typeface="Arial "/>
                <a:ea typeface="Aptos" pitchFamily="34" charset="-122"/>
                <a:cs typeface="Aptos" pitchFamily="34" charset="-120"/>
              </a:rPr>
              <a:t> od 0 do 5 </a:t>
            </a:r>
            <a:r>
              <a:rPr lang="en-US" altLang="en-US" sz="1600" b="1" dirty="0" err="1">
                <a:latin typeface="Arial "/>
                <a:ea typeface="Aptos" pitchFamily="34" charset="-122"/>
                <a:cs typeface="Aptos" pitchFamily="34" charset="-120"/>
              </a:rPr>
              <a:t>bodova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čemu</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ocjena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treba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odražavati</a:t>
            </a:r>
            <a:r>
              <a:rPr lang="en-US" altLang="en-US" sz="1600" b="1" dirty="0">
                <a:latin typeface="Arial "/>
                <a:ea typeface="Aptos" pitchFamily="34" charset="-122"/>
                <a:cs typeface="Aptos" pitchFamily="34" charset="-120"/>
              </a:rPr>
              <a:t> u </a:t>
            </a:r>
            <a:r>
              <a:rPr lang="en-US" altLang="en-US" sz="1600" b="1" dirty="0" err="1">
                <a:latin typeface="Arial "/>
                <a:ea typeface="Aptos" pitchFamily="34" charset="-122"/>
                <a:cs typeface="Aptos" pitchFamily="34" charset="-120"/>
              </a:rPr>
              <a:t>kojoj</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mjeri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projektni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prijedlog</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odgovara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zahtjeve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pojedinog</a:t>
            </a:r>
            <a:r>
              <a:rPr lang="en-US" altLang="en-US" sz="1600" b="1" dirty="0">
                <a:latin typeface="Arial "/>
                <a:ea typeface="Aptos" pitchFamily="34" charset="-122"/>
                <a:cs typeface="Aptos" pitchFamily="34" charset="-120"/>
              </a:rPr>
              <a:t> kriterija </a:t>
            </a:r>
            <a:r>
              <a:rPr lang="en-US" altLang="en-US" sz="1600" b="1" dirty="0" err="1">
                <a:latin typeface="Arial "/>
                <a:ea typeface="Aptos" pitchFamily="34" charset="-122"/>
                <a:cs typeface="Aptos" pitchFamily="34" charset="-120"/>
              </a:rPr>
              <a:t>te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ozbiljnost</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uočenih</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nedostataka</a:t>
            </a:r>
            <a:r>
              <a:rPr lang="en-US" altLang="en-US" sz="1600" b="1" dirty="0">
                <a:latin typeface="Arial "/>
                <a:ea typeface="Aptos" pitchFamily="34" charset="-122"/>
                <a:cs typeface="Aptos" pitchFamily="34" charset="-120"/>
              </a:rPr>
              <a:t>.</a:t>
            </a:r>
          </a:p>
          <a:p>
            <a:endParaRPr lang="en-US" altLang="en-US" sz="1600" b="1" dirty="0">
              <a:latin typeface="Arial "/>
              <a:ea typeface="Aptos" pitchFamily="34" charset="-122"/>
              <a:cs typeface="Aptos" pitchFamily="34" charset="-120"/>
            </a:endParaRPr>
          </a:p>
          <a:p>
            <a:pPr lvl="1"/>
            <a:r>
              <a:rPr lang="en-US" sz="1600" b="1" dirty="0">
                <a:latin typeface="Arial "/>
                <a:sym typeface="+mn-ea"/>
              </a:rPr>
              <a:t>0 – </a:t>
            </a:r>
            <a:r>
              <a:rPr lang="en-US" sz="1600" dirty="0">
                <a:latin typeface="Arial "/>
                <a:sym typeface="+mn-ea"/>
              </a:rPr>
              <a:t>The proposal fails to address the criterion or cannot be assessed due to missing or incomplete information.</a:t>
            </a:r>
            <a:r>
              <a:rPr lang="en-US" sz="1600" b="1" dirty="0">
                <a:latin typeface="Arial "/>
                <a:sym typeface="+mn-ea"/>
              </a:rPr>
              <a:t> </a:t>
            </a:r>
            <a:endParaRPr lang="hr-HR" sz="1600" dirty="0">
              <a:latin typeface="Arial "/>
            </a:endParaRPr>
          </a:p>
          <a:p>
            <a:pPr lvl="1"/>
            <a:r>
              <a:rPr lang="en-US" sz="1600" b="1" dirty="0">
                <a:latin typeface="Arial "/>
                <a:sym typeface="+mn-ea"/>
              </a:rPr>
              <a:t>0.5 - 1.0 – Poor. </a:t>
            </a:r>
            <a:r>
              <a:rPr lang="en-US" sz="1600" dirty="0">
                <a:latin typeface="Arial "/>
                <a:sym typeface="+mn-ea"/>
              </a:rPr>
              <a:t>The criterion is inadequately addressed, or there are serious inherent weaknesses. </a:t>
            </a:r>
            <a:endParaRPr lang="hr-HR" sz="1600" dirty="0">
              <a:latin typeface="Arial "/>
            </a:endParaRPr>
          </a:p>
          <a:p>
            <a:pPr lvl="1"/>
            <a:r>
              <a:rPr lang="en-US" sz="1600" b="1" dirty="0">
                <a:latin typeface="Arial "/>
                <a:sym typeface="+mn-ea"/>
              </a:rPr>
              <a:t>1.5 - 2.0 – Fair. </a:t>
            </a:r>
            <a:r>
              <a:rPr lang="en-US" sz="1600" dirty="0">
                <a:latin typeface="Arial "/>
                <a:sym typeface="+mn-ea"/>
              </a:rPr>
              <a:t>The proposal broadly addresses the criterion, but there are significant major shortcomings.</a:t>
            </a:r>
            <a:r>
              <a:rPr lang="en-US" sz="1600" b="1" dirty="0">
                <a:latin typeface="Arial "/>
                <a:sym typeface="+mn-ea"/>
              </a:rPr>
              <a:t> </a:t>
            </a:r>
            <a:endParaRPr lang="hr-HR" sz="1600" dirty="0">
              <a:latin typeface="Arial "/>
            </a:endParaRPr>
          </a:p>
          <a:p>
            <a:pPr lvl="1"/>
            <a:r>
              <a:rPr lang="en-US" sz="1600" b="1" dirty="0">
                <a:latin typeface="Arial "/>
                <a:sym typeface="+mn-ea"/>
              </a:rPr>
              <a:t>2.5 - 3.0 – Good. </a:t>
            </a:r>
            <a:r>
              <a:rPr lang="en-US" sz="1600" dirty="0">
                <a:latin typeface="Arial "/>
                <a:sym typeface="+mn-ea"/>
              </a:rPr>
              <a:t>The proposal addresses the criterion well, but a number of shortcomings (major and/or minor) are present.</a:t>
            </a:r>
            <a:r>
              <a:rPr lang="en-US" sz="1600" b="1" dirty="0">
                <a:latin typeface="Arial "/>
                <a:sym typeface="+mn-ea"/>
              </a:rPr>
              <a:t> </a:t>
            </a:r>
            <a:endParaRPr lang="hr-HR" sz="1600" dirty="0">
              <a:latin typeface="Arial "/>
            </a:endParaRPr>
          </a:p>
          <a:p>
            <a:pPr lvl="1"/>
            <a:r>
              <a:rPr lang="en-US" sz="1600" b="1" dirty="0">
                <a:latin typeface="Arial "/>
                <a:sym typeface="+mn-ea"/>
              </a:rPr>
              <a:t>3.5 - 4.0 – Very Good. </a:t>
            </a:r>
            <a:r>
              <a:rPr lang="en-US" sz="1600" dirty="0">
                <a:latin typeface="Arial "/>
                <a:sym typeface="+mn-ea"/>
              </a:rPr>
              <a:t>The proposal addresses the criterion very well, but a small number of shortcomings (major and/or minor) are present. </a:t>
            </a:r>
            <a:endParaRPr lang="hr-HR" sz="1600" dirty="0">
              <a:latin typeface="Arial "/>
            </a:endParaRPr>
          </a:p>
          <a:p>
            <a:pPr lvl="1"/>
            <a:r>
              <a:rPr lang="en-US" sz="1600" b="1" dirty="0">
                <a:latin typeface="Arial "/>
                <a:sym typeface="+mn-ea"/>
              </a:rPr>
              <a:t>4.5 - 5.0 – Excellent. </a:t>
            </a:r>
            <a:r>
              <a:rPr lang="en-US" sz="1600" dirty="0">
                <a:latin typeface="Arial "/>
                <a:sym typeface="+mn-ea"/>
              </a:rPr>
              <a:t>The proposal successfully addresses all relevant aspects of the criterion. Any shortcomings are minor.</a:t>
            </a:r>
          </a:p>
          <a:p>
            <a:pPr lvl="1"/>
            <a:endParaRPr lang="en-US" altLang="en-US" sz="1600" b="1" dirty="0">
              <a:latin typeface="Arial "/>
              <a:ea typeface="Aptos" pitchFamily="34" charset="-122"/>
              <a:cs typeface="Aptos" pitchFamily="34" charset="-120"/>
            </a:endParaRPr>
          </a:p>
          <a:p>
            <a:r>
              <a:rPr lang="en-US" altLang="en-US" sz="1600" b="1" dirty="0" err="1">
                <a:latin typeface="Arial "/>
                <a:ea typeface="Aptos" pitchFamily="34" charset="-122"/>
                <a:cs typeface="Aptos" pitchFamily="34" charset="-120"/>
              </a:rPr>
              <a:t>Moguće</a:t>
            </a:r>
            <a:r>
              <a:rPr lang="en-US" altLang="en-US" sz="1600" b="1" dirty="0">
                <a:latin typeface="Arial "/>
                <a:ea typeface="Aptos" pitchFamily="34" charset="-122"/>
                <a:cs typeface="Aptos" pitchFamily="34" charset="-120"/>
              </a:rPr>
              <a:t> je </a:t>
            </a:r>
            <a:r>
              <a:rPr lang="en-US" altLang="en-US" sz="1600" b="1" dirty="0" err="1">
                <a:latin typeface="Arial "/>
                <a:ea typeface="Aptos" pitchFamily="34" charset="-122"/>
                <a:cs typeface="Aptos" pitchFamily="34" charset="-120"/>
              </a:rPr>
              <a:t>dodijeliti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polovi</a:t>
            </a:r>
            <a:r>
              <a:rPr lang="hr-HR" altLang="en-US" sz="1600" b="1" dirty="0" err="1">
                <a:latin typeface="Arial "/>
                <a:ea typeface="Aptos" pitchFamily="34" charset="-122"/>
                <a:cs typeface="Aptos" pitchFamily="34" charset="-120"/>
              </a:rPr>
              <a:t>čne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bodov</a:t>
            </a:r>
            <a:r>
              <a:rPr lang="hr-HR" altLang="en-US" sz="1600" b="1" dirty="0">
                <a:latin typeface="Arial "/>
                <a:ea typeface="Aptos" pitchFamily="34" charset="-122"/>
                <a:cs typeface="Aptos" pitchFamily="34" charset="-120"/>
              </a:rPr>
              <a:t>e s korakom od 0.5</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primjerice</a:t>
            </a:r>
            <a:r>
              <a:rPr lang="en-US" altLang="en-US" sz="1600" b="1" dirty="0">
                <a:latin typeface="Arial "/>
                <a:ea typeface="Aptos" pitchFamily="34" charset="-122"/>
                <a:cs typeface="Aptos" pitchFamily="34" charset="-120"/>
              </a:rPr>
              <a:t> 1</a:t>
            </a:r>
            <a:r>
              <a:rPr lang="hr-HR" altLang="en-US" sz="1600" b="1" dirty="0">
                <a:latin typeface="Arial "/>
                <a:ea typeface="Aptos" pitchFamily="34" charset="-122"/>
                <a:cs typeface="Aptos" pitchFamily="34" charset="-120"/>
              </a:rPr>
              <a:t>.</a:t>
            </a:r>
            <a:r>
              <a:rPr lang="en-US" altLang="en-US" sz="1600" b="1" dirty="0">
                <a:latin typeface="Arial "/>
                <a:ea typeface="Aptos" pitchFamily="34" charset="-122"/>
                <a:cs typeface="Aptos" pitchFamily="34" charset="-120"/>
              </a:rPr>
              <a:t>5 </a:t>
            </a:r>
            <a:r>
              <a:rPr lang="en-US" altLang="en-US" sz="1600" b="1" dirty="0" err="1">
                <a:latin typeface="Arial "/>
                <a:ea typeface="Aptos" pitchFamily="34" charset="-122"/>
                <a:cs typeface="Aptos" pitchFamily="34" charset="-120"/>
              </a:rPr>
              <a:t>ili</a:t>
            </a:r>
            <a:r>
              <a:rPr lang="en-US" altLang="en-US" sz="1600" b="1" dirty="0">
                <a:latin typeface="Arial "/>
                <a:ea typeface="Aptos" pitchFamily="34" charset="-122"/>
                <a:cs typeface="Aptos" pitchFamily="34" charset="-120"/>
              </a:rPr>
              <a:t> 2</a:t>
            </a:r>
            <a:r>
              <a:rPr lang="hr-HR" altLang="en-US" sz="1600" b="1" dirty="0">
                <a:latin typeface="Arial "/>
                <a:ea typeface="Aptos" pitchFamily="34" charset="-122"/>
                <a:cs typeface="Aptos" pitchFamily="34" charset="-120"/>
              </a:rPr>
              <a:t>.</a:t>
            </a:r>
            <a:r>
              <a:rPr lang="en-US" altLang="en-US" sz="1600" b="1" dirty="0">
                <a:latin typeface="Arial "/>
                <a:ea typeface="Aptos" pitchFamily="34" charset="-122"/>
                <a:cs typeface="Aptos" pitchFamily="34" charset="-120"/>
              </a:rPr>
              <a:t>5, </a:t>
            </a:r>
            <a:r>
              <a:rPr lang="en-US" altLang="en-US" sz="1600" b="1" dirty="0" err="1">
                <a:latin typeface="Arial "/>
                <a:ea typeface="Aptos" pitchFamily="34" charset="-122"/>
                <a:cs typeface="Aptos" pitchFamily="34" charset="-120"/>
              </a:rPr>
              <a:t>ako</a:t>
            </a:r>
            <a:r>
              <a:rPr lang="en-US" altLang="en-US" sz="1600" b="1" dirty="0">
                <a:latin typeface="Arial "/>
                <a:ea typeface="Aptos" pitchFamily="34" charset="-122"/>
                <a:cs typeface="Aptos" pitchFamily="34" charset="-120"/>
              </a:rPr>
              <a:t> je to </a:t>
            </a:r>
            <a:r>
              <a:rPr lang="en-US" altLang="en-US" sz="1600" b="1" dirty="0" err="1">
                <a:latin typeface="Arial "/>
                <a:ea typeface="Aptos" pitchFamily="34" charset="-122"/>
                <a:cs typeface="Aptos" pitchFamily="34" charset="-120"/>
              </a:rPr>
              <a:t>primjereno</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obrazloženo</a:t>
            </a:r>
            <a:r>
              <a:rPr lang="en-US" altLang="en-US" sz="1600" b="1" dirty="0">
                <a:latin typeface="Arial "/>
                <a:ea typeface="Aptos" pitchFamily="34" charset="-122"/>
                <a:cs typeface="Aptos" pitchFamily="34" charset="-120"/>
              </a:rPr>
              <a:t>. Ako </a:t>
            </a:r>
            <a:r>
              <a:rPr lang="en-US" altLang="en-US" sz="1600" b="1" dirty="0" err="1">
                <a:latin typeface="Arial "/>
                <a:ea typeface="Aptos" pitchFamily="34" charset="-122"/>
                <a:cs typeface="Aptos" pitchFamily="34" charset="-120"/>
              </a:rPr>
              <a:t>projektni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prijedlog</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dobije</a:t>
            </a:r>
            <a:r>
              <a:rPr lang="en-US" altLang="en-US" sz="1600" b="1" dirty="0">
                <a:latin typeface="Arial "/>
                <a:ea typeface="Aptos" pitchFamily="34" charset="-122"/>
                <a:cs typeface="Aptos" pitchFamily="34" charset="-120"/>
              </a:rPr>
              <a:t> 0 </a:t>
            </a:r>
            <a:r>
              <a:rPr lang="en-US" altLang="en-US" sz="1600" b="1" dirty="0" err="1">
                <a:latin typeface="Arial "/>
                <a:ea typeface="Aptos" pitchFamily="34" charset="-122"/>
                <a:cs typeface="Aptos" pitchFamily="34" charset="-120"/>
              </a:rPr>
              <a:t>bodova</a:t>
            </a:r>
            <a:r>
              <a:rPr lang="en-US" altLang="en-US" sz="1600" b="1" dirty="0">
                <a:latin typeface="Arial "/>
                <a:ea typeface="Aptos" pitchFamily="34" charset="-122"/>
                <a:cs typeface="Aptos" pitchFamily="34" charset="-120"/>
              </a:rPr>
              <a:t> u </a:t>
            </a:r>
            <a:r>
              <a:rPr lang="en-US" altLang="en-US" sz="1600" b="1" dirty="0" err="1">
                <a:latin typeface="Arial "/>
                <a:ea typeface="Aptos" pitchFamily="34" charset="-122"/>
                <a:cs typeface="Aptos" pitchFamily="34" charset="-120"/>
              </a:rPr>
              <a:t>bilo</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kojem</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potkriteriju</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automatski</a:t>
            </a:r>
            <a:r>
              <a:rPr lang="en-US" altLang="en-US" sz="1600" b="1" dirty="0">
                <a:latin typeface="Arial "/>
                <a:ea typeface="Aptos" pitchFamily="34" charset="-122"/>
                <a:cs typeface="Aptos" pitchFamily="34" charset="-120"/>
              </a:rPr>
              <a:t> se </a:t>
            </a:r>
            <a:r>
              <a:rPr lang="en-US" altLang="en-US" sz="1600" b="1" dirty="0" err="1">
                <a:latin typeface="Arial "/>
                <a:ea typeface="Aptos" pitchFamily="34" charset="-122"/>
                <a:cs typeface="Aptos" pitchFamily="34" charset="-120"/>
              </a:rPr>
              <a:t>isključuje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iz</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daljnje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evaluacije</a:t>
            </a:r>
            <a:r>
              <a:rPr lang="en-US" altLang="en-US" sz="1600" b="1" dirty="0">
                <a:latin typeface="Arial "/>
                <a:ea typeface="Aptos" pitchFamily="34" charset="-122"/>
                <a:cs typeface="Aptos" pitchFamily="34" charset="-120"/>
              </a:rPr>
              <a:t>.</a:t>
            </a:r>
          </a:p>
          <a:p>
            <a:endParaRPr lang="en-US" altLang="en-US" sz="1600" b="1" dirty="0">
              <a:latin typeface="Arial "/>
              <a:ea typeface="Aptos" pitchFamily="34" charset="-122"/>
              <a:cs typeface="Aptos" pitchFamily="34" charset="-120"/>
            </a:endParaRPr>
          </a:p>
          <a:p>
            <a:r>
              <a:rPr lang="en-US" altLang="en-US" sz="1600" b="1" dirty="0" err="1">
                <a:latin typeface="Arial "/>
                <a:ea typeface="Aptos" pitchFamily="34" charset="-122"/>
                <a:cs typeface="Aptos" pitchFamily="34" charset="-120"/>
              </a:rPr>
              <a:t>Ukupna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ocjena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izračunava</a:t>
            </a:r>
            <a:r>
              <a:rPr lang="en-US" altLang="en-US" sz="1600" b="1" dirty="0">
                <a:latin typeface="Arial "/>
                <a:ea typeface="Aptos" pitchFamily="34" charset="-122"/>
                <a:cs typeface="Aptos" pitchFamily="34" charset="-120"/>
              </a:rPr>
              <a:t> se </a:t>
            </a:r>
            <a:r>
              <a:rPr lang="en-US" altLang="en-US" sz="1600" b="1" dirty="0" err="1">
                <a:latin typeface="Arial "/>
                <a:ea typeface="Aptos" pitchFamily="34" charset="-122"/>
                <a:cs typeface="Aptos" pitchFamily="34" charset="-120"/>
              </a:rPr>
              <a:t>kao</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prosjek</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ocjena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svih</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vanjskih</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ocjenjivača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Odluka</a:t>
            </a:r>
            <a:r>
              <a:rPr lang="en-US" altLang="en-US" sz="1600" b="1" dirty="0">
                <a:latin typeface="Arial "/>
                <a:ea typeface="Aptos" pitchFamily="34" charset="-122"/>
                <a:cs typeface="Aptos" pitchFamily="34" charset="-120"/>
              </a:rPr>
              <a:t> o </a:t>
            </a:r>
            <a:r>
              <a:rPr lang="en-US" altLang="en-US" sz="1600" b="1" dirty="0" err="1">
                <a:latin typeface="Arial "/>
                <a:ea typeface="Aptos" pitchFamily="34" charset="-122"/>
                <a:cs typeface="Aptos" pitchFamily="34" charset="-120"/>
              </a:rPr>
              <a:t>financiranju</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može</a:t>
            </a:r>
            <a:r>
              <a:rPr lang="en-US" altLang="en-US" sz="1600" b="1" dirty="0">
                <a:latin typeface="Arial "/>
                <a:ea typeface="Aptos" pitchFamily="34" charset="-122"/>
                <a:cs typeface="Aptos" pitchFamily="34" charset="-120"/>
              </a:rPr>
              <a:t> se </a:t>
            </a:r>
            <a:r>
              <a:rPr lang="en-US" altLang="en-US" sz="1600" b="1" dirty="0" err="1">
                <a:latin typeface="Arial "/>
                <a:ea typeface="Aptos" pitchFamily="34" charset="-122"/>
                <a:cs typeface="Aptos" pitchFamily="34" charset="-120"/>
              </a:rPr>
              <a:t>donijeti</a:t>
            </a:r>
            <a:r>
              <a:rPr lang="en-US" altLang="en-US" sz="1600" b="1" dirty="0">
                <a:latin typeface="Arial "/>
                <a:ea typeface="Aptos" pitchFamily="34" charset="-122"/>
                <a:cs typeface="Aptos" pitchFamily="34" charset="-120"/>
              </a:rPr>
              <a:t> za </a:t>
            </a:r>
            <a:r>
              <a:rPr lang="en-US" altLang="en-US" sz="1600" b="1" dirty="0" err="1">
                <a:latin typeface="Arial "/>
                <a:ea typeface="Aptos" pitchFamily="34" charset="-122"/>
                <a:cs typeface="Aptos" pitchFamily="34" charset="-120"/>
              </a:rPr>
              <a:t>projekte</a:t>
            </a:r>
            <a:r>
              <a:rPr lang="en-US" altLang="en-US" sz="1600" b="1" dirty="0">
                <a:latin typeface="Arial "/>
                <a:ea typeface="Aptos" pitchFamily="34" charset="-122"/>
                <a:cs typeface="Aptos" pitchFamily="34" charset="-120"/>
              </a:rPr>
              <a:t> koji </a:t>
            </a:r>
            <a:r>
              <a:rPr lang="en-US" altLang="en-US" sz="1600" b="1" dirty="0" err="1">
                <a:latin typeface="Arial "/>
                <a:ea typeface="Aptos" pitchFamily="34" charset="-122"/>
                <a:cs typeface="Aptos" pitchFamily="34" charset="-120"/>
              </a:rPr>
              <a:t>ostvare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minimalni</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prag</a:t>
            </a:r>
            <a:r>
              <a:rPr lang="en-US" altLang="en-US" sz="1600" b="1" dirty="0">
                <a:latin typeface="Arial "/>
                <a:ea typeface="Aptos" pitchFamily="34" charset="-122"/>
                <a:cs typeface="Aptos" pitchFamily="34" charset="-120"/>
              </a:rPr>
              <a:t> od </a:t>
            </a:r>
            <a:r>
              <a:rPr lang="hr-HR" altLang="en-US" sz="1600" b="1" dirty="0">
                <a:latin typeface="Arial "/>
                <a:ea typeface="Aptos" pitchFamily="34" charset="-122"/>
                <a:cs typeface="Aptos" pitchFamily="34" charset="-120"/>
              </a:rPr>
              <a:t>36</a:t>
            </a:r>
            <a:r>
              <a:rPr lang="en-US" altLang="en-US" sz="1600" b="1" dirty="0">
                <a:latin typeface="Arial "/>
                <a:ea typeface="Aptos" pitchFamily="34" charset="-122"/>
                <a:cs typeface="Aptos" pitchFamily="34" charset="-120"/>
              </a:rPr>
              <a:t> boda od </a:t>
            </a:r>
            <a:r>
              <a:rPr lang="en-US" altLang="en-US" sz="1600" b="1" dirty="0" err="1">
                <a:latin typeface="Arial "/>
                <a:ea typeface="Aptos" pitchFamily="34" charset="-122"/>
                <a:cs typeface="Aptos" pitchFamily="34" charset="-120"/>
              </a:rPr>
              <a:t>ukupno</a:t>
            </a:r>
            <a:r>
              <a:rPr lang="en-US" altLang="en-US" sz="1600" b="1" dirty="0">
                <a:latin typeface="Arial "/>
                <a:ea typeface="Aptos" pitchFamily="34" charset="-122"/>
                <a:cs typeface="Aptos" pitchFamily="34" charset="-120"/>
              </a:rPr>
              <a:t> </a:t>
            </a:r>
            <a:r>
              <a:rPr lang="hr-HR" altLang="en-US" sz="1600" b="1" dirty="0">
                <a:latin typeface="Arial "/>
                <a:ea typeface="Aptos" pitchFamily="34" charset="-122"/>
                <a:cs typeface="Aptos" pitchFamily="34" charset="-120"/>
              </a:rPr>
              <a:t>60</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i</a:t>
            </a:r>
            <a:r>
              <a:rPr lang="en-US" altLang="en-US" sz="1600" b="1" dirty="0">
                <a:latin typeface="Arial "/>
                <a:ea typeface="Aptos" pitchFamily="34" charset="-122"/>
                <a:cs typeface="Aptos" pitchFamily="34" charset="-120"/>
              </a:rPr>
              <a:t> za </a:t>
            </a:r>
            <a:r>
              <a:rPr lang="en-US" altLang="en-US" sz="1600" b="1" dirty="0" err="1">
                <a:latin typeface="Arial "/>
                <a:ea typeface="Aptos" pitchFamily="34" charset="-122"/>
                <a:cs typeface="Aptos" pitchFamily="34" charset="-120"/>
              </a:rPr>
              <a:t>koje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su</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dostupna</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sredstva</a:t>
            </a:r>
            <a:r>
              <a:rPr lang="en-US" altLang="en-US" sz="1600" b="1" dirty="0">
                <a:latin typeface="Arial "/>
                <a:ea typeface="Aptos" pitchFamily="34" charset="-122"/>
                <a:cs typeface="Aptos" pitchFamily="34" charset="-120"/>
              </a:rPr>
              <a:t> u </a:t>
            </a:r>
            <a:r>
              <a:rPr lang="en-US" altLang="en-US" sz="1600" b="1" dirty="0" err="1">
                <a:latin typeface="Arial "/>
                <a:ea typeface="Aptos" pitchFamily="34" charset="-122"/>
                <a:cs typeface="Aptos" pitchFamily="34" charset="-120"/>
              </a:rPr>
              <a:t>okviru</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alokacije</a:t>
            </a:r>
            <a:r>
              <a:rPr lang="en-US" altLang="en-US" sz="1600" b="1" dirty="0">
                <a:latin typeface="Arial "/>
                <a:ea typeface="Aptos" pitchFamily="34" charset="-122"/>
                <a:cs typeface="Aptos" pitchFamily="34" charset="-120"/>
              </a:rPr>
              <a:t> </a:t>
            </a:r>
            <a:r>
              <a:rPr lang="en-US" altLang="en-US" sz="1600" b="1" dirty="0" err="1">
                <a:latin typeface="Arial "/>
                <a:ea typeface="Aptos" pitchFamily="34" charset="-122"/>
                <a:cs typeface="Aptos" pitchFamily="34" charset="-120"/>
              </a:rPr>
              <a:t>Poziva</a:t>
            </a:r>
            <a:r>
              <a:rPr lang="en-US" altLang="en-US" sz="1600" b="1" dirty="0">
                <a:latin typeface="Arial "/>
                <a:ea typeface="Aptos" pitchFamily="34" charset="-122"/>
                <a:cs typeface="Aptos" pitchFamily="34" charset="-120"/>
              </a:rPr>
              <a:t>.</a:t>
            </a:r>
            <a:endParaRPr lang="en-US" sz="1600" b="1" dirty="0">
              <a:latin typeface="Arial "/>
              <a:ea typeface="Aptos" pitchFamily="34" charset="-122"/>
              <a:cs typeface="Aptos" pitchFamily="34" charset="-120"/>
            </a:endParaRPr>
          </a:p>
        </p:txBody>
      </p:sp>
    </p:spTree>
    <p:extLst>
      <p:ext uri="{BB962C8B-B14F-4D97-AF65-F5344CB8AC3E}">
        <p14:creationId xmlns:p14="http://schemas.microsoft.com/office/powerpoint/2010/main" val="2182589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47472"/>
            <a:ext cx="10424160" cy="493776"/>
          </a:xfrm>
          <a:prstGeom prst="rect">
            <a:avLst/>
          </a:prstGeom>
          <a:noFill/>
        </p:spPr>
        <p:txBody>
          <a:bodyPr wrap="square" lIns="0" tIns="0" rIns="0" bIns="0" rtlCol="0" anchor="ctr"/>
          <a:lstStyle/>
          <a:p>
            <a:pPr marL="0" indent="0">
              <a:buNone/>
            </a:pPr>
            <a:r>
              <a:rPr lang="en-US" sz="2500" b="1" dirty="0">
                <a:solidFill>
                  <a:srgbClr val="245C4D"/>
                </a:solidFill>
                <a:latin typeface="Arial "/>
                <a:ea typeface="Aptos Display" pitchFamily="34" charset="-122"/>
                <a:cs typeface="Aptos Display" pitchFamily="34" charset="-120"/>
              </a:rPr>
              <a:t>Kriteriji kvalitete: mapa ocjenjivanja</a:t>
            </a:r>
            <a:endParaRPr lang="en-US" sz="2500" dirty="0">
              <a:latin typeface="Arial "/>
            </a:endParaRPr>
          </a:p>
        </p:txBody>
      </p:sp>
      <p:sp>
        <p:nvSpPr>
          <p:cNvPr id="6" name="Shape 4"/>
          <p:cNvSpPr/>
          <p:nvPr/>
        </p:nvSpPr>
        <p:spPr>
          <a:xfrm>
            <a:off x="617220" y="1328166"/>
            <a:ext cx="3337560" cy="5116068"/>
          </a:xfrm>
          <a:prstGeom prst="roundRect">
            <a:avLst>
              <a:gd name="adj" fmla="val 2192"/>
            </a:avLst>
          </a:prstGeom>
          <a:solidFill>
            <a:srgbClr val="EAF3EF"/>
          </a:solidFill>
          <a:ln w="12700">
            <a:solidFill>
              <a:srgbClr val="E6ECE9"/>
            </a:solidFill>
            <a:prstDash val="solid"/>
          </a:ln>
        </p:spPr>
        <p:txBody>
          <a:bodyPr/>
          <a:lstStyle/>
          <a:p>
            <a:endParaRPr lang="hr-HR"/>
          </a:p>
        </p:txBody>
      </p:sp>
      <p:sp>
        <p:nvSpPr>
          <p:cNvPr id="7" name="Text 5"/>
          <p:cNvSpPr/>
          <p:nvPr/>
        </p:nvSpPr>
        <p:spPr>
          <a:xfrm>
            <a:off x="77724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rPr>
              <a:t>Excellence</a:t>
            </a:r>
            <a:endParaRPr lang="en-US" sz="2000" dirty="0"/>
          </a:p>
        </p:txBody>
      </p:sp>
      <p:sp>
        <p:nvSpPr>
          <p:cNvPr id="8" name="Text 6"/>
          <p:cNvSpPr/>
          <p:nvPr/>
        </p:nvSpPr>
        <p:spPr>
          <a:xfrm>
            <a:off x="173736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rPr>
              <a:t>20</a:t>
            </a:r>
            <a:r>
              <a:rPr lang="en-US" sz="1300" b="1" dirty="0">
                <a:solidFill>
                  <a:srgbClr val="FFFFFF"/>
                </a:solidFill>
              </a:rPr>
              <a:t> pts</a:t>
            </a:r>
            <a:endParaRPr lang="en-US" sz="1300" dirty="0"/>
          </a:p>
        </p:txBody>
      </p:sp>
      <p:sp>
        <p:nvSpPr>
          <p:cNvPr id="9" name="Text 7"/>
          <p:cNvSpPr/>
          <p:nvPr/>
        </p:nvSpPr>
        <p:spPr>
          <a:xfrm>
            <a:off x="914400" y="278892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Clarity and ambition of objectives</a:t>
            </a:r>
            <a:endParaRPr lang="en-US" sz="1220" dirty="0">
              <a:latin typeface="Arial "/>
            </a:endParaRPr>
          </a:p>
        </p:txBody>
      </p:sp>
      <p:sp>
        <p:nvSpPr>
          <p:cNvPr id="10" name="Shape 8"/>
          <p:cNvSpPr/>
          <p:nvPr/>
        </p:nvSpPr>
        <p:spPr>
          <a:xfrm>
            <a:off x="1210401" y="4745076"/>
            <a:ext cx="2331720" cy="0"/>
          </a:xfrm>
          <a:prstGeom prst="line">
            <a:avLst/>
          </a:prstGeom>
          <a:noFill/>
          <a:ln w="12700">
            <a:solidFill>
              <a:srgbClr val="E6ECE9"/>
            </a:solidFill>
            <a:prstDash val="solid"/>
          </a:ln>
        </p:spPr>
        <p:txBody>
          <a:bodyPr/>
          <a:lstStyle/>
          <a:p>
            <a:endParaRPr lang="hr-HR"/>
          </a:p>
        </p:txBody>
      </p:sp>
      <p:sp>
        <p:nvSpPr>
          <p:cNvPr id="11" name="Text 9"/>
          <p:cNvSpPr/>
          <p:nvPr/>
        </p:nvSpPr>
        <p:spPr>
          <a:xfrm>
            <a:off x="91440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Soundness of methodology and approach</a:t>
            </a:r>
            <a:endParaRPr lang="en-US" sz="1220" dirty="0">
              <a:latin typeface="Arial "/>
            </a:endParaRPr>
          </a:p>
        </p:txBody>
      </p:sp>
      <p:sp>
        <p:nvSpPr>
          <p:cNvPr id="12" name="Shape 10"/>
          <p:cNvSpPr/>
          <p:nvPr/>
        </p:nvSpPr>
        <p:spPr>
          <a:xfrm>
            <a:off x="436626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p>
        </p:txBody>
      </p:sp>
      <p:sp>
        <p:nvSpPr>
          <p:cNvPr id="13" name="Text 11"/>
          <p:cNvSpPr/>
          <p:nvPr/>
        </p:nvSpPr>
        <p:spPr>
          <a:xfrm>
            <a:off x="461772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rPr>
              <a:t>Potential</a:t>
            </a:r>
            <a:endParaRPr lang="en-US" sz="2000" dirty="0"/>
          </a:p>
        </p:txBody>
      </p:sp>
      <p:sp>
        <p:nvSpPr>
          <p:cNvPr id="14" name="Text 12"/>
          <p:cNvSpPr/>
          <p:nvPr/>
        </p:nvSpPr>
        <p:spPr>
          <a:xfrm>
            <a:off x="557784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rPr>
              <a:t>20</a:t>
            </a:r>
            <a:r>
              <a:rPr lang="en-US" sz="1300" b="1" dirty="0">
                <a:solidFill>
                  <a:srgbClr val="FFFFFF"/>
                </a:solidFill>
              </a:rPr>
              <a:t> pts</a:t>
            </a:r>
            <a:endParaRPr lang="en-US" sz="1300" dirty="0"/>
          </a:p>
        </p:txBody>
      </p:sp>
      <p:sp>
        <p:nvSpPr>
          <p:cNvPr id="15" name="Text 13"/>
          <p:cNvSpPr/>
          <p:nvPr/>
        </p:nvSpPr>
        <p:spPr>
          <a:xfrm>
            <a:off x="4754880" y="2788920"/>
            <a:ext cx="2697480" cy="548640"/>
          </a:xfrm>
          <a:prstGeom prst="rect">
            <a:avLst/>
          </a:prstGeom>
          <a:noFill/>
        </p:spPr>
        <p:txBody>
          <a:bodyPr wrap="square" lIns="0" tIns="0" rIns="0" bIns="0" rtlCol="0" anchor="ctr">
            <a:normAutofit/>
          </a:bodyPr>
          <a:lstStyle/>
          <a:p>
            <a:pPr algn="ctr"/>
            <a:r>
              <a:rPr lang="en-US" sz="1400" b="1" dirty="0">
                <a:solidFill>
                  <a:srgbClr val="295A4D"/>
                </a:solidFill>
                <a:cs typeface="Calibri" panose="020F0502020204030204" pitchFamily="34" charset="0"/>
              </a:rPr>
              <a:t>Social impact and scalability</a:t>
            </a:r>
            <a:endParaRPr lang="en-US" sz="1220" dirty="0"/>
          </a:p>
        </p:txBody>
      </p:sp>
      <p:sp>
        <p:nvSpPr>
          <p:cNvPr id="16" name="Shape 14"/>
          <p:cNvSpPr/>
          <p:nvPr/>
        </p:nvSpPr>
        <p:spPr>
          <a:xfrm>
            <a:off x="4937760" y="3547872"/>
            <a:ext cx="2331720" cy="0"/>
          </a:xfrm>
          <a:prstGeom prst="line">
            <a:avLst/>
          </a:prstGeom>
          <a:noFill/>
          <a:ln w="12700">
            <a:solidFill>
              <a:srgbClr val="E6ECE9"/>
            </a:solidFill>
            <a:prstDash val="solid"/>
          </a:ln>
        </p:spPr>
        <p:txBody>
          <a:bodyPr/>
          <a:lstStyle/>
          <a:p>
            <a:endParaRPr lang="hr-HR"/>
          </a:p>
        </p:txBody>
      </p:sp>
      <p:sp>
        <p:nvSpPr>
          <p:cNvPr id="17" name="Text 15"/>
          <p:cNvSpPr/>
          <p:nvPr/>
        </p:nvSpPr>
        <p:spPr>
          <a:xfrm>
            <a:off x="475488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cs typeface="Calibri" panose="020F0502020204030204" pitchFamily="34" charset="0"/>
              </a:rPr>
              <a:t>Viability and sustainability</a:t>
            </a:r>
            <a:endParaRPr lang="en-US" sz="1220" dirty="0"/>
          </a:p>
        </p:txBody>
      </p:sp>
      <p:sp>
        <p:nvSpPr>
          <p:cNvPr id="18" name="Shape 16"/>
          <p:cNvSpPr/>
          <p:nvPr/>
        </p:nvSpPr>
        <p:spPr>
          <a:xfrm>
            <a:off x="827532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p>
        </p:txBody>
      </p:sp>
      <p:sp>
        <p:nvSpPr>
          <p:cNvPr id="19" name="Text 17"/>
          <p:cNvSpPr/>
          <p:nvPr/>
        </p:nvSpPr>
        <p:spPr>
          <a:xfrm>
            <a:off x="845820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rPr>
              <a:t>Feasibility</a:t>
            </a:r>
            <a:endParaRPr lang="en-US" sz="2000" dirty="0"/>
          </a:p>
        </p:txBody>
      </p:sp>
      <p:sp>
        <p:nvSpPr>
          <p:cNvPr id="20" name="Text 18"/>
          <p:cNvSpPr/>
          <p:nvPr/>
        </p:nvSpPr>
        <p:spPr>
          <a:xfrm>
            <a:off x="941832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rPr>
              <a:t>20</a:t>
            </a:r>
            <a:r>
              <a:rPr lang="en-US" sz="1300" b="1" dirty="0">
                <a:solidFill>
                  <a:srgbClr val="FFFFFF"/>
                </a:solidFill>
              </a:rPr>
              <a:t> pts</a:t>
            </a:r>
            <a:endParaRPr lang="en-US" sz="1300" dirty="0"/>
          </a:p>
        </p:txBody>
      </p:sp>
      <p:sp>
        <p:nvSpPr>
          <p:cNvPr id="21" name="Text 19"/>
          <p:cNvSpPr/>
          <p:nvPr/>
        </p:nvSpPr>
        <p:spPr>
          <a:xfrm>
            <a:off x="8595360" y="2788920"/>
            <a:ext cx="2697480" cy="548640"/>
          </a:xfrm>
          <a:prstGeom prst="rect">
            <a:avLst/>
          </a:prstGeom>
          <a:noFill/>
        </p:spPr>
        <p:txBody>
          <a:bodyPr wrap="square" lIns="0" tIns="0" rIns="0" bIns="0" rtlCol="0" anchor="ctr">
            <a:normAutofit fontScale="92500"/>
          </a:bodyPr>
          <a:lstStyle/>
          <a:p>
            <a:pPr algn="ctr"/>
            <a:r>
              <a:rPr lang="hr-HR" sz="1400" b="1" dirty="0">
                <a:solidFill>
                  <a:srgbClr val="295A4D"/>
                </a:solidFill>
                <a:cs typeface="Calibri" panose="020F0502020204030204" pitchFamily="34" charset="0"/>
              </a:rPr>
              <a:t>Feasibility </a:t>
            </a:r>
            <a:r>
              <a:rPr lang="hr-HR" sz="1400" b="1" dirty="0" err="1">
                <a:solidFill>
                  <a:srgbClr val="295A4D"/>
                </a:solidFill>
                <a:cs typeface="Calibri" panose="020F0502020204030204" pitchFamily="34" charset="0"/>
              </a:rPr>
              <a:t>of</a:t>
            </a:r>
            <a:r>
              <a:rPr lang="hr-HR" sz="1400" b="1" dirty="0">
                <a:solidFill>
                  <a:srgbClr val="295A4D"/>
                </a:solidFill>
                <a:cs typeface="Calibri" panose="020F0502020204030204" pitchFamily="34" charset="0"/>
              </a:rPr>
              <a:t> </a:t>
            </a:r>
            <a:r>
              <a:rPr lang="hr-HR" sz="1400" b="1" dirty="0" err="1">
                <a:solidFill>
                  <a:srgbClr val="295A4D"/>
                </a:solidFill>
                <a:cs typeface="Calibri" panose="020F0502020204030204" pitchFamily="34" charset="0"/>
              </a:rPr>
              <a:t>implementation</a:t>
            </a:r>
            <a:r>
              <a:rPr lang="hr-HR" sz="1400" b="1" dirty="0">
                <a:solidFill>
                  <a:srgbClr val="295A4D"/>
                </a:solidFill>
                <a:cs typeface="Calibri" panose="020F0502020204030204" pitchFamily="34" charset="0"/>
              </a:rPr>
              <a:t> plan  incl. </a:t>
            </a:r>
            <a:r>
              <a:rPr lang="hr-HR" sz="1400" b="1" dirty="0" err="1">
                <a:solidFill>
                  <a:srgbClr val="295A4D"/>
                </a:solidFill>
                <a:cs typeface="Calibri" panose="020F0502020204030204" pitchFamily="34" charset="0"/>
              </a:rPr>
              <a:t>project</a:t>
            </a:r>
            <a:r>
              <a:rPr lang="hr-HR" sz="1400" b="1" dirty="0">
                <a:solidFill>
                  <a:srgbClr val="295A4D"/>
                </a:solidFill>
                <a:cs typeface="Calibri" panose="020F0502020204030204" pitchFamily="34" charset="0"/>
              </a:rPr>
              <a:t> &amp; </a:t>
            </a:r>
            <a:r>
              <a:rPr lang="hr-HR" sz="1400" b="1" dirty="0" err="1">
                <a:solidFill>
                  <a:srgbClr val="295A4D"/>
                </a:solidFill>
                <a:cs typeface="Calibri" panose="020F0502020204030204" pitchFamily="34" charset="0"/>
              </a:rPr>
              <a:t>risk</a:t>
            </a:r>
            <a:r>
              <a:rPr lang="hr-HR" sz="1400" b="1" dirty="0">
                <a:solidFill>
                  <a:srgbClr val="295A4D"/>
                </a:solidFill>
                <a:cs typeface="Calibri" panose="020F0502020204030204" pitchFamily="34" charset="0"/>
              </a:rPr>
              <a:t> management</a:t>
            </a:r>
            <a:endParaRPr lang="en-US" sz="1220" dirty="0"/>
          </a:p>
        </p:txBody>
      </p:sp>
      <p:sp>
        <p:nvSpPr>
          <p:cNvPr id="22" name="Shape 20"/>
          <p:cNvSpPr/>
          <p:nvPr/>
        </p:nvSpPr>
        <p:spPr>
          <a:xfrm>
            <a:off x="8778240" y="3547872"/>
            <a:ext cx="2331720" cy="0"/>
          </a:xfrm>
          <a:prstGeom prst="line">
            <a:avLst/>
          </a:prstGeom>
          <a:noFill/>
          <a:ln w="12700">
            <a:solidFill>
              <a:srgbClr val="E6ECE9"/>
            </a:solidFill>
            <a:prstDash val="solid"/>
          </a:ln>
        </p:spPr>
        <p:txBody>
          <a:bodyPr/>
          <a:lstStyle/>
          <a:p>
            <a:endParaRPr lang="hr-HR"/>
          </a:p>
        </p:txBody>
      </p:sp>
      <p:sp>
        <p:nvSpPr>
          <p:cNvPr id="23" name="Text 21"/>
          <p:cNvSpPr/>
          <p:nvPr/>
        </p:nvSpPr>
        <p:spPr>
          <a:xfrm>
            <a:off x="859536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cs typeface="Calibri" panose="020F0502020204030204" pitchFamily="34" charset="0"/>
              </a:rPr>
              <a:t>Resources and budget</a:t>
            </a:r>
            <a:endParaRPr lang="en-US" sz="1220" dirty="0"/>
          </a:p>
        </p:txBody>
      </p:sp>
      <p:sp>
        <p:nvSpPr>
          <p:cNvPr id="4" name="Text 5">
            <a:extLst>
              <a:ext uri="{FF2B5EF4-FFF2-40B4-BE49-F238E27FC236}">
                <a16:creationId xmlns:a16="http://schemas.microsoft.com/office/drawing/2014/main" id="{D43AB089-10E6-A5F8-BF93-8DB878A3061A}"/>
              </a:ext>
            </a:extLst>
          </p:cNvPr>
          <p:cNvSpPr/>
          <p:nvPr/>
        </p:nvSpPr>
        <p:spPr>
          <a:xfrm>
            <a:off x="76200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
              </a:rPr>
              <a:t>Excellence</a:t>
            </a:r>
            <a:endParaRPr lang="en-US" sz="2000" dirty="0">
              <a:latin typeface="Arial "/>
            </a:endParaRPr>
          </a:p>
        </p:txBody>
      </p:sp>
      <p:sp>
        <p:nvSpPr>
          <p:cNvPr id="5" name="Text 6">
            <a:extLst>
              <a:ext uri="{FF2B5EF4-FFF2-40B4-BE49-F238E27FC236}">
                <a16:creationId xmlns:a16="http://schemas.microsoft.com/office/drawing/2014/main" id="{E2195FE3-F4C2-D52C-322F-FBA296D6B49D}"/>
              </a:ext>
            </a:extLst>
          </p:cNvPr>
          <p:cNvSpPr/>
          <p:nvPr/>
        </p:nvSpPr>
        <p:spPr>
          <a:xfrm>
            <a:off x="172212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20</a:t>
            </a:r>
            <a:r>
              <a:rPr lang="en-US" sz="1300" b="1" dirty="0">
                <a:solidFill>
                  <a:srgbClr val="FFFFFF"/>
                </a:solidFill>
                <a:latin typeface="Arial "/>
              </a:rPr>
              <a:t> pts</a:t>
            </a:r>
            <a:endParaRPr lang="en-US" sz="1300" dirty="0">
              <a:latin typeface="Arial "/>
            </a:endParaRPr>
          </a:p>
        </p:txBody>
      </p:sp>
      <p:sp>
        <p:nvSpPr>
          <p:cNvPr id="27" name="Shape 10">
            <a:extLst>
              <a:ext uri="{FF2B5EF4-FFF2-40B4-BE49-F238E27FC236}">
                <a16:creationId xmlns:a16="http://schemas.microsoft.com/office/drawing/2014/main" id="{87C20FDD-4255-FA41-6279-547524F3FC0A}"/>
              </a:ext>
            </a:extLst>
          </p:cNvPr>
          <p:cNvSpPr/>
          <p:nvPr/>
        </p:nvSpPr>
        <p:spPr>
          <a:xfrm>
            <a:off x="435102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p>
        </p:txBody>
      </p:sp>
      <p:sp>
        <p:nvSpPr>
          <p:cNvPr id="28" name="Text 11">
            <a:extLst>
              <a:ext uri="{FF2B5EF4-FFF2-40B4-BE49-F238E27FC236}">
                <a16:creationId xmlns:a16="http://schemas.microsoft.com/office/drawing/2014/main" id="{AB314231-4FA0-302D-E95B-26A3424A7A14}"/>
              </a:ext>
            </a:extLst>
          </p:cNvPr>
          <p:cNvSpPr/>
          <p:nvPr/>
        </p:nvSpPr>
        <p:spPr>
          <a:xfrm>
            <a:off x="460248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
              </a:rPr>
              <a:t>Potential</a:t>
            </a:r>
            <a:endParaRPr lang="en-US" sz="2000" dirty="0">
              <a:latin typeface="Arial "/>
            </a:endParaRPr>
          </a:p>
        </p:txBody>
      </p:sp>
      <p:sp>
        <p:nvSpPr>
          <p:cNvPr id="29" name="Text 12">
            <a:extLst>
              <a:ext uri="{FF2B5EF4-FFF2-40B4-BE49-F238E27FC236}">
                <a16:creationId xmlns:a16="http://schemas.microsoft.com/office/drawing/2014/main" id="{5399A77F-82D4-25A9-5C32-8846B84952FA}"/>
              </a:ext>
            </a:extLst>
          </p:cNvPr>
          <p:cNvSpPr/>
          <p:nvPr/>
        </p:nvSpPr>
        <p:spPr>
          <a:xfrm>
            <a:off x="556260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15</a:t>
            </a:r>
            <a:r>
              <a:rPr lang="en-US" sz="1300" b="1" dirty="0">
                <a:solidFill>
                  <a:srgbClr val="FFFFFF"/>
                </a:solidFill>
                <a:latin typeface="Arial "/>
              </a:rPr>
              <a:t> pts</a:t>
            </a:r>
            <a:endParaRPr lang="en-US" sz="1300" dirty="0">
              <a:latin typeface="Arial "/>
            </a:endParaRPr>
          </a:p>
        </p:txBody>
      </p:sp>
      <p:sp>
        <p:nvSpPr>
          <p:cNvPr id="30" name="Text 13">
            <a:extLst>
              <a:ext uri="{FF2B5EF4-FFF2-40B4-BE49-F238E27FC236}">
                <a16:creationId xmlns:a16="http://schemas.microsoft.com/office/drawing/2014/main" id="{EF4E55E5-1B4F-B691-78E5-924C7B7BA0A1}"/>
              </a:ext>
            </a:extLst>
          </p:cNvPr>
          <p:cNvSpPr/>
          <p:nvPr/>
        </p:nvSpPr>
        <p:spPr>
          <a:xfrm>
            <a:off x="4739640" y="278892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Market potential and scalability</a:t>
            </a:r>
            <a:endParaRPr lang="en-US" sz="1220" dirty="0">
              <a:latin typeface="Arial "/>
            </a:endParaRPr>
          </a:p>
        </p:txBody>
      </p:sp>
      <p:sp>
        <p:nvSpPr>
          <p:cNvPr id="31" name="Text 15">
            <a:extLst>
              <a:ext uri="{FF2B5EF4-FFF2-40B4-BE49-F238E27FC236}">
                <a16:creationId xmlns:a16="http://schemas.microsoft.com/office/drawing/2014/main" id="{1CD3CE13-D5D9-DE40-0A40-93CC4018B83F}"/>
              </a:ext>
            </a:extLst>
          </p:cNvPr>
          <p:cNvSpPr/>
          <p:nvPr/>
        </p:nvSpPr>
        <p:spPr>
          <a:xfrm>
            <a:off x="473964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Contribution to green and digital transition</a:t>
            </a:r>
            <a:endParaRPr lang="en-US" sz="1220" dirty="0">
              <a:latin typeface="Arial "/>
            </a:endParaRPr>
          </a:p>
        </p:txBody>
      </p:sp>
      <p:sp>
        <p:nvSpPr>
          <p:cNvPr id="32" name="Shape 16">
            <a:extLst>
              <a:ext uri="{FF2B5EF4-FFF2-40B4-BE49-F238E27FC236}">
                <a16:creationId xmlns:a16="http://schemas.microsoft.com/office/drawing/2014/main" id="{60D1F45D-6972-2298-0564-5051D49FA0FA}"/>
              </a:ext>
            </a:extLst>
          </p:cNvPr>
          <p:cNvSpPr/>
          <p:nvPr/>
        </p:nvSpPr>
        <p:spPr>
          <a:xfrm>
            <a:off x="8260080" y="1417320"/>
            <a:ext cx="3337560" cy="3886200"/>
          </a:xfrm>
          <a:prstGeom prst="roundRect">
            <a:avLst>
              <a:gd name="adj" fmla="val 2192"/>
            </a:avLst>
          </a:prstGeom>
          <a:solidFill>
            <a:srgbClr val="F6F9F7"/>
          </a:solidFill>
          <a:ln w="12700">
            <a:solidFill>
              <a:srgbClr val="E6ECE9"/>
            </a:solidFill>
            <a:prstDash val="solid"/>
          </a:ln>
        </p:spPr>
        <p:txBody>
          <a:bodyPr/>
          <a:lstStyle/>
          <a:p>
            <a:endParaRPr lang="hr-HR"/>
          </a:p>
        </p:txBody>
      </p:sp>
      <p:sp>
        <p:nvSpPr>
          <p:cNvPr id="33" name="Text 17">
            <a:extLst>
              <a:ext uri="{FF2B5EF4-FFF2-40B4-BE49-F238E27FC236}">
                <a16:creationId xmlns:a16="http://schemas.microsoft.com/office/drawing/2014/main" id="{B95E2AE1-63BC-2D48-8959-017F57B60D63}"/>
              </a:ext>
            </a:extLst>
          </p:cNvPr>
          <p:cNvSpPr/>
          <p:nvPr/>
        </p:nvSpPr>
        <p:spPr>
          <a:xfrm>
            <a:off x="8442960" y="1691640"/>
            <a:ext cx="2971800" cy="320040"/>
          </a:xfrm>
          <a:prstGeom prst="rect">
            <a:avLst/>
          </a:prstGeom>
          <a:noFill/>
        </p:spPr>
        <p:txBody>
          <a:bodyPr wrap="square" lIns="0" tIns="0" rIns="0" bIns="0" rtlCol="0" anchor="ctr"/>
          <a:lstStyle/>
          <a:p>
            <a:pPr marL="0" indent="0" algn="ctr">
              <a:buNone/>
            </a:pPr>
            <a:r>
              <a:rPr lang="en-US" sz="2000" b="1" dirty="0">
                <a:solidFill>
                  <a:srgbClr val="245C4D"/>
                </a:solidFill>
                <a:latin typeface="Arial "/>
              </a:rPr>
              <a:t>Feasibility</a:t>
            </a:r>
            <a:endParaRPr lang="en-US" sz="2000" dirty="0">
              <a:latin typeface="Arial "/>
            </a:endParaRPr>
          </a:p>
        </p:txBody>
      </p:sp>
      <p:sp>
        <p:nvSpPr>
          <p:cNvPr id="34" name="Text 18">
            <a:extLst>
              <a:ext uri="{FF2B5EF4-FFF2-40B4-BE49-F238E27FC236}">
                <a16:creationId xmlns:a16="http://schemas.microsoft.com/office/drawing/2014/main" id="{3C31060C-9E68-7507-870A-578D4A7124B9}"/>
              </a:ext>
            </a:extLst>
          </p:cNvPr>
          <p:cNvSpPr/>
          <p:nvPr/>
        </p:nvSpPr>
        <p:spPr>
          <a:xfrm>
            <a:off x="9403080" y="2130552"/>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15</a:t>
            </a:r>
            <a:r>
              <a:rPr lang="en-US" sz="1300" b="1" dirty="0">
                <a:solidFill>
                  <a:srgbClr val="FFFFFF"/>
                </a:solidFill>
                <a:latin typeface="Arial "/>
              </a:rPr>
              <a:t> pts</a:t>
            </a:r>
            <a:endParaRPr lang="en-US" sz="1300" dirty="0">
              <a:latin typeface="Arial "/>
            </a:endParaRPr>
          </a:p>
        </p:txBody>
      </p:sp>
      <p:sp>
        <p:nvSpPr>
          <p:cNvPr id="35" name="Text 19">
            <a:extLst>
              <a:ext uri="{FF2B5EF4-FFF2-40B4-BE49-F238E27FC236}">
                <a16:creationId xmlns:a16="http://schemas.microsoft.com/office/drawing/2014/main" id="{76D0493D-5291-65B6-45BE-7E6F96793CC4}"/>
              </a:ext>
            </a:extLst>
          </p:cNvPr>
          <p:cNvSpPr/>
          <p:nvPr/>
        </p:nvSpPr>
        <p:spPr>
          <a:xfrm>
            <a:off x="8580120" y="2788920"/>
            <a:ext cx="2697480" cy="548640"/>
          </a:xfrm>
          <a:prstGeom prst="rect">
            <a:avLst/>
          </a:prstGeom>
          <a:noFill/>
        </p:spPr>
        <p:txBody>
          <a:bodyPr wrap="square" lIns="0" tIns="0" rIns="0" bIns="0" rtlCol="0" anchor="ctr">
            <a:normAutofit fontScale="92500"/>
          </a:bodyPr>
          <a:lstStyle/>
          <a:p>
            <a:pPr algn="ctr"/>
            <a:r>
              <a:rPr lang="hr-HR" sz="1400" b="1" dirty="0">
                <a:solidFill>
                  <a:srgbClr val="295A4D"/>
                </a:solidFill>
                <a:latin typeface="Arial "/>
                <a:cs typeface="Calibri" panose="020F0502020204030204" pitchFamily="34" charset="0"/>
              </a:rPr>
              <a:t>Feasibility </a:t>
            </a:r>
            <a:r>
              <a:rPr lang="hr-HR" sz="1400" b="1" dirty="0" err="1">
                <a:solidFill>
                  <a:srgbClr val="295A4D"/>
                </a:solidFill>
                <a:latin typeface="Arial "/>
                <a:cs typeface="Calibri" panose="020F0502020204030204" pitchFamily="34" charset="0"/>
              </a:rPr>
              <a:t>of</a:t>
            </a:r>
            <a:r>
              <a:rPr lang="hr-HR" sz="1400" b="1" dirty="0">
                <a:solidFill>
                  <a:srgbClr val="295A4D"/>
                </a:solidFill>
                <a:latin typeface="Arial "/>
                <a:cs typeface="Calibri" panose="020F0502020204030204" pitchFamily="34" charset="0"/>
              </a:rPr>
              <a:t> </a:t>
            </a:r>
            <a:r>
              <a:rPr lang="hr-HR" sz="1400" b="1" dirty="0" err="1">
                <a:solidFill>
                  <a:srgbClr val="295A4D"/>
                </a:solidFill>
                <a:latin typeface="Arial "/>
                <a:cs typeface="Calibri" panose="020F0502020204030204" pitchFamily="34" charset="0"/>
              </a:rPr>
              <a:t>implementation</a:t>
            </a:r>
            <a:r>
              <a:rPr lang="hr-HR" sz="1400" b="1" dirty="0">
                <a:solidFill>
                  <a:srgbClr val="295A4D"/>
                </a:solidFill>
                <a:latin typeface="Arial "/>
                <a:cs typeface="Calibri" panose="020F0502020204030204" pitchFamily="34" charset="0"/>
              </a:rPr>
              <a:t> plan  incl. </a:t>
            </a:r>
            <a:r>
              <a:rPr lang="hr-HR" sz="1400" b="1" dirty="0" err="1">
                <a:solidFill>
                  <a:srgbClr val="295A4D"/>
                </a:solidFill>
                <a:latin typeface="Arial "/>
                <a:cs typeface="Calibri" panose="020F0502020204030204" pitchFamily="34" charset="0"/>
              </a:rPr>
              <a:t>project</a:t>
            </a:r>
            <a:r>
              <a:rPr lang="hr-HR" sz="1400" b="1" dirty="0">
                <a:solidFill>
                  <a:srgbClr val="295A4D"/>
                </a:solidFill>
                <a:latin typeface="Arial "/>
                <a:cs typeface="Calibri" panose="020F0502020204030204" pitchFamily="34" charset="0"/>
              </a:rPr>
              <a:t> &amp; </a:t>
            </a:r>
            <a:r>
              <a:rPr lang="hr-HR" sz="1400" b="1" dirty="0" err="1">
                <a:solidFill>
                  <a:srgbClr val="295A4D"/>
                </a:solidFill>
                <a:latin typeface="Arial "/>
                <a:cs typeface="Calibri" panose="020F0502020204030204" pitchFamily="34" charset="0"/>
              </a:rPr>
              <a:t>risk</a:t>
            </a:r>
            <a:r>
              <a:rPr lang="hr-HR" sz="1400" b="1" dirty="0">
                <a:solidFill>
                  <a:srgbClr val="295A4D"/>
                </a:solidFill>
                <a:latin typeface="Arial "/>
                <a:cs typeface="Calibri" panose="020F0502020204030204" pitchFamily="34" charset="0"/>
              </a:rPr>
              <a:t> management</a:t>
            </a:r>
            <a:endParaRPr lang="en-US" sz="1220" dirty="0">
              <a:latin typeface="Arial "/>
            </a:endParaRPr>
          </a:p>
        </p:txBody>
      </p:sp>
      <p:sp>
        <p:nvSpPr>
          <p:cNvPr id="36" name="Text 21">
            <a:extLst>
              <a:ext uri="{FF2B5EF4-FFF2-40B4-BE49-F238E27FC236}">
                <a16:creationId xmlns:a16="http://schemas.microsoft.com/office/drawing/2014/main" id="{94C1FA86-5425-2B70-4AFE-CA286E7F0F18}"/>
              </a:ext>
            </a:extLst>
          </p:cNvPr>
          <p:cNvSpPr/>
          <p:nvPr/>
        </p:nvSpPr>
        <p:spPr>
          <a:xfrm>
            <a:off x="8580120" y="3886200"/>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Resources and budget</a:t>
            </a:r>
            <a:endParaRPr lang="en-US" sz="1220" dirty="0">
              <a:latin typeface="Arial "/>
            </a:endParaRPr>
          </a:p>
        </p:txBody>
      </p:sp>
      <p:sp>
        <p:nvSpPr>
          <p:cNvPr id="42" name="Text 9">
            <a:extLst>
              <a:ext uri="{FF2B5EF4-FFF2-40B4-BE49-F238E27FC236}">
                <a16:creationId xmlns:a16="http://schemas.microsoft.com/office/drawing/2014/main" id="{E87EE112-2954-5635-4425-913DFAF33817}"/>
              </a:ext>
            </a:extLst>
          </p:cNvPr>
          <p:cNvSpPr/>
          <p:nvPr/>
        </p:nvSpPr>
        <p:spPr>
          <a:xfrm>
            <a:off x="937260" y="5165217"/>
            <a:ext cx="2697480"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Novelty of the proposed solution</a:t>
            </a:r>
            <a:endParaRPr lang="en-US" sz="1220" dirty="0">
              <a:latin typeface="Arial "/>
            </a:endParaRPr>
          </a:p>
        </p:txBody>
      </p:sp>
      <p:sp>
        <p:nvSpPr>
          <p:cNvPr id="44" name="Shape 10">
            <a:extLst>
              <a:ext uri="{FF2B5EF4-FFF2-40B4-BE49-F238E27FC236}">
                <a16:creationId xmlns:a16="http://schemas.microsoft.com/office/drawing/2014/main" id="{AE054646-1AB7-2674-1F0F-C9CDB0707B6C}"/>
              </a:ext>
            </a:extLst>
          </p:cNvPr>
          <p:cNvSpPr/>
          <p:nvPr/>
        </p:nvSpPr>
        <p:spPr>
          <a:xfrm>
            <a:off x="4236720" y="5497068"/>
            <a:ext cx="7338060" cy="1021080"/>
          </a:xfrm>
          <a:prstGeom prst="roundRect">
            <a:avLst>
              <a:gd name="adj" fmla="val 2192"/>
            </a:avLst>
          </a:prstGeom>
          <a:solidFill>
            <a:srgbClr val="F6F9F7"/>
          </a:solidFill>
          <a:ln w="12700">
            <a:solidFill>
              <a:srgbClr val="E6ECE9"/>
            </a:solidFill>
            <a:prstDash val="solid"/>
          </a:ln>
        </p:spPr>
        <p:txBody>
          <a:bodyPr/>
          <a:lstStyle/>
          <a:p>
            <a:endParaRPr lang="hr-HR" dirty="0"/>
          </a:p>
        </p:txBody>
      </p:sp>
      <p:sp>
        <p:nvSpPr>
          <p:cNvPr id="46" name="Text 11">
            <a:extLst>
              <a:ext uri="{FF2B5EF4-FFF2-40B4-BE49-F238E27FC236}">
                <a16:creationId xmlns:a16="http://schemas.microsoft.com/office/drawing/2014/main" id="{2BDBFEA8-8767-215A-9E8E-2EC926464A26}"/>
              </a:ext>
            </a:extLst>
          </p:cNvPr>
          <p:cNvSpPr/>
          <p:nvPr/>
        </p:nvSpPr>
        <p:spPr>
          <a:xfrm>
            <a:off x="3954780" y="5577840"/>
            <a:ext cx="4602482" cy="320040"/>
          </a:xfrm>
          <a:prstGeom prst="rect">
            <a:avLst/>
          </a:prstGeom>
          <a:noFill/>
        </p:spPr>
        <p:txBody>
          <a:bodyPr wrap="square" lIns="0" tIns="0" rIns="0" bIns="0" rtlCol="0" anchor="ctr"/>
          <a:lstStyle/>
          <a:p>
            <a:pPr marL="0" indent="0" algn="ctr">
              <a:buNone/>
            </a:pPr>
            <a:r>
              <a:rPr lang="hr-HR" sz="2000" b="1" dirty="0" err="1">
                <a:solidFill>
                  <a:srgbClr val="245C4D"/>
                </a:solidFill>
                <a:latin typeface="Arial "/>
              </a:rPr>
              <a:t>Private</a:t>
            </a:r>
            <a:r>
              <a:rPr lang="hr-HR" sz="2000" b="1" dirty="0">
                <a:solidFill>
                  <a:srgbClr val="245C4D"/>
                </a:solidFill>
                <a:latin typeface="Arial "/>
              </a:rPr>
              <a:t> </a:t>
            </a:r>
            <a:r>
              <a:rPr lang="hr-HR" sz="2000" b="1" dirty="0" err="1">
                <a:solidFill>
                  <a:srgbClr val="245C4D"/>
                </a:solidFill>
                <a:latin typeface="Arial "/>
              </a:rPr>
              <a:t>sector</a:t>
            </a:r>
            <a:r>
              <a:rPr lang="hr-HR" sz="2000" b="1" dirty="0">
                <a:solidFill>
                  <a:srgbClr val="245C4D"/>
                </a:solidFill>
                <a:latin typeface="Arial "/>
              </a:rPr>
              <a:t> </a:t>
            </a:r>
            <a:r>
              <a:rPr lang="hr-HR" sz="2000" b="1" dirty="0" err="1">
                <a:solidFill>
                  <a:srgbClr val="245C4D"/>
                </a:solidFill>
                <a:latin typeface="Arial "/>
              </a:rPr>
              <a:t>commitment</a:t>
            </a:r>
            <a:endParaRPr lang="en-US" sz="2000" dirty="0">
              <a:latin typeface="Arial "/>
            </a:endParaRPr>
          </a:p>
        </p:txBody>
      </p:sp>
      <p:sp>
        <p:nvSpPr>
          <p:cNvPr id="50" name="Text 12">
            <a:extLst>
              <a:ext uri="{FF2B5EF4-FFF2-40B4-BE49-F238E27FC236}">
                <a16:creationId xmlns:a16="http://schemas.microsoft.com/office/drawing/2014/main" id="{CCCC6844-3981-FB96-9671-9CB61D67AF77}"/>
              </a:ext>
            </a:extLst>
          </p:cNvPr>
          <p:cNvSpPr/>
          <p:nvPr/>
        </p:nvSpPr>
        <p:spPr>
          <a:xfrm>
            <a:off x="9201966" y="5897880"/>
            <a:ext cx="1097280" cy="310896"/>
          </a:xfrm>
          <a:prstGeom prst="rect">
            <a:avLst/>
          </a:prstGeom>
          <a:solidFill>
            <a:srgbClr val="245C4D"/>
          </a:solidFill>
        </p:spPr>
        <p:txBody>
          <a:bodyPr wrap="square" lIns="0" tIns="0" rIns="0" bIns="0" rtlCol="0" anchor="ctr"/>
          <a:lstStyle/>
          <a:p>
            <a:pPr marL="0" indent="0" algn="ctr">
              <a:buNone/>
            </a:pPr>
            <a:r>
              <a:rPr lang="hr-HR" sz="1300" b="1" dirty="0">
                <a:solidFill>
                  <a:srgbClr val="FFFFFF"/>
                </a:solidFill>
                <a:latin typeface="Arial "/>
              </a:rPr>
              <a:t>10</a:t>
            </a:r>
            <a:r>
              <a:rPr lang="en-US" sz="1300" b="1" dirty="0">
                <a:solidFill>
                  <a:srgbClr val="FFFFFF"/>
                </a:solidFill>
                <a:latin typeface="Arial "/>
              </a:rPr>
              <a:t> pts</a:t>
            </a:r>
            <a:endParaRPr lang="en-US" sz="1300" dirty="0">
              <a:latin typeface="Arial "/>
            </a:endParaRPr>
          </a:p>
        </p:txBody>
      </p:sp>
      <p:sp>
        <p:nvSpPr>
          <p:cNvPr id="52" name="Text 15">
            <a:extLst>
              <a:ext uri="{FF2B5EF4-FFF2-40B4-BE49-F238E27FC236}">
                <a16:creationId xmlns:a16="http://schemas.microsoft.com/office/drawing/2014/main" id="{ACD65020-966B-5B54-D864-AEFD342D0FC9}"/>
              </a:ext>
            </a:extLst>
          </p:cNvPr>
          <p:cNvSpPr/>
          <p:nvPr/>
        </p:nvSpPr>
        <p:spPr>
          <a:xfrm>
            <a:off x="3992878" y="6005322"/>
            <a:ext cx="4602482" cy="548640"/>
          </a:xfrm>
          <a:prstGeom prst="rect">
            <a:avLst/>
          </a:prstGeom>
          <a:noFill/>
        </p:spPr>
        <p:txBody>
          <a:bodyPr wrap="square" lIns="0" tIns="0" rIns="0" bIns="0" rtlCol="0" anchor="ctr">
            <a:normAutofit/>
          </a:bodyPr>
          <a:lstStyle/>
          <a:p>
            <a:pPr algn="ctr"/>
            <a:r>
              <a:rPr lang="en-US" sz="1400" b="1" dirty="0">
                <a:solidFill>
                  <a:srgbClr val="295A4D"/>
                </a:solidFill>
                <a:latin typeface="Arial "/>
                <a:cs typeface="Calibri" panose="020F0502020204030204" pitchFamily="34" charset="0"/>
              </a:rPr>
              <a:t>Private sector co-financing</a:t>
            </a:r>
            <a:endParaRPr lang="en-US" sz="1220" dirty="0">
              <a:latin typeface="Arial "/>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54BC6-9569-3724-D6DB-768AC0F8C99D}"/>
              </a:ext>
            </a:extLst>
          </p:cNvPr>
          <p:cNvSpPr>
            <a:spLocks noGrp="1"/>
          </p:cNvSpPr>
          <p:nvPr>
            <p:ph type="title"/>
          </p:nvPr>
        </p:nvSpPr>
        <p:spPr>
          <a:xfrm>
            <a:off x="838200" y="-141995"/>
            <a:ext cx="10515600" cy="1116029"/>
          </a:xfrm>
        </p:spPr>
        <p:txBody>
          <a:bodyPr>
            <a:normAutofit/>
          </a:bodyPr>
          <a:lstStyle/>
          <a:p>
            <a:r>
              <a:rPr lang="hr-HR" sz="2800" dirty="0"/>
              <a:t>Ciljevi projekta DIGIT:</a:t>
            </a:r>
          </a:p>
        </p:txBody>
      </p:sp>
      <p:pic>
        <p:nvPicPr>
          <p:cNvPr id="4" name="Picture 3">
            <a:extLst>
              <a:ext uri="{FF2B5EF4-FFF2-40B4-BE49-F238E27FC236}">
                <a16:creationId xmlns:a16="http://schemas.microsoft.com/office/drawing/2014/main" id="{06051EB0-5091-B725-C11C-DEFFDC89667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42409" y="1501621"/>
            <a:ext cx="4064289" cy="4064289"/>
          </a:xfrm>
          <a:prstGeom prst="rect">
            <a:avLst/>
          </a:prstGeom>
        </p:spPr>
      </p:pic>
      <p:pic>
        <p:nvPicPr>
          <p:cNvPr id="5" name="Picture 4">
            <a:extLst>
              <a:ext uri="{FF2B5EF4-FFF2-40B4-BE49-F238E27FC236}">
                <a16:creationId xmlns:a16="http://schemas.microsoft.com/office/drawing/2014/main" id="{88B73D6D-56A1-C8D9-D0BB-1CCE0666634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52239" y="1501621"/>
            <a:ext cx="4064289" cy="4064289"/>
          </a:xfrm>
          <a:prstGeom prst="rect">
            <a:avLst/>
          </a:prstGeom>
        </p:spPr>
      </p:pic>
      <p:sp>
        <p:nvSpPr>
          <p:cNvPr id="6" name="TextBox 5">
            <a:extLst>
              <a:ext uri="{FF2B5EF4-FFF2-40B4-BE49-F238E27FC236}">
                <a16:creationId xmlns:a16="http://schemas.microsoft.com/office/drawing/2014/main" id="{EAF4C2C6-7B81-EAFB-B6B1-573029DC2E74}"/>
              </a:ext>
            </a:extLst>
          </p:cNvPr>
          <p:cNvSpPr txBox="1"/>
          <p:nvPr/>
        </p:nvSpPr>
        <p:spPr>
          <a:xfrm>
            <a:off x="5095325" y="2827184"/>
            <a:ext cx="3203669" cy="923330"/>
          </a:xfrm>
          <a:prstGeom prst="rect">
            <a:avLst/>
          </a:prstGeom>
          <a:noFill/>
        </p:spPr>
        <p:txBody>
          <a:bodyPr wrap="square" rtlCol="0">
            <a:spAutoFit/>
          </a:bodyPr>
          <a:lstStyle/>
          <a:p>
            <a:pPr algn="ctr"/>
            <a:r>
              <a:rPr lang="hr-HR" sz="1800" dirty="0">
                <a:solidFill>
                  <a:srgbClr val="E9F1FF"/>
                </a:solidFill>
                <a:latin typeface=""/>
              </a:rPr>
              <a:t>Unaprijediti </a:t>
            </a:r>
            <a:r>
              <a:rPr lang="hr-HR" dirty="0">
                <a:solidFill>
                  <a:srgbClr val="E9F1FF"/>
                </a:solidFill>
                <a:latin typeface=""/>
              </a:rPr>
              <a:t>IRI djelatnosti</a:t>
            </a:r>
            <a:r>
              <a:rPr lang="hr-HR" sz="1800" dirty="0">
                <a:solidFill>
                  <a:srgbClr val="E9F1FF"/>
                </a:solidFill>
                <a:latin typeface=""/>
              </a:rPr>
              <a:t> s usmjerenjem na digitalne i zelene tehnologije</a:t>
            </a:r>
          </a:p>
        </p:txBody>
      </p:sp>
      <p:cxnSp>
        <p:nvCxnSpPr>
          <p:cNvPr id="7" name="Straight Connector 6">
            <a:extLst>
              <a:ext uri="{FF2B5EF4-FFF2-40B4-BE49-F238E27FC236}">
                <a16:creationId xmlns:a16="http://schemas.microsoft.com/office/drawing/2014/main" id="{A2BD7EE6-85E1-16DC-7047-943B3BB5F819}"/>
              </a:ext>
            </a:extLst>
          </p:cNvPr>
          <p:cNvCxnSpPr>
            <a:cxnSpLocks/>
          </p:cNvCxnSpPr>
          <p:nvPr/>
        </p:nvCxnSpPr>
        <p:spPr>
          <a:xfrm flipV="1">
            <a:off x="0" y="5883963"/>
            <a:ext cx="10715625" cy="2"/>
          </a:xfrm>
          <a:prstGeom prst="line">
            <a:avLst/>
          </a:prstGeom>
          <a:ln w="63500">
            <a:solidFill>
              <a:srgbClr val="295A4D"/>
            </a:solidFill>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EB13DC6-D8F4-2501-40E7-4BF8A83D46E8}"/>
              </a:ext>
            </a:extLst>
          </p:cNvPr>
          <p:cNvSpPr/>
          <p:nvPr/>
        </p:nvSpPr>
        <p:spPr>
          <a:xfrm>
            <a:off x="1866329" y="5565910"/>
            <a:ext cx="636105" cy="636105"/>
          </a:xfrm>
          <a:prstGeom prst="ellipse">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TextBox 8">
            <a:extLst>
              <a:ext uri="{FF2B5EF4-FFF2-40B4-BE49-F238E27FC236}">
                <a16:creationId xmlns:a16="http://schemas.microsoft.com/office/drawing/2014/main" id="{037764D8-7A49-F9BB-ADC4-5CBD3A2A35F7}"/>
              </a:ext>
            </a:extLst>
          </p:cNvPr>
          <p:cNvSpPr txBox="1"/>
          <p:nvPr/>
        </p:nvSpPr>
        <p:spPr>
          <a:xfrm>
            <a:off x="254393" y="2221787"/>
            <a:ext cx="3518617" cy="2031325"/>
          </a:xfrm>
          <a:prstGeom prst="rect">
            <a:avLst/>
          </a:prstGeom>
          <a:noFill/>
        </p:spPr>
        <p:txBody>
          <a:bodyPr wrap="square" rtlCol="0">
            <a:spAutoFit/>
          </a:bodyPr>
          <a:lstStyle/>
          <a:p>
            <a:pPr lvl="1" algn="ctr"/>
            <a:r>
              <a:rPr lang="hr-HR" sz="1800" dirty="0">
                <a:solidFill>
                  <a:srgbClr val="E9F1FF"/>
                </a:solidFill>
                <a:latin typeface=""/>
              </a:rPr>
              <a:t>Upotpuniti postojeći financijski okvir za IRI djelatnosti i podržati pripremu ili podignuti na višu razinu projekte i sheme koji će se provoditi pomoću EU sredstava</a:t>
            </a:r>
          </a:p>
        </p:txBody>
      </p:sp>
      <p:sp>
        <p:nvSpPr>
          <p:cNvPr id="10" name="Oval 9">
            <a:extLst>
              <a:ext uri="{FF2B5EF4-FFF2-40B4-BE49-F238E27FC236}">
                <a16:creationId xmlns:a16="http://schemas.microsoft.com/office/drawing/2014/main" id="{36684A58-225C-0EA1-67BA-BFEA93A27C81}"/>
              </a:ext>
            </a:extLst>
          </p:cNvPr>
          <p:cNvSpPr/>
          <p:nvPr/>
        </p:nvSpPr>
        <p:spPr>
          <a:xfrm>
            <a:off x="6316306" y="5558954"/>
            <a:ext cx="636105" cy="636105"/>
          </a:xfrm>
          <a:prstGeom prst="ellipse">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Picture 10">
            <a:extLst>
              <a:ext uri="{FF2B5EF4-FFF2-40B4-BE49-F238E27FC236}">
                <a16:creationId xmlns:a16="http://schemas.microsoft.com/office/drawing/2014/main" id="{F1139FD7-8449-A71C-4D58-C47A676A48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816508" y="4253112"/>
            <a:ext cx="2637288" cy="2637288"/>
          </a:xfrm>
          <a:prstGeom prst="rect">
            <a:avLst/>
          </a:prstGeom>
        </p:spPr>
      </p:pic>
      <p:sp>
        <p:nvSpPr>
          <p:cNvPr id="12" name="Rectangle 11">
            <a:extLst>
              <a:ext uri="{FF2B5EF4-FFF2-40B4-BE49-F238E27FC236}">
                <a16:creationId xmlns:a16="http://schemas.microsoft.com/office/drawing/2014/main" id="{097248D9-53AF-2F70-CC87-97DB95291740}"/>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8399360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11" y="120992"/>
            <a:ext cx="9791701" cy="430886"/>
          </a:xfrm>
        </p:spPr>
        <p:txBody>
          <a:bodyPr>
            <a:noAutofit/>
          </a:bodyPr>
          <a:lstStyle/>
          <a:p>
            <a:r>
              <a:rPr lang="hr-HR" sz="2400" dirty="0"/>
              <a:t>Ocjena kvalitete – </a:t>
            </a:r>
            <a:r>
              <a:rPr lang="hr-HR" sz="2400" dirty="0" err="1"/>
              <a:t>Excellence</a:t>
            </a:r>
            <a:endParaRPr lang="hr-HR" sz="2400" b="1" dirty="0"/>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p:cNvGraphicFramePr>
            <a:graphicFrameLocks noGrp="1"/>
          </p:cNvGraphicFramePr>
          <p:nvPr>
            <p:extLst>
              <p:ext uri="{D42A27DB-BD31-4B8C-83A1-F6EECF244321}">
                <p14:modId xmlns:p14="http://schemas.microsoft.com/office/powerpoint/2010/main" val="524751072"/>
              </p:ext>
            </p:extLst>
          </p:nvPr>
        </p:nvGraphicFramePr>
        <p:xfrm>
          <a:off x="209550" y="770772"/>
          <a:ext cx="11772900" cy="6087228"/>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19229">
                  <a:extLst>
                    <a:ext uri="{9D8B030D-6E8A-4147-A177-3AD203B41FA5}">
                      <a16:colId xmlns:a16="http://schemas.microsoft.com/office/drawing/2014/main" val="4167433008"/>
                    </a:ext>
                  </a:extLst>
                </a:gridCol>
                <a:gridCol w="5169461">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09388">
                <a:tc>
                  <a:txBody>
                    <a:bodyPr/>
                    <a:lstStyle/>
                    <a:p>
                      <a:pPr algn="ctr"/>
                      <a:r>
                        <a:rPr lang="hr-HR" sz="1200" dirty="0">
                          <a:latin typeface="Arial "/>
                          <a:cs typeface="Calibri" panose="020F0502020204030204" pitchFamily="34" charset="0"/>
                        </a:rPr>
                        <a:t>Kriterij</a:t>
                      </a:r>
                    </a:p>
                  </a:txBody>
                  <a:tcPr anchor="ctr">
                    <a:solidFill>
                      <a:srgbClr val="295A4D"/>
                    </a:solidFill>
                  </a:tcPr>
                </a:tc>
                <a:tc>
                  <a:txBody>
                    <a:bodyPr/>
                    <a:lstStyle/>
                    <a:p>
                      <a:pPr algn="ctr"/>
                      <a:r>
                        <a:rPr lang="hr-HR" sz="1200" dirty="0">
                          <a:latin typeface="Arial "/>
                          <a:cs typeface="Calibri" panose="020F0502020204030204" pitchFamily="34" charset="0"/>
                        </a:rPr>
                        <a:t>Pod-kriterij</a:t>
                      </a:r>
                    </a:p>
                  </a:txBody>
                  <a:tcPr anchor="ctr">
                    <a:solidFill>
                      <a:srgbClr val="295A4D"/>
                    </a:solidFill>
                  </a:tcPr>
                </a:tc>
                <a:tc>
                  <a:txBody>
                    <a:bodyPr/>
                    <a:lstStyle/>
                    <a:p>
                      <a:pPr algn="ctr"/>
                      <a:r>
                        <a:rPr lang="hr-HR" sz="1200" dirty="0">
                          <a:latin typeface="Arial "/>
                          <a:cs typeface="Calibri" panose="020F0502020204030204" pitchFamily="34" charset="0"/>
                        </a:rPr>
                        <a:t>Opis</a:t>
                      </a:r>
                    </a:p>
                  </a:txBody>
                  <a:tcPr anchor="ctr">
                    <a:solidFill>
                      <a:srgbClr val="295A4D"/>
                    </a:solidFill>
                  </a:tcPr>
                </a:tc>
                <a:tc>
                  <a:txBody>
                    <a:bodyPr/>
                    <a:lstStyle/>
                    <a:p>
                      <a:pPr algn="ctr"/>
                      <a:r>
                        <a:rPr lang="hr-HR" sz="1200" dirty="0">
                          <a:latin typeface="Arial "/>
                          <a:cs typeface="Calibri" panose="020F0502020204030204" pitchFamily="34" charset="0"/>
                        </a:rPr>
                        <a:t>Maksimalan</a:t>
                      </a:r>
                      <a:r>
                        <a:rPr lang="hr-HR" sz="1200" baseline="0" dirty="0">
                          <a:latin typeface="Arial "/>
                          <a:cs typeface="Calibri" panose="020F0502020204030204" pitchFamily="34" charset="0"/>
                        </a:rPr>
                        <a:t> broj bodova</a:t>
                      </a:r>
                      <a:endParaRPr lang="hr-HR" sz="1200" dirty="0">
                        <a:latin typeface="Arial "/>
                        <a:cs typeface="Calibri" panose="020F0502020204030204" pitchFamily="34" charset="0"/>
                      </a:endParaRPr>
                    </a:p>
                  </a:txBody>
                  <a:tcPr anchor="ctr">
                    <a:solidFill>
                      <a:srgbClr val="295A4D"/>
                    </a:solidFill>
                  </a:tcPr>
                </a:tc>
                <a:extLst>
                  <a:ext uri="{0D108BD9-81ED-4DB2-BD59-A6C34878D82A}">
                    <a16:rowId xmlns:a16="http://schemas.microsoft.com/office/drawing/2014/main" val="721497425"/>
                  </a:ext>
                </a:extLst>
              </a:tr>
              <a:tr h="1305996">
                <a:tc rowSpan="3">
                  <a:txBody>
                    <a:bodyPr/>
                    <a:lstStyle/>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p>
                      <a:pPr algn="ctr"/>
                      <a:endParaRPr lang="hr-HR" sz="1200" b="1" dirty="0">
                        <a:solidFill>
                          <a:schemeClr val="bg1"/>
                        </a:solidFill>
                        <a:latin typeface="Arial "/>
                        <a:cs typeface="Calibri" panose="020F0502020204030204" pitchFamily="34" charset="0"/>
                      </a:endParaRPr>
                    </a:p>
                    <a:p>
                      <a:pPr algn="ctr"/>
                      <a:endParaRPr lang="hr-HR" sz="1200" b="1" dirty="0">
                        <a:solidFill>
                          <a:schemeClr val="bg1"/>
                        </a:solidFill>
                        <a:latin typeface="Arial "/>
                        <a:cs typeface="Calibri" panose="020F0502020204030204" pitchFamily="34" charset="0"/>
                      </a:endParaRPr>
                    </a:p>
                    <a:p>
                      <a:pPr algn="ctr"/>
                      <a:endParaRPr lang="hr-HR" sz="1200" b="1" dirty="0">
                        <a:solidFill>
                          <a:schemeClr val="bg1"/>
                        </a:solidFill>
                        <a:latin typeface="Arial "/>
                        <a:cs typeface="Calibri" panose="020F0502020204030204" pitchFamily="34" charset="0"/>
                      </a:endParaRPr>
                    </a:p>
                    <a:p>
                      <a:pPr algn="ctr"/>
                      <a:endParaRPr lang="hr-HR" sz="1200" b="1" dirty="0">
                        <a:solidFill>
                          <a:schemeClr val="bg1"/>
                        </a:solidFill>
                        <a:latin typeface="Arial "/>
                        <a:cs typeface="Calibri" panose="020F0502020204030204" pitchFamily="34" charset="0"/>
                      </a:endParaRPr>
                    </a:p>
                    <a:p>
                      <a:pPr algn="ctr"/>
                      <a:endParaRPr lang="hr-HR" sz="1200" b="1" dirty="0">
                        <a:solidFill>
                          <a:schemeClr val="bg1"/>
                        </a:solidFill>
                        <a:latin typeface="Arial "/>
                        <a:cs typeface="Calibri" panose="020F0502020204030204" pitchFamily="34" charset="0"/>
                      </a:endParaRPr>
                    </a:p>
                    <a:p>
                      <a:pPr algn="ctr"/>
                      <a:r>
                        <a:rPr lang="hr-HR" sz="1200" b="1" dirty="0" err="1">
                          <a:solidFill>
                            <a:schemeClr val="bg1"/>
                          </a:solidFill>
                          <a:latin typeface="Arial "/>
                          <a:cs typeface="Calibri" panose="020F0502020204030204" pitchFamily="34" charset="0"/>
                        </a:rPr>
                        <a:t>Excellence</a:t>
                      </a:r>
                      <a:endParaRPr lang="hr-HR" sz="1200" b="1" dirty="0">
                        <a:solidFill>
                          <a:schemeClr val="bg1"/>
                        </a:solidFill>
                        <a:latin typeface="Arial "/>
                        <a:cs typeface="Calibri" panose="020F0502020204030204" pitchFamily="34" charset="0"/>
                      </a:endParaRPr>
                    </a:p>
                  </a:txBody>
                  <a:tcPr>
                    <a:solidFill>
                      <a:srgbClr val="35915D"/>
                    </a:solidFill>
                  </a:tcPr>
                </a:tc>
                <a:tc>
                  <a:txBody>
                    <a:bodyPr/>
                    <a:lstStyle/>
                    <a:p>
                      <a:pPr algn="ctr"/>
                      <a:r>
                        <a:rPr lang="en-US" sz="1200" b="1" dirty="0">
                          <a:solidFill>
                            <a:srgbClr val="295A4D"/>
                          </a:solidFill>
                          <a:latin typeface="Arial "/>
                          <a:cs typeface="Calibri" panose="020F0502020204030204" pitchFamily="34" charset="0"/>
                        </a:rPr>
                        <a:t>1.1. Clarity and ambition of objectives</a:t>
                      </a:r>
                      <a:endParaRPr lang="hr-HR" sz="1200" b="1" dirty="0">
                        <a:solidFill>
                          <a:srgbClr val="295A4D"/>
                        </a:solidFill>
                        <a:latin typeface="Arial "/>
                        <a:cs typeface="Calibri" panose="020F0502020204030204" pitchFamily="34" charset="0"/>
                      </a:endParaRPr>
                    </a:p>
                  </a:txBody>
                  <a:tcPr anchor="ctr">
                    <a:solidFill>
                      <a:srgbClr val="E9F1EF"/>
                    </a:solidFill>
                  </a:tcPr>
                </a:tc>
                <a:tc>
                  <a:txBody>
                    <a:bodyPr/>
                    <a:lstStyle/>
                    <a:p>
                      <a:r>
                        <a:rPr lang="en-US" sz="1200" kern="1200" dirty="0">
                          <a:solidFill>
                            <a:schemeClr val="dk1"/>
                          </a:solidFill>
                          <a:effectLst/>
                          <a:latin typeface="Arial "/>
                          <a:ea typeface="+mn-ea"/>
                          <a:cs typeface="+mn-cs"/>
                        </a:rPr>
                        <a:t>This sub-criterion assesses the clarity, relevance, and ambition of the project objectives in relation to the identified technological and/or market opportunity in the green and/or digital domain. The evaluation considers the extent to which the problem or opportunity is clearly defined, including the relevant market context, application area, or sectoral focus. It assesses whether the proposal demonstrates a solid, evidence-based understanding of current technological and/or market needs. The evaluation further considers whether the objectives are specific, measurable, and realistic, and appropriately aligned with the current stage of development of the solution (e.g. prototype, pilot, validation phase).</a:t>
                      </a:r>
                      <a:endParaRPr lang="hr-HR" sz="800" dirty="0">
                        <a:latin typeface="Arial "/>
                      </a:endParaRPr>
                    </a:p>
                  </a:txBody>
                  <a:tcPr anchor="ctr">
                    <a:solidFill>
                      <a:srgbClr val="E9F1EF"/>
                    </a:solidFill>
                  </a:tcPr>
                </a:tc>
                <a:tc>
                  <a:txBody>
                    <a:bodyPr/>
                    <a:lstStyle/>
                    <a:p>
                      <a:pPr algn="ctr"/>
                      <a:r>
                        <a:rPr lang="hr-HR" sz="1200" b="1" dirty="0">
                          <a:solidFill>
                            <a:schemeClr val="dk1"/>
                          </a:solidFill>
                          <a:latin typeface="Arial "/>
                          <a:cs typeface="Calibri" panose="020F0502020204030204" pitchFamily="34" charset="0"/>
                        </a:rPr>
                        <a:t>5</a:t>
                      </a:r>
                    </a:p>
                  </a:txBody>
                  <a:tcPr anchor="ctr">
                    <a:noFill/>
                  </a:tcPr>
                </a:tc>
                <a:extLst>
                  <a:ext uri="{0D108BD9-81ED-4DB2-BD59-A6C34878D82A}">
                    <a16:rowId xmlns:a16="http://schemas.microsoft.com/office/drawing/2014/main" val="169363052"/>
                  </a:ext>
                </a:extLst>
              </a:tr>
              <a:tr h="1328074">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
                          <a:cs typeface="Calibri" panose="020F0502020204030204" pitchFamily="34" charset="0"/>
                        </a:rPr>
                        <a:t>1.2. Soundness of methodology and</a:t>
                      </a:r>
                      <a:r>
                        <a:rPr lang="hr-HR" sz="1200" b="1" dirty="0">
                          <a:solidFill>
                            <a:srgbClr val="295A4D"/>
                          </a:solidFill>
                          <a:latin typeface="Arial "/>
                          <a:cs typeface="Calibri" panose="020F0502020204030204" pitchFamily="34" charset="0"/>
                        </a:rPr>
                        <a:t> </a:t>
                      </a:r>
                      <a:r>
                        <a:rPr lang="en-US" sz="1200" b="1" dirty="0">
                          <a:solidFill>
                            <a:srgbClr val="295A4D"/>
                          </a:solidFill>
                          <a:latin typeface="Arial "/>
                          <a:cs typeface="Calibri" panose="020F0502020204030204" pitchFamily="34" charset="0"/>
                        </a:rPr>
                        <a:t>development  approach</a:t>
                      </a:r>
                      <a:endParaRPr lang="hr-HR" sz="1200" b="1" dirty="0">
                        <a:solidFill>
                          <a:srgbClr val="295A4D"/>
                        </a:solidFill>
                        <a:latin typeface="Arial "/>
                        <a:cs typeface="Calibri" panose="020F050202020403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Arial "/>
                          <a:ea typeface="+mn-ea"/>
                          <a:cs typeface="+mn-cs"/>
                        </a:rPr>
                        <a:t>This sub-criterion evaluates the appropriateness, coherence, and robustness of the proposed approach for experimental development. It considers whether the proposal clearly defines the development pathway, including design, prototyping, testing, validation, and iteration processes. The evaluation assesses the suitability of the selected methods, tools, and technologies, as well as the justification of methodological choices, including consideration of possible alternatives where relevant. It also examines the extent to which the proposed activities are logically aligned with the project objectives and capable of delivering the expected results.</a:t>
                      </a:r>
                      <a:endParaRPr lang="hr-HR" sz="1050" dirty="0">
                        <a:latin typeface="Arial "/>
                      </a:endParaRPr>
                    </a:p>
                  </a:txBody>
                  <a:tcPr anchor="ctr">
                    <a:solidFill>
                      <a:schemeClr val="bg1"/>
                    </a:solidFill>
                  </a:tcPr>
                </a:tc>
                <a:tc>
                  <a:txBody>
                    <a:bodyPr/>
                    <a:lstStyle/>
                    <a:p>
                      <a:pPr algn="ctr"/>
                      <a:r>
                        <a:rPr lang="hr-HR" sz="1200" b="1" dirty="0">
                          <a:solidFill>
                            <a:schemeClr val="dk1"/>
                          </a:solidFill>
                          <a:latin typeface="Arial "/>
                          <a:cs typeface="Calibri" panose="020F0502020204030204" pitchFamily="34" charset="0"/>
                        </a:rPr>
                        <a:t>5</a:t>
                      </a:r>
                    </a:p>
                  </a:txBody>
                  <a:tcPr anchor="ctr">
                    <a:solidFill>
                      <a:schemeClr val="bg1"/>
                    </a:solidFill>
                  </a:tcPr>
                </a:tc>
                <a:extLst>
                  <a:ext uri="{0D108BD9-81ED-4DB2-BD59-A6C34878D82A}">
                    <a16:rowId xmlns:a16="http://schemas.microsoft.com/office/drawing/2014/main" val="2761733594"/>
                  </a:ext>
                </a:extLst>
              </a:tr>
              <a:tr h="1328074">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
                          <a:cs typeface="Calibri" panose="020F0502020204030204" pitchFamily="34" charset="0"/>
                        </a:rPr>
                        <a:t>1.3. Novelty of the proposed solution</a:t>
                      </a:r>
                      <a:endParaRPr lang="hr-HR" sz="1200" b="1" dirty="0">
                        <a:solidFill>
                          <a:srgbClr val="295A4D"/>
                        </a:solidFill>
                        <a:latin typeface="Arial "/>
                        <a:cs typeface="Calibri" panose="020F0502020204030204" pitchFamily="34" charset="0"/>
                      </a:endParaRPr>
                    </a:p>
                  </a:txBody>
                  <a:tcPr anchor="ctr">
                    <a:solidFill>
                      <a:srgbClr val="E9F1EF"/>
                    </a:solidFill>
                  </a:tcPr>
                </a:tc>
                <a:tc>
                  <a:txBody>
                    <a:bodyPr/>
                    <a:lstStyle/>
                    <a:p>
                      <a:r>
                        <a:rPr lang="en-US" sz="1200" kern="1200" dirty="0">
                          <a:solidFill>
                            <a:schemeClr val="dk1"/>
                          </a:solidFill>
                          <a:effectLst/>
                          <a:latin typeface="Arial "/>
                          <a:ea typeface="+mn-ea"/>
                          <a:cs typeface="+mn-cs"/>
                        </a:rPr>
                        <a:t>This sub-criterion assesses the degree of innovation and technological advancement beyond existing solutions. It evaluates the originality and added value of the proposed solution in comparison to the current state of the art, including improvements in performance, efficiency, cost-effectiveness, usability, or sustainability. The evaluation considers the relevance of the innovation to the green and/or digital transition, as well as its potential to generate new knowledge, technologies, or applications. It also assesses the level of differentiation from existing solutions on the market or in development taking into account the geographic and sectoral context.</a:t>
                      </a:r>
                      <a:endParaRPr lang="hr-HR" sz="1050" dirty="0">
                        <a:latin typeface="Arial "/>
                      </a:endParaRPr>
                    </a:p>
                  </a:txBody>
                  <a:tcPr anchor="ctr">
                    <a:solidFill>
                      <a:srgbClr val="E9F1EF"/>
                    </a:solidFill>
                  </a:tcPr>
                </a:tc>
                <a:tc>
                  <a:txBody>
                    <a:bodyPr/>
                    <a:lstStyle/>
                    <a:p>
                      <a:pPr algn="ctr"/>
                      <a:r>
                        <a:rPr lang="hr-HR" sz="1200" b="1" dirty="0">
                          <a:solidFill>
                            <a:schemeClr val="dk1"/>
                          </a:solidFill>
                          <a:latin typeface="Arial "/>
                          <a:cs typeface="Calibri" panose="020F0502020204030204" pitchFamily="34" charset="0"/>
                        </a:rPr>
                        <a:t>5*2=10 </a:t>
                      </a:r>
                    </a:p>
                  </a:txBody>
                  <a:tcPr anchor="ctr">
                    <a:noFill/>
                  </a:tcPr>
                </a:tc>
                <a:extLst>
                  <a:ext uri="{0D108BD9-81ED-4DB2-BD59-A6C34878D82A}">
                    <a16:rowId xmlns:a16="http://schemas.microsoft.com/office/drawing/2014/main" val="3099457939"/>
                  </a:ext>
                </a:extLst>
              </a:tr>
            </a:tbl>
          </a:graphicData>
        </a:graphic>
      </p:graphicFrame>
    </p:spTree>
    <p:extLst>
      <p:ext uri="{BB962C8B-B14F-4D97-AF65-F5344CB8AC3E}">
        <p14:creationId xmlns:p14="http://schemas.microsoft.com/office/powerpoint/2010/main" val="3100214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605CA-F058-0C92-E9FC-AA31A50BC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4F316-DBF4-DC2A-049E-637C70689E74}"/>
              </a:ext>
            </a:extLst>
          </p:cNvPr>
          <p:cNvSpPr>
            <a:spLocks noGrp="1"/>
          </p:cNvSpPr>
          <p:nvPr>
            <p:ph type="title"/>
          </p:nvPr>
        </p:nvSpPr>
        <p:spPr>
          <a:xfrm>
            <a:off x="792411" y="164000"/>
            <a:ext cx="9791701" cy="430886"/>
          </a:xfrm>
        </p:spPr>
        <p:txBody>
          <a:bodyPr>
            <a:noAutofit/>
          </a:bodyPr>
          <a:lstStyle/>
          <a:p>
            <a:r>
              <a:rPr lang="hr-HR" sz="2400" dirty="0"/>
              <a:t>Ocjena kvalitete – Potential (max 20 bodova)</a:t>
            </a:r>
            <a:endParaRPr lang="hr-HR" sz="2400" b="1" dirty="0"/>
          </a:p>
        </p:txBody>
      </p:sp>
      <p:sp>
        <p:nvSpPr>
          <p:cNvPr id="11" name="Rectangle 10">
            <a:extLst>
              <a:ext uri="{FF2B5EF4-FFF2-40B4-BE49-F238E27FC236}">
                <a16:creationId xmlns:a16="http://schemas.microsoft.com/office/drawing/2014/main" id="{D99D080B-6B07-0A20-0439-F933C5EC6260}"/>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a:extLst>
              <a:ext uri="{FF2B5EF4-FFF2-40B4-BE49-F238E27FC236}">
                <a16:creationId xmlns:a16="http://schemas.microsoft.com/office/drawing/2014/main" id="{B8E3D976-DF2C-3015-8F19-CEBA4CC46910}"/>
              </a:ext>
            </a:extLst>
          </p:cNvPr>
          <p:cNvGraphicFramePr>
            <a:graphicFrameLocks noGrp="1"/>
          </p:cNvGraphicFramePr>
          <p:nvPr>
            <p:extLst>
              <p:ext uri="{D42A27DB-BD31-4B8C-83A1-F6EECF244321}">
                <p14:modId xmlns:p14="http://schemas.microsoft.com/office/powerpoint/2010/main" val="3069791294"/>
              </p:ext>
            </p:extLst>
          </p:nvPr>
        </p:nvGraphicFramePr>
        <p:xfrm>
          <a:off x="209550" y="801962"/>
          <a:ext cx="11772900" cy="4315850"/>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19229">
                  <a:extLst>
                    <a:ext uri="{9D8B030D-6E8A-4147-A177-3AD203B41FA5}">
                      <a16:colId xmlns:a16="http://schemas.microsoft.com/office/drawing/2014/main" val="4167433008"/>
                    </a:ext>
                  </a:extLst>
                </a:gridCol>
                <a:gridCol w="5169461">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61417">
                <a:tc>
                  <a:txBody>
                    <a:bodyPr/>
                    <a:lstStyle/>
                    <a:p>
                      <a:pPr algn="ctr"/>
                      <a:r>
                        <a:rPr lang="hr-HR" sz="1200" dirty="0">
                          <a:latin typeface="Arial "/>
                          <a:cs typeface="Calibri" panose="020F0502020204030204" pitchFamily="34" charset="0"/>
                        </a:rPr>
                        <a:t>Kriterij</a:t>
                      </a:r>
                    </a:p>
                  </a:txBody>
                  <a:tcPr anchor="ctr">
                    <a:solidFill>
                      <a:srgbClr val="295A4D"/>
                    </a:solidFill>
                  </a:tcPr>
                </a:tc>
                <a:tc>
                  <a:txBody>
                    <a:bodyPr/>
                    <a:lstStyle/>
                    <a:p>
                      <a:pPr algn="ctr"/>
                      <a:r>
                        <a:rPr lang="hr-HR" sz="1200" dirty="0">
                          <a:latin typeface="Arial "/>
                          <a:cs typeface="Calibri" panose="020F0502020204030204" pitchFamily="34" charset="0"/>
                        </a:rPr>
                        <a:t>Pod-kriterij</a:t>
                      </a:r>
                    </a:p>
                  </a:txBody>
                  <a:tcPr anchor="ctr">
                    <a:solidFill>
                      <a:srgbClr val="295A4D"/>
                    </a:solidFill>
                  </a:tcPr>
                </a:tc>
                <a:tc>
                  <a:txBody>
                    <a:bodyPr/>
                    <a:lstStyle/>
                    <a:p>
                      <a:pPr algn="ctr"/>
                      <a:r>
                        <a:rPr lang="hr-HR" sz="1200" dirty="0">
                          <a:latin typeface="Arial "/>
                          <a:cs typeface="Calibri" panose="020F0502020204030204" pitchFamily="34" charset="0"/>
                        </a:rPr>
                        <a:t>Opis</a:t>
                      </a:r>
                    </a:p>
                  </a:txBody>
                  <a:tcPr anchor="ctr">
                    <a:solidFill>
                      <a:srgbClr val="295A4D"/>
                    </a:solidFill>
                  </a:tcPr>
                </a:tc>
                <a:tc>
                  <a:txBody>
                    <a:bodyPr/>
                    <a:lstStyle/>
                    <a:p>
                      <a:pPr algn="ctr"/>
                      <a:r>
                        <a:rPr lang="hr-HR" sz="1200" dirty="0">
                          <a:latin typeface="Arial "/>
                          <a:cs typeface="Calibri" panose="020F0502020204030204" pitchFamily="34" charset="0"/>
                        </a:rPr>
                        <a:t>Maksimalan</a:t>
                      </a:r>
                      <a:r>
                        <a:rPr lang="hr-HR" sz="1200" baseline="0" dirty="0">
                          <a:latin typeface="Arial "/>
                          <a:cs typeface="Calibri" panose="020F0502020204030204" pitchFamily="34" charset="0"/>
                        </a:rPr>
                        <a:t> broj bodova</a:t>
                      </a:r>
                      <a:endParaRPr lang="hr-HR" sz="1200" dirty="0">
                        <a:latin typeface="Arial "/>
                        <a:cs typeface="Calibri" panose="020F0502020204030204" pitchFamily="34" charset="0"/>
                      </a:endParaRPr>
                    </a:p>
                  </a:txBody>
                  <a:tcPr anchor="ctr">
                    <a:solidFill>
                      <a:srgbClr val="295A4D"/>
                    </a:solidFill>
                  </a:tcPr>
                </a:tc>
                <a:extLst>
                  <a:ext uri="{0D108BD9-81ED-4DB2-BD59-A6C34878D82A}">
                    <a16:rowId xmlns:a16="http://schemas.microsoft.com/office/drawing/2014/main" val="721497425"/>
                  </a:ext>
                </a:extLst>
              </a:tr>
              <a:tr h="2199953">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err="1">
                          <a:solidFill>
                            <a:schemeClr val="bg1"/>
                          </a:solidFill>
                          <a:latin typeface="Arial "/>
                          <a:cs typeface="Calibri" panose="020F0502020204030204" pitchFamily="34" charset="0"/>
                        </a:rPr>
                        <a:t>Potential</a:t>
                      </a:r>
                      <a:r>
                        <a:rPr lang="hr-HR" sz="1200" b="1" dirty="0">
                          <a:solidFill>
                            <a:schemeClr val="bg1"/>
                          </a:solidFill>
                          <a:latin typeface="Arial "/>
                          <a:cs typeface="Calibri" panose="020F0502020204030204" pitchFamily="34" charset="0"/>
                        </a:rPr>
                        <a:t> </a:t>
                      </a:r>
                    </a:p>
                    <a:p>
                      <a:pPr algn="ctr"/>
                      <a:endParaRPr lang="hr-HR" sz="1200" dirty="0">
                        <a:solidFill>
                          <a:schemeClr val="bg1"/>
                        </a:solidFill>
                        <a:latin typeface="Arial "/>
                        <a:cs typeface="Calibri" panose="020F0502020204030204" pitchFamily="34" charset="0"/>
                      </a:endParaRPr>
                    </a:p>
                  </a:txBody>
                  <a:tcPr>
                    <a:solidFill>
                      <a:srgbClr val="35915D"/>
                    </a:solidFill>
                  </a:tcPr>
                </a:tc>
                <a:tc>
                  <a:txBody>
                    <a:bodyPr/>
                    <a:lstStyle/>
                    <a:p>
                      <a:pPr algn="ctr"/>
                      <a:r>
                        <a:rPr lang="en-US" sz="1200" b="1" dirty="0">
                          <a:solidFill>
                            <a:srgbClr val="295A4D"/>
                          </a:solidFill>
                          <a:latin typeface="Arial "/>
                          <a:cs typeface="Calibri" panose="020F0502020204030204" pitchFamily="34" charset="0"/>
                        </a:rPr>
                        <a:t>2.1. Market potential and scalability</a:t>
                      </a:r>
                      <a:endParaRPr lang="hr-HR" sz="1200" b="1" dirty="0">
                        <a:solidFill>
                          <a:srgbClr val="295A4D"/>
                        </a:solidFill>
                        <a:latin typeface="Arial "/>
                        <a:cs typeface="Calibri" panose="020F0502020204030204" pitchFamily="34" charset="0"/>
                      </a:endParaRPr>
                    </a:p>
                  </a:txBody>
                  <a:tcPr anchor="ctr">
                    <a:solidFill>
                      <a:srgbClr val="E9F1EF"/>
                    </a:solidFill>
                  </a:tcPr>
                </a:tc>
                <a:tc>
                  <a:txBody>
                    <a:bodyPr/>
                    <a:lstStyle/>
                    <a:p>
                      <a:r>
                        <a:rPr lang="en-US" sz="1200" kern="1200" dirty="0">
                          <a:solidFill>
                            <a:schemeClr val="dk1"/>
                          </a:solidFill>
                          <a:effectLst/>
                          <a:latin typeface="Arial "/>
                          <a:ea typeface="+mn-ea"/>
                          <a:cs typeface="+mn-cs"/>
                        </a:rPr>
                        <a:t>This sub-criterion assesses the commercial potential of the proposed solution and its ability to achieve market uptake. It evaluates whether the proposal demonstrates a clear understanding of the target market, customer segments, and user needs, as well as a credible value proposition and competitive positioning. The evaluation considers the scalability potential of the solution, including opportunities for market expansion, replication, or internationalization. It also examines the credibility of the proposed market entry and growth strategy, as well as the potential to generate economic value, including increased competitiveness, revenue generation, or job creation.</a:t>
                      </a:r>
                      <a:endParaRPr lang="hr-HR" sz="1000" kern="1200" dirty="0">
                        <a:solidFill>
                          <a:schemeClr val="dk1"/>
                        </a:solidFill>
                        <a:effectLst/>
                        <a:latin typeface="Arial "/>
                        <a:ea typeface="+mn-ea"/>
                        <a:cs typeface="+mn-cs"/>
                      </a:endParaRPr>
                    </a:p>
                  </a:txBody>
                  <a:tcPr anchor="ctr">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
                          <a:cs typeface="Calibri" panose="020F0502020204030204" pitchFamily="34" charset="0"/>
                        </a:rPr>
                        <a:t>5*2=10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latin typeface="Arial "/>
                        <a:cs typeface="Calibri" panose="020F0502020204030204" pitchFamily="34" charset="0"/>
                      </a:endParaRPr>
                    </a:p>
                  </a:txBody>
                  <a:tcPr anchor="ctr">
                    <a:solidFill>
                      <a:srgbClr val="E9F1EF"/>
                    </a:solidFill>
                  </a:tcPr>
                </a:tc>
                <a:extLst>
                  <a:ext uri="{0D108BD9-81ED-4DB2-BD59-A6C34878D82A}">
                    <a16:rowId xmlns:a16="http://schemas.microsoft.com/office/drawing/2014/main" val="227958767"/>
                  </a:ext>
                </a:extLst>
              </a:tr>
              <a:tr h="705458">
                <a:tc vMerge="1">
                  <a:txBody>
                    <a:bodyPr/>
                    <a:lstStyle/>
                    <a:p>
                      <a:endParaRPr lang="hr-HR" dirty="0"/>
                    </a:p>
                  </a:txBody>
                  <a:tcPr/>
                </a:tc>
                <a:tc>
                  <a:txBody>
                    <a:bodyPr/>
                    <a:lstStyle/>
                    <a:p>
                      <a:pPr algn="ctr"/>
                      <a:r>
                        <a:rPr lang="en-US" sz="1200" b="1" dirty="0">
                          <a:solidFill>
                            <a:srgbClr val="295A4D"/>
                          </a:solidFill>
                          <a:latin typeface="Arial "/>
                          <a:cs typeface="Calibri" panose="020F0502020204030204" pitchFamily="34" charset="0"/>
                        </a:rPr>
                        <a:t>2.2. Viability and sustainability</a:t>
                      </a:r>
                      <a:endParaRPr lang="hr-HR" sz="1200" b="1" dirty="0">
                        <a:solidFill>
                          <a:srgbClr val="295A4D"/>
                        </a:solidFill>
                        <a:latin typeface="Arial "/>
                        <a:cs typeface="Calibri" panose="020F0502020204030204" pitchFamily="34" charset="0"/>
                      </a:endParaRPr>
                    </a:p>
                  </a:txBody>
                  <a:tcPr anchor="ctr">
                    <a:solidFill>
                      <a:schemeClr val="bg1"/>
                    </a:solidFill>
                  </a:tcPr>
                </a:tc>
                <a:tc>
                  <a:txBody>
                    <a:bodyPr/>
                    <a:lstStyle/>
                    <a:p>
                      <a:r>
                        <a:rPr lang="en-US" sz="1200" kern="1200" dirty="0">
                          <a:solidFill>
                            <a:schemeClr val="dk1"/>
                          </a:solidFill>
                          <a:effectLst/>
                          <a:latin typeface="Arial "/>
                          <a:ea typeface="+mn-ea"/>
                          <a:cs typeface="+mn-cs"/>
                        </a:rPr>
                        <a:t>This sub-criterion assesses the expected contribution of the proposed solution to environmental sustainability and/or digital transformation. The evaluation considers the extent to which the project contributes to relevant green objectives, such as resource efficiency, reduction of environmental impact, or circular economy principles, and/or to digitalization, such as the development or application of advanced digital technologies, data-driven solutions, or process automation. It also evaluates the significance and measurability of the expected outcomes.</a:t>
                      </a:r>
                      <a:endParaRPr lang="hr-HR" sz="1000" dirty="0">
                        <a:latin typeface="Arial "/>
                        <a:cs typeface="Calibri" panose="020F0502020204030204" pitchFamily="34" charset="0"/>
                      </a:endParaRPr>
                    </a:p>
                  </a:txBody>
                  <a:tcPr anchor="ctr">
                    <a:solidFill>
                      <a:schemeClr val="bg1"/>
                    </a:solidFill>
                  </a:tcPr>
                </a:tc>
                <a:tc>
                  <a:txBody>
                    <a:bodyPr/>
                    <a:lstStyle/>
                    <a:p>
                      <a:pPr algn="ctr"/>
                      <a:r>
                        <a:rPr lang="hr-HR" sz="1200" b="1" dirty="0">
                          <a:latin typeface="Arial "/>
                          <a:cs typeface="Calibri" panose="020F0502020204030204" pitchFamily="34" charset="0"/>
                        </a:rPr>
                        <a:t>5*2=10</a:t>
                      </a:r>
                    </a:p>
                  </a:txBody>
                  <a:tcPr anchor="ctr">
                    <a:solidFill>
                      <a:schemeClr val="bg1"/>
                    </a:solidFill>
                  </a:tcPr>
                </a:tc>
                <a:extLst>
                  <a:ext uri="{0D108BD9-81ED-4DB2-BD59-A6C34878D82A}">
                    <a16:rowId xmlns:a16="http://schemas.microsoft.com/office/drawing/2014/main" val="136108941"/>
                  </a:ext>
                </a:extLst>
              </a:tr>
            </a:tbl>
          </a:graphicData>
        </a:graphic>
      </p:graphicFrame>
    </p:spTree>
    <p:extLst>
      <p:ext uri="{BB962C8B-B14F-4D97-AF65-F5344CB8AC3E}">
        <p14:creationId xmlns:p14="http://schemas.microsoft.com/office/powerpoint/2010/main" val="3049254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7B3E-6233-E6A6-283D-4A61AC3C4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2D46A-956A-ACC0-4540-6E72C93C578F}"/>
              </a:ext>
            </a:extLst>
          </p:cNvPr>
          <p:cNvSpPr>
            <a:spLocks noGrp="1"/>
          </p:cNvSpPr>
          <p:nvPr>
            <p:ph type="title"/>
          </p:nvPr>
        </p:nvSpPr>
        <p:spPr>
          <a:xfrm>
            <a:off x="792411" y="164000"/>
            <a:ext cx="9791701" cy="430886"/>
          </a:xfrm>
        </p:spPr>
        <p:txBody>
          <a:bodyPr>
            <a:noAutofit/>
          </a:bodyPr>
          <a:lstStyle/>
          <a:p>
            <a:r>
              <a:rPr lang="hr-HR" sz="2400" dirty="0"/>
              <a:t>Ocjena kvalitete – Feasibility (max 20 bodova)</a:t>
            </a:r>
            <a:endParaRPr lang="hr-HR" sz="2400" b="1" dirty="0"/>
          </a:p>
        </p:txBody>
      </p:sp>
      <p:sp>
        <p:nvSpPr>
          <p:cNvPr id="11" name="Rectangle 10">
            <a:extLst>
              <a:ext uri="{FF2B5EF4-FFF2-40B4-BE49-F238E27FC236}">
                <a16:creationId xmlns:a16="http://schemas.microsoft.com/office/drawing/2014/main" id="{D8A8975D-D5F5-DC73-ADC3-27C025F4791D}"/>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Table 6">
            <a:extLst>
              <a:ext uri="{FF2B5EF4-FFF2-40B4-BE49-F238E27FC236}">
                <a16:creationId xmlns:a16="http://schemas.microsoft.com/office/drawing/2014/main" id="{36C4AE87-E87B-F112-124A-4066CA6069B8}"/>
              </a:ext>
            </a:extLst>
          </p:cNvPr>
          <p:cNvGraphicFramePr>
            <a:graphicFrameLocks noGrp="1"/>
          </p:cNvGraphicFramePr>
          <p:nvPr>
            <p:extLst>
              <p:ext uri="{D42A27DB-BD31-4B8C-83A1-F6EECF244321}">
                <p14:modId xmlns:p14="http://schemas.microsoft.com/office/powerpoint/2010/main" val="1077876326"/>
              </p:ext>
            </p:extLst>
          </p:nvPr>
        </p:nvGraphicFramePr>
        <p:xfrm>
          <a:off x="70693" y="1320750"/>
          <a:ext cx="11772900" cy="3801228"/>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618578123"/>
                    </a:ext>
                  </a:extLst>
                </a:gridCol>
                <a:gridCol w="3072444">
                  <a:extLst>
                    <a:ext uri="{9D8B030D-6E8A-4147-A177-3AD203B41FA5}">
                      <a16:colId xmlns:a16="http://schemas.microsoft.com/office/drawing/2014/main" val="4167433008"/>
                    </a:ext>
                  </a:extLst>
                </a:gridCol>
                <a:gridCol w="5116246">
                  <a:extLst>
                    <a:ext uri="{9D8B030D-6E8A-4147-A177-3AD203B41FA5}">
                      <a16:colId xmlns:a16="http://schemas.microsoft.com/office/drawing/2014/main" val="1928605320"/>
                    </a:ext>
                  </a:extLst>
                </a:gridCol>
                <a:gridCol w="1881970">
                  <a:extLst>
                    <a:ext uri="{9D8B030D-6E8A-4147-A177-3AD203B41FA5}">
                      <a16:colId xmlns:a16="http://schemas.microsoft.com/office/drawing/2014/main" val="4146934480"/>
                    </a:ext>
                  </a:extLst>
                </a:gridCol>
              </a:tblGrid>
              <a:tr h="509388">
                <a:tc>
                  <a:txBody>
                    <a:bodyPr/>
                    <a:lstStyle/>
                    <a:p>
                      <a:pPr algn="ctr"/>
                      <a:r>
                        <a:rPr lang="hr-HR" sz="1200" dirty="0">
                          <a:latin typeface="Arial "/>
                          <a:cs typeface="Calibri" panose="020F0502020204030204" pitchFamily="34" charset="0"/>
                        </a:rPr>
                        <a:t>Kriterij</a:t>
                      </a:r>
                    </a:p>
                  </a:txBody>
                  <a:tcPr anchor="ctr">
                    <a:solidFill>
                      <a:srgbClr val="295A4D"/>
                    </a:solidFill>
                  </a:tcPr>
                </a:tc>
                <a:tc>
                  <a:txBody>
                    <a:bodyPr/>
                    <a:lstStyle/>
                    <a:p>
                      <a:pPr algn="ctr"/>
                      <a:r>
                        <a:rPr lang="hr-HR" sz="1200" dirty="0">
                          <a:latin typeface="Arial "/>
                          <a:cs typeface="Calibri" panose="020F0502020204030204" pitchFamily="34" charset="0"/>
                        </a:rPr>
                        <a:t>Pod-kriterij</a:t>
                      </a:r>
                    </a:p>
                  </a:txBody>
                  <a:tcPr anchor="ctr">
                    <a:solidFill>
                      <a:srgbClr val="295A4D"/>
                    </a:solidFill>
                  </a:tcPr>
                </a:tc>
                <a:tc>
                  <a:txBody>
                    <a:bodyPr/>
                    <a:lstStyle/>
                    <a:p>
                      <a:pPr algn="ctr"/>
                      <a:r>
                        <a:rPr lang="hr-HR" sz="1200" dirty="0">
                          <a:latin typeface="Arial "/>
                          <a:cs typeface="Calibri" panose="020F0502020204030204" pitchFamily="34" charset="0"/>
                        </a:rPr>
                        <a:t>Opis</a:t>
                      </a:r>
                    </a:p>
                  </a:txBody>
                  <a:tcPr anchor="ctr">
                    <a:solidFill>
                      <a:srgbClr val="295A4D"/>
                    </a:solidFill>
                  </a:tcPr>
                </a:tc>
                <a:tc>
                  <a:txBody>
                    <a:bodyPr/>
                    <a:lstStyle/>
                    <a:p>
                      <a:pPr algn="ctr"/>
                      <a:r>
                        <a:rPr lang="hr-HR" sz="1200" dirty="0">
                          <a:latin typeface="Arial "/>
                          <a:cs typeface="Calibri" panose="020F0502020204030204" pitchFamily="34" charset="0"/>
                        </a:rPr>
                        <a:t>Maksimalan</a:t>
                      </a:r>
                      <a:r>
                        <a:rPr lang="hr-HR" sz="1200" baseline="0" dirty="0">
                          <a:latin typeface="Arial "/>
                          <a:cs typeface="Calibri" panose="020F0502020204030204" pitchFamily="34" charset="0"/>
                        </a:rPr>
                        <a:t> broj bodova</a:t>
                      </a:r>
                      <a:endParaRPr lang="hr-HR" sz="1200" dirty="0">
                        <a:latin typeface="Arial "/>
                        <a:cs typeface="Calibri" panose="020F0502020204030204" pitchFamily="34" charset="0"/>
                      </a:endParaRPr>
                    </a:p>
                  </a:txBody>
                  <a:tcPr anchor="ctr">
                    <a:solidFill>
                      <a:srgbClr val="295A4D"/>
                    </a:solidFill>
                  </a:tcPr>
                </a:tc>
                <a:extLst>
                  <a:ext uri="{0D108BD9-81ED-4DB2-BD59-A6C34878D82A}">
                    <a16:rowId xmlns:a16="http://schemas.microsoft.com/office/drawing/2014/main" val="721497425"/>
                  </a:ext>
                </a:extLst>
              </a:tr>
              <a:tr h="44946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solidFill>
                            <a:schemeClr val="bg1"/>
                          </a:solidFill>
                          <a:latin typeface="Arial "/>
                          <a:cs typeface="Calibri" panose="020F0502020204030204" pitchFamily="34" charset="0"/>
                        </a:rPr>
                        <a:t>Feasibility</a:t>
                      </a:r>
                    </a:p>
                    <a:p>
                      <a:pPr algn="ctr"/>
                      <a:endParaRPr lang="hr-HR" sz="1200" dirty="0">
                        <a:solidFill>
                          <a:schemeClr val="bg1"/>
                        </a:solidFill>
                        <a:latin typeface="Arial "/>
                        <a:cs typeface="Calibri" panose="020F0502020204030204" pitchFamily="34" charset="0"/>
                      </a:endParaRPr>
                    </a:p>
                  </a:txBody>
                  <a:tcPr>
                    <a:solidFill>
                      <a:srgbClr val="35915D"/>
                    </a:solidFill>
                  </a:tcPr>
                </a:tc>
                <a:tc>
                  <a:txBody>
                    <a:bodyPr/>
                    <a:lstStyle/>
                    <a:p>
                      <a:pPr algn="ctr"/>
                      <a:r>
                        <a:rPr lang="hr-HR" sz="1200" b="1" dirty="0" err="1">
                          <a:solidFill>
                            <a:srgbClr val="295A4D"/>
                          </a:solidFill>
                          <a:latin typeface="Arial "/>
                          <a:cs typeface="Calibri" panose="020F0502020204030204" pitchFamily="34" charset="0"/>
                        </a:rPr>
                        <a:t>3.1. </a:t>
                      </a:r>
                      <a:r>
                        <a:rPr lang="hr-HR" sz="1200" b="1" dirty="0">
                          <a:solidFill>
                            <a:srgbClr val="295A4D"/>
                          </a:solidFill>
                          <a:latin typeface="Arial "/>
                          <a:cs typeface="Calibri" panose="020F0502020204030204" pitchFamily="34" charset="0"/>
                        </a:rPr>
                        <a:t>Feasibility </a:t>
                      </a:r>
                      <a:r>
                        <a:rPr lang="hr-HR" sz="1200" b="1" dirty="0" err="1">
                          <a:solidFill>
                            <a:srgbClr val="295A4D"/>
                          </a:solidFill>
                          <a:latin typeface="Arial "/>
                          <a:cs typeface="Calibri" panose="020F0502020204030204" pitchFamily="34" charset="0"/>
                        </a:rPr>
                        <a:t>of</a:t>
                      </a:r>
                      <a:r>
                        <a:rPr lang="hr-HR" sz="1200" b="1" dirty="0">
                          <a:solidFill>
                            <a:srgbClr val="295A4D"/>
                          </a:solidFill>
                          <a:latin typeface="Arial "/>
                          <a:cs typeface="Calibri" panose="020F0502020204030204" pitchFamily="34" charset="0"/>
                        </a:rPr>
                        <a:t> </a:t>
                      </a:r>
                      <a:r>
                        <a:rPr lang="hr-HR" sz="1200" b="1" dirty="0" err="1">
                          <a:solidFill>
                            <a:srgbClr val="295A4D"/>
                          </a:solidFill>
                          <a:latin typeface="Arial "/>
                          <a:cs typeface="Calibri" panose="020F0502020204030204" pitchFamily="34" charset="0"/>
                        </a:rPr>
                        <a:t>implementation</a:t>
                      </a:r>
                      <a:r>
                        <a:rPr lang="hr-HR" sz="1200" b="1" dirty="0">
                          <a:solidFill>
                            <a:srgbClr val="295A4D"/>
                          </a:solidFill>
                          <a:latin typeface="Arial "/>
                          <a:cs typeface="Calibri" panose="020F0502020204030204" pitchFamily="34" charset="0"/>
                        </a:rPr>
                        <a:t> plan  incl. </a:t>
                      </a:r>
                      <a:r>
                        <a:rPr lang="hr-HR" sz="1200" b="1" dirty="0" err="1">
                          <a:solidFill>
                            <a:srgbClr val="295A4D"/>
                          </a:solidFill>
                          <a:latin typeface="Arial "/>
                          <a:cs typeface="Calibri" panose="020F0502020204030204" pitchFamily="34" charset="0"/>
                        </a:rPr>
                        <a:t>project &amp; risk management</a:t>
                      </a:r>
                      <a:endParaRPr lang="hr-HR" sz="1200" b="1" dirty="0">
                        <a:solidFill>
                          <a:srgbClr val="295A4D"/>
                        </a:solidFill>
                        <a:latin typeface="Arial "/>
                        <a:cs typeface="Calibri" panose="020F0502020204030204" pitchFamily="34" charset="0"/>
                      </a:endParaRPr>
                    </a:p>
                  </a:txBody>
                  <a:tcPr anchor="ctr">
                    <a:solidFill>
                      <a:srgbClr val="E9F1EF"/>
                    </a:solidFill>
                  </a:tcPr>
                </a:tc>
                <a:tc>
                  <a:txBody>
                    <a:bodyPr/>
                    <a:lstStyle/>
                    <a:p>
                      <a:r>
                        <a:rPr lang="en-US" sz="1200" kern="1200" dirty="0">
                          <a:solidFill>
                            <a:schemeClr val="dk1"/>
                          </a:solidFill>
                          <a:effectLst/>
                          <a:latin typeface="Arial "/>
                          <a:ea typeface="+mn-ea"/>
                          <a:cs typeface="+mn-cs"/>
                        </a:rPr>
                        <a:t>This sub-criterion assesses the clarity, coherence, and feasibility of the implementation plan. It evaluates whether the proposal presents a well-structured and realistic work plan, including clearly defined tasks, milestones, deliverables, and timeline. The evaluation considers the extent to which the proposed activities are logically sequenced and aligned with the project’s development stage and build logically on prior work. It also assesses whether key technical, operational, and financial risks are appropriately identified and whether credible mitigation measures are proposed.</a:t>
                      </a:r>
                      <a:endParaRPr lang="hr-HR" sz="1200" kern="1200" dirty="0">
                        <a:solidFill>
                          <a:schemeClr val="dk1"/>
                        </a:solidFill>
                        <a:effectLst/>
                        <a:latin typeface="Arial "/>
                        <a:ea typeface="+mn-ea"/>
                        <a:cs typeface="+mn-cs"/>
                      </a:endParaRPr>
                    </a:p>
                    <a:p>
                      <a:r>
                        <a:rPr lang="en-GB" sz="1200" kern="1200" dirty="0">
                          <a:solidFill>
                            <a:schemeClr val="dk1"/>
                          </a:solidFill>
                          <a:effectLst/>
                          <a:latin typeface="Arial "/>
                          <a:ea typeface="+mn-ea"/>
                          <a:cs typeface="+mn-cs"/>
                        </a:rPr>
                        <a:t> </a:t>
                      </a:r>
                      <a:endParaRPr lang="hr-HR" sz="1200" kern="1200" dirty="0">
                        <a:solidFill>
                          <a:schemeClr val="dk1"/>
                        </a:solidFill>
                        <a:effectLst/>
                        <a:latin typeface="Arial "/>
                        <a:ea typeface="+mn-ea"/>
                        <a:cs typeface="+mn-cs"/>
                      </a:endParaRPr>
                    </a:p>
                    <a:p>
                      <a:endParaRPr lang="hr-HR" sz="1200" kern="1200" dirty="0">
                        <a:solidFill>
                          <a:schemeClr val="dk1"/>
                        </a:solidFill>
                        <a:effectLst/>
                        <a:latin typeface="Arial "/>
                        <a:ea typeface="+mn-ea"/>
                        <a:cs typeface="+mn-cs"/>
                      </a:endParaRPr>
                    </a:p>
                  </a:txBody>
                  <a:tcPr anchor="ctr">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
                          <a:cs typeface="Calibri" panose="020F0502020204030204" pitchFamily="34" charset="0"/>
                        </a:rPr>
                        <a:t>5*2=10</a:t>
                      </a:r>
                    </a:p>
                  </a:txBody>
                  <a:tcPr anchor="ctr">
                    <a:solidFill>
                      <a:srgbClr val="E9F1EF"/>
                    </a:solidFill>
                  </a:tcPr>
                </a:tc>
                <a:extLst>
                  <a:ext uri="{0D108BD9-81ED-4DB2-BD59-A6C34878D82A}">
                    <a16:rowId xmlns:a16="http://schemas.microsoft.com/office/drawing/2014/main" val="3790901782"/>
                  </a:ext>
                </a:extLst>
              </a:tr>
              <a:tr h="396240">
                <a:tc vMerge="1">
                  <a:txBody>
                    <a:bodyPr/>
                    <a:lstStyle/>
                    <a:p>
                      <a:endParaRPr lang="hr-HR" dirty="0"/>
                    </a:p>
                  </a:txBody>
                  <a:tcPr>
                    <a:solidFill>
                      <a:srgbClr val="E9F1EF"/>
                    </a:solidFill>
                  </a:tcPr>
                </a:tc>
                <a:tc>
                  <a:txBody>
                    <a:bodyPr/>
                    <a:lstStyle/>
                    <a:p>
                      <a:pPr algn="ctr"/>
                      <a:r>
                        <a:rPr lang="en-US" sz="1200" b="1" dirty="0">
                          <a:solidFill>
                            <a:srgbClr val="295A4D"/>
                          </a:solidFill>
                          <a:latin typeface="Arial "/>
                          <a:cs typeface="Calibri" panose="020F0502020204030204" pitchFamily="34" charset="0"/>
                        </a:rPr>
                        <a:t>3.2. Resources and budget</a:t>
                      </a:r>
                      <a:endParaRPr lang="hr-HR" sz="1200" b="1" dirty="0">
                        <a:solidFill>
                          <a:srgbClr val="295A4D"/>
                        </a:solidFill>
                        <a:latin typeface="Arial "/>
                        <a:cs typeface="Calibri" panose="020F0502020204030204" pitchFamily="34" charset="0"/>
                      </a:endParaRPr>
                    </a:p>
                  </a:txBody>
                  <a:tcPr anchor="ctr">
                    <a:solidFill>
                      <a:schemeClr val="bg1"/>
                    </a:solidFill>
                  </a:tcPr>
                </a:tc>
                <a:tc>
                  <a:txBody>
                    <a:bodyPr/>
                    <a:lstStyle/>
                    <a:p>
                      <a:r>
                        <a:rPr lang="en-US" sz="1200" kern="1200" dirty="0">
                          <a:solidFill>
                            <a:schemeClr val="dk1"/>
                          </a:solidFill>
                          <a:effectLst/>
                          <a:latin typeface="Arial "/>
                          <a:ea typeface="+mn-ea"/>
                          <a:cs typeface="+mn-cs"/>
                        </a:rPr>
                        <a:t>This sub-criterion assesses the adequacy and appropriateness of the resources required to implement the project. It evaluates the expertise, experience, and capacity of the applicant team, as well as access to necessary infrastructure, equipment, and technical know-how. The evaluation also examines whether the proposed budget is realistic, well-justified, and aligned with the planned activities and objectives.</a:t>
                      </a:r>
                      <a:endParaRPr lang="hr-HR" sz="1200" dirty="0">
                        <a:latin typeface="Arial "/>
                        <a:cs typeface="Calibri" panose="020F050202020403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
                          <a:cs typeface="Calibri" panose="020F0502020204030204" pitchFamily="34" charset="0"/>
                        </a:rPr>
                        <a:t>5*2=10</a:t>
                      </a:r>
                    </a:p>
                  </a:txBody>
                  <a:tcPr anchor="ctr">
                    <a:solidFill>
                      <a:schemeClr val="bg1"/>
                    </a:solidFill>
                  </a:tcPr>
                </a:tc>
                <a:extLst>
                  <a:ext uri="{0D108BD9-81ED-4DB2-BD59-A6C34878D82A}">
                    <a16:rowId xmlns:a16="http://schemas.microsoft.com/office/drawing/2014/main" val="2488267226"/>
                  </a:ext>
                </a:extLst>
              </a:tr>
            </a:tbl>
          </a:graphicData>
        </a:graphic>
      </p:graphicFrame>
    </p:spTree>
    <p:extLst>
      <p:ext uri="{BB962C8B-B14F-4D97-AF65-F5344CB8AC3E}">
        <p14:creationId xmlns:p14="http://schemas.microsoft.com/office/powerpoint/2010/main" val="122623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2F0FB-9951-59BB-0C05-19A86923D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EB9F5-5885-EDB8-1EA9-60446F868523}"/>
              </a:ext>
            </a:extLst>
          </p:cNvPr>
          <p:cNvSpPr>
            <a:spLocks noGrp="1"/>
          </p:cNvSpPr>
          <p:nvPr>
            <p:ph type="title"/>
          </p:nvPr>
        </p:nvSpPr>
        <p:spPr>
          <a:xfrm>
            <a:off x="792411" y="164000"/>
            <a:ext cx="9791701" cy="430886"/>
          </a:xfrm>
        </p:spPr>
        <p:txBody>
          <a:bodyPr>
            <a:noAutofit/>
          </a:bodyPr>
          <a:lstStyle/>
          <a:p>
            <a:r>
              <a:rPr lang="hr-HR" sz="2400" dirty="0"/>
              <a:t>Ocjena kvalitete – </a:t>
            </a:r>
            <a:r>
              <a:rPr lang="en-US" sz="2400" dirty="0"/>
              <a:t>Private sector co-financing</a:t>
            </a:r>
            <a:endParaRPr lang="hr-HR" sz="2400" b="1" dirty="0"/>
          </a:p>
        </p:txBody>
      </p:sp>
      <p:sp>
        <p:nvSpPr>
          <p:cNvPr id="11" name="Rectangle 10">
            <a:extLst>
              <a:ext uri="{FF2B5EF4-FFF2-40B4-BE49-F238E27FC236}">
                <a16:creationId xmlns:a16="http://schemas.microsoft.com/office/drawing/2014/main" id="{F882BC47-E338-E7C5-65A7-4E75BA9064E3}"/>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3" name="Table 2">
            <a:extLst>
              <a:ext uri="{FF2B5EF4-FFF2-40B4-BE49-F238E27FC236}">
                <a16:creationId xmlns:a16="http://schemas.microsoft.com/office/drawing/2014/main" id="{ED0BA6F5-37EB-5C6C-3595-8C74DCD59221}"/>
              </a:ext>
            </a:extLst>
          </p:cNvPr>
          <p:cNvGraphicFramePr>
            <a:graphicFrameLocks noGrp="1"/>
          </p:cNvGraphicFramePr>
          <p:nvPr>
            <p:extLst>
              <p:ext uri="{D42A27DB-BD31-4B8C-83A1-F6EECF244321}">
                <p14:modId xmlns:p14="http://schemas.microsoft.com/office/powerpoint/2010/main" val="3780926376"/>
              </p:ext>
            </p:extLst>
          </p:nvPr>
        </p:nvGraphicFramePr>
        <p:xfrm>
          <a:off x="209550" y="1498862"/>
          <a:ext cx="11772900" cy="3130668"/>
        </p:xfrm>
        <a:graphic>
          <a:graphicData uri="http://schemas.openxmlformats.org/drawingml/2006/table">
            <a:tbl>
              <a:tblPr firstRow="1" bandRow="1">
                <a:tableStyleId>{5C22544A-7EE6-4342-B048-85BDC9FD1C3A}</a:tableStyleId>
              </a:tblPr>
              <a:tblGrid>
                <a:gridCol w="1702240">
                  <a:extLst>
                    <a:ext uri="{9D8B030D-6E8A-4147-A177-3AD203B41FA5}">
                      <a16:colId xmlns:a16="http://schemas.microsoft.com/office/drawing/2014/main" val="2982190355"/>
                    </a:ext>
                  </a:extLst>
                </a:gridCol>
                <a:gridCol w="3072444">
                  <a:extLst>
                    <a:ext uri="{9D8B030D-6E8A-4147-A177-3AD203B41FA5}">
                      <a16:colId xmlns:a16="http://schemas.microsoft.com/office/drawing/2014/main" val="3596570121"/>
                    </a:ext>
                  </a:extLst>
                </a:gridCol>
                <a:gridCol w="5116246">
                  <a:extLst>
                    <a:ext uri="{9D8B030D-6E8A-4147-A177-3AD203B41FA5}">
                      <a16:colId xmlns:a16="http://schemas.microsoft.com/office/drawing/2014/main" val="2825547512"/>
                    </a:ext>
                  </a:extLst>
                </a:gridCol>
                <a:gridCol w="1881970">
                  <a:extLst>
                    <a:ext uri="{9D8B030D-6E8A-4147-A177-3AD203B41FA5}">
                      <a16:colId xmlns:a16="http://schemas.microsoft.com/office/drawing/2014/main" val="1591605211"/>
                    </a:ext>
                  </a:extLst>
                </a:gridCol>
              </a:tblGrid>
              <a:tr h="509388">
                <a:tc>
                  <a:txBody>
                    <a:bodyPr/>
                    <a:lstStyle/>
                    <a:p>
                      <a:pPr algn="ctr"/>
                      <a:r>
                        <a:rPr lang="hr-HR" sz="1200" dirty="0">
                          <a:latin typeface="Arial "/>
                          <a:cs typeface="Calibri" panose="020F0502020204030204" pitchFamily="34" charset="0"/>
                        </a:rPr>
                        <a:t>Kriterij</a:t>
                      </a:r>
                    </a:p>
                  </a:txBody>
                  <a:tcPr anchor="ctr">
                    <a:solidFill>
                      <a:srgbClr val="295A4D"/>
                    </a:solidFill>
                  </a:tcPr>
                </a:tc>
                <a:tc>
                  <a:txBody>
                    <a:bodyPr/>
                    <a:lstStyle/>
                    <a:p>
                      <a:pPr algn="ctr"/>
                      <a:r>
                        <a:rPr lang="hr-HR" sz="1200" dirty="0">
                          <a:latin typeface="Arial "/>
                          <a:cs typeface="Calibri" panose="020F0502020204030204" pitchFamily="34" charset="0"/>
                        </a:rPr>
                        <a:t>Pod-kriterij</a:t>
                      </a:r>
                    </a:p>
                  </a:txBody>
                  <a:tcPr anchor="ctr">
                    <a:solidFill>
                      <a:srgbClr val="295A4D"/>
                    </a:solidFill>
                  </a:tcPr>
                </a:tc>
                <a:tc>
                  <a:txBody>
                    <a:bodyPr/>
                    <a:lstStyle/>
                    <a:p>
                      <a:pPr algn="ctr"/>
                      <a:r>
                        <a:rPr lang="hr-HR" sz="1200" dirty="0">
                          <a:latin typeface="Arial "/>
                          <a:cs typeface="Calibri" panose="020F0502020204030204" pitchFamily="34" charset="0"/>
                        </a:rPr>
                        <a:t>Opis</a:t>
                      </a:r>
                    </a:p>
                  </a:txBody>
                  <a:tcPr anchor="ctr">
                    <a:solidFill>
                      <a:srgbClr val="295A4D"/>
                    </a:solidFill>
                  </a:tcPr>
                </a:tc>
                <a:tc>
                  <a:txBody>
                    <a:bodyPr/>
                    <a:lstStyle/>
                    <a:p>
                      <a:pPr algn="ctr"/>
                      <a:r>
                        <a:rPr lang="hr-HR" sz="1200" dirty="0">
                          <a:latin typeface="Arial "/>
                          <a:cs typeface="Calibri" panose="020F0502020204030204" pitchFamily="34" charset="0"/>
                        </a:rPr>
                        <a:t>Maksimalan</a:t>
                      </a:r>
                      <a:r>
                        <a:rPr lang="hr-HR" sz="1200" baseline="0" dirty="0">
                          <a:latin typeface="Arial "/>
                          <a:cs typeface="Calibri" panose="020F0502020204030204" pitchFamily="34" charset="0"/>
                        </a:rPr>
                        <a:t> broj bodova</a:t>
                      </a:r>
                      <a:endParaRPr lang="hr-HR" sz="1200" dirty="0">
                        <a:latin typeface="Arial "/>
                        <a:cs typeface="Calibri" panose="020F0502020204030204" pitchFamily="34" charset="0"/>
                      </a:endParaRPr>
                    </a:p>
                  </a:txBody>
                  <a:tcPr anchor="ctr">
                    <a:solidFill>
                      <a:srgbClr val="295A4D"/>
                    </a:solidFill>
                  </a:tcPr>
                </a:tc>
                <a:extLst>
                  <a:ext uri="{0D108BD9-81ED-4DB2-BD59-A6C34878D82A}">
                    <a16:rowId xmlns:a16="http://schemas.microsoft.com/office/drawing/2014/main" val="1582955863"/>
                  </a:ext>
                </a:extLst>
              </a:tr>
              <a:tr h="845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solidFill>
                          <a:schemeClr val="bg1"/>
                        </a:solidFill>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err="1">
                          <a:solidFill>
                            <a:schemeClr val="bg1"/>
                          </a:solidFill>
                          <a:latin typeface="Arial "/>
                          <a:cs typeface="Calibri" panose="020F0502020204030204" pitchFamily="34" charset="0"/>
                        </a:rPr>
                        <a:t>Private</a:t>
                      </a:r>
                      <a:r>
                        <a:rPr lang="hr-HR" sz="1200" b="1" dirty="0">
                          <a:solidFill>
                            <a:schemeClr val="bg1"/>
                          </a:solidFill>
                          <a:latin typeface="Arial "/>
                          <a:cs typeface="Calibri" panose="020F0502020204030204" pitchFamily="34" charset="0"/>
                        </a:rPr>
                        <a:t> </a:t>
                      </a:r>
                      <a:r>
                        <a:rPr lang="hr-HR" sz="1200" b="1" dirty="0" err="1">
                          <a:solidFill>
                            <a:schemeClr val="bg1"/>
                          </a:solidFill>
                          <a:latin typeface="Arial "/>
                          <a:cs typeface="Calibri" panose="020F0502020204030204" pitchFamily="34" charset="0"/>
                        </a:rPr>
                        <a:t>sector</a:t>
                      </a:r>
                      <a:r>
                        <a:rPr lang="hr-HR" sz="1200" b="1" dirty="0">
                          <a:solidFill>
                            <a:schemeClr val="bg1"/>
                          </a:solidFill>
                          <a:latin typeface="Arial "/>
                          <a:cs typeface="Calibri" panose="020F0502020204030204" pitchFamily="34" charset="0"/>
                        </a:rPr>
                        <a:t> </a:t>
                      </a:r>
                      <a:r>
                        <a:rPr lang="hr-HR" sz="1200" b="1" dirty="0" err="1">
                          <a:solidFill>
                            <a:schemeClr val="bg1"/>
                          </a:solidFill>
                          <a:latin typeface="Arial "/>
                          <a:cs typeface="Calibri" panose="020F0502020204030204" pitchFamily="34" charset="0"/>
                        </a:rPr>
                        <a:t>commitment</a:t>
                      </a:r>
                      <a:endParaRPr lang="hr-HR" sz="1200" b="1" dirty="0">
                        <a:solidFill>
                          <a:schemeClr val="bg1"/>
                        </a:solidFill>
                        <a:latin typeface="Arial "/>
                        <a:cs typeface="Calibri" panose="020F0502020204030204" pitchFamily="34" charset="0"/>
                      </a:endParaRPr>
                    </a:p>
                    <a:p>
                      <a:pPr algn="ctr"/>
                      <a:endParaRPr lang="hr-HR" sz="1200" dirty="0">
                        <a:solidFill>
                          <a:schemeClr val="bg1"/>
                        </a:solidFill>
                        <a:latin typeface="Arial "/>
                        <a:cs typeface="Calibri" panose="020F0502020204030204" pitchFamily="34" charset="0"/>
                      </a:endParaRPr>
                    </a:p>
                  </a:txBody>
                  <a:tcPr>
                    <a:solidFill>
                      <a:srgbClr val="35915D"/>
                    </a:solidFill>
                  </a:tcPr>
                </a:tc>
                <a:tc>
                  <a:txBody>
                    <a:bodyPr/>
                    <a:lstStyle/>
                    <a:p>
                      <a:pPr algn="ctr"/>
                      <a:r>
                        <a:rPr lang="hr-HR" sz="1200" b="1" dirty="0">
                          <a:solidFill>
                            <a:srgbClr val="295A4D"/>
                          </a:solidFill>
                          <a:latin typeface="Arial "/>
                          <a:cs typeface="Calibri" panose="020F0502020204030204" pitchFamily="34" charset="0"/>
                        </a:rPr>
                        <a:t>4.1. </a:t>
                      </a:r>
                      <a:r>
                        <a:rPr lang="hr-HR" sz="1200" b="1" dirty="0" err="1">
                          <a:solidFill>
                            <a:srgbClr val="295A4D"/>
                          </a:solidFill>
                          <a:latin typeface="Arial "/>
                          <a:cs typeface="Calibri" panose="020F0502020204030204" pitchFamily="34" charset="0"/>
                        </a:rPr>
                        <a:t>Private</a:t>
                      </a:r>
                      <a:r>
                        <a:rPr lang="hr-HR" sz="1200" b="1" dirty="0">
                          <a:solidFill>
                            <a:srgbClr val="295A4D"/>
                          </a:solidFill>
                          <a:latin typeface="Arial "/>
                          <a:cs typeface="Calibri" panose="020F0502020204030204" pitchFamily="34" charset="0"/>
                        </a:rPr>
                        <a:t> </a:t>
                      </a:r>
                      <a:r>
                        <a:rPr lang="hr-HR" sz="1200" b="1" dirty="0" err="1">
                          <a:solidFill>
                            <a:srgbClr val="295A4D"/>
                          </a:solidFill>
                          <a:latin typeface="Arial "/>
                          <a:cs typeface="Calibri" panose="020F0502020204030204" pitchFamily="34" charset="0"/>
                        </a:rPr>
                        <a:t>sector</a:t>
                      </a:r>
                      <a:r>
                        <a:rPr lang="hr-HR" sz="1200" b="1" dirty="0">
                          <a:solidFill>
                            <a:srgbClr val="295A4D"/>
                          </a:solidFill>
                          <a:latin typeface="Arial "/>
                          <a:cs typeface="Calibri" panose="020F0502020204030204" pitchFamily="34" charset="0"/>
                        </a:rPr>
                        <a:t> </a:t>
                      </a:r>
                      <a:r>
                        <a:rPr lang="hr-HR" sz="1200" b="1" dirty="0" err="1">
                          <a:solidFill>
                            <a:srgbClr val="295A4D"/>
                          </a:solidFill>
                          <a:latin typeface="Arial "/>
                          <a:cs typeface="Calibri" panose="020F0502020204030204" pitchFamily="34" charset="0"/>
                        </a:rPr>
                        <a:t>co-financing</a:t>
                      </a:r>
                      <a:endParaRPr lang="hr-HR" sz="1200" b="1" dirty="0">
                        <a:solidFill>
                          <a:srgbClr val="295A4D"/>
                        </a:solidFill>
                        <a:latin typeface="Arial "/>
                        <a:cs typeface="Calibri" panose="020F0502020204030204" pitchFamily="34" charset="0"/>
                      </a:endParaRPr>
                    </a:p>
                    <a:p>
                      <a:pPr algn="ctr"/>
                      <a:endParaRPr lang="hr-HR" sz="1200" b="1" dirty="0">
                        <a:solidFill>
                          <a:srgbClr val="295A4D"/>
                        </a:solidFill>
                        <a:latin typeface="Arial "/>
                        <a:cs typeface="Calibri" panose="020F0502020204030204" pitchFamily="34" charset="0"/>
                      </a:endParaRPr>
                    </a:p>
                  </a:txBody>
                  <a:tcPr anchor="ctr">
                    <a:solidFill>
                      <a:srgbClr val="E9F1EF"/>
                    </a:solidFill>
                  </a:tcPr>
                </a:tc>
                <a:tc>
                  <a:txBody>
                    <a:bodyPr/>
                    <a:lstStyle/>
                    <a:p>
                      <a:r>
                        <a:rPr lang="en-GB" sz="1100" kern="1200" dirty="0">
                          <a:solidFill>
                            <a:schemeClr val="dk1"/>
                          </a:solidFill>
                          <a:effectLst/>
                          <a:latin typeface="Arial "/>
                          <a:ea typeface="+mn-ea"/>
                          <a:cs typeface="+mn-cs"/>
                        </a:rPr>
                        <a:t>Additional points are awarded based on the share of private sector own funds in the total project value. The evaluation assigns points proportionally, using predefined thresholds, where higher shares of private co-financing indicate stronger market commitment and financial viability of the project.</a:t>
                      </a:r>
                      <a:endParaRPr lang="hr-HR" sz="1100" kern="1200" dirty="0">
                        <a:solidFill>
                          <a:schemeClr val="dk1"/>
                        </a:solidFill>
                        <a:effectLst/>
                        <a:latin typeface="Arial "/>
                        <a:ea typeface="+mn-ea"/>
                        <a:cs typeface="+mn-cs"/>
                      </a:endParaRPr>
                    </a:p>
                    <a:p>
                      <a:r>
                        <a:rPr lang="en-GB" sz="1100" kern="1200" dirty="0">
                          <a:solidFill>
                            <a:schemeClr val="dk1"/>
                          </a:solidFill>
                          <a:effectLst/>
                          <a:latin typeface="Arial "/>
                          <a:ea typeface="+mn-ea"/>
                          <a:cs typeface="+mn-cs"/>
                        </a:rPr>
                        <a:t> </a:t>
                      </a:r>
                      <a:endParaRPr lang="hr-HR" sz="1100" kern="1200" dirty="0">
                        <a:solidFill>
                          <a:schemeClr val="dk1"/>
                        </a:solidFill>
                        <a:effectLst/>
                        <a:latin typeface="Arial "/>
                        <a:ea typeface="+mn-ea"/>
                        <a:cs typeface="+mn-cs"/>
                      </a:endParaRPr>
                    </a:p>
                    <a:p>
                      <a:r>
                        <a:rPr lang="en-GB" sz="1100" b="1" kern="1200" dirty="0">
                          <a:solidFill>
                            <a:schemeClr val="dk1"/>
                          </a:solidFill>
                          <a:effectLst/>
                          <a:latin typeface="Arial "/>
                          <a:ea typeface="+mn-ea"/>
                          <a:cs typeface="+mn-cs"/>
                        </a:rPr>
                        <a:t>Points are awarded as follows:</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0 points for 40% or less of private funding;</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1 point for over 40% up to 45%;</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2 points for over 45% up to 50%;</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3 points for over 50% up to 55%;</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4 points for over 55% up to 60%;</a:t>
                      </a:r>
                      <a:br>
                        <a:rPr lang="en-GB" sz="1100" kern="1200" dirty="0">
                          <a:solidFill>
                            <a:schemeClr val="dk1"/>
                          </a:solidFill>
                          <a:effectLst/>
                          <a:latin typeface="Arial "/>
                          <a:ea typeface="+mn-ea"/>
                          <a:cs typeface="+mn-cs"/>
                        </a:rPr>
                      </a:br>
                      <a:r>
                        <a:rPr lang="en-GB" sz="1100" kern="1200" dirty="0">
                          <a:solidFill>
                            <a:schemeClr val="dk1"/>
                          </a:solidFill>
                          <a:effectLst/>
                          <a:latin typeface="Arial "/>
                          <a:ea typeface="+mn-ea"/>
                          <a:cs typeface="+mn-cs"/>
                        </a:rPr>
                        <a:t>5 points for over 60%.</a:t>
                      </a:r>
                      <a:r>
                        <a:rPr lang="hr-HR" sz="1100" dirty="0">
                          <a:effectLst/>
                          <a:latin typeface="Arial "/>
                        </a:rPr>
                        <a:t> </a:t>
                      </a:r>
                    </a:p>
                    <a:p>
                      <a:r>
                        <a:rPr lang="en-US" sz="1100" kern="1200" dirty="0">
                          <a:solidFill>
                            <a:schemeClr val="dk1"/>
                          </a:solidFill>
                          <a:effectLst/>
                          <a:latin typeface="Arial "/>
                          <a:ea typeface="+mn-ea"/>
                          <a:cs typeface="+mn-cs"/>
                        </a:rPr>
                        <a:t>The total project value represents the sum of eligible and ineligible project costs, excluding ineligible VAT.</a:t>
                      </a:r>
                      <a:endParaRPr lang="hr-HR" sz="1100" kern="1200" dirty="0">
                        <a:solidFill>
                          <a:schemeClr val="dk1"/>
                        </a:solidFill>
                        <a:effectLst/>
                        <a:latin typeface="Arial "/>
                        <a:ea typeface="+mn-ea"/>
                        <a:cs typeface="+mn-cs"/>
                      </a:endParaRPr>
                    </a:p>
                    <a:p>
                      <a:endParaRPr lang="hr-HR" sz="1200" kern="1200" dirty="0">
                        <a:solidFill>
                          <a:schemeClr val="dk1"/>
                        </a:solidFill>
                        <a:effectLst/>
                        <a:latin typeface="Arial "/>
                        <a:ea typeface="+mn-ea"/>
                        <a:cs typeface="+mn-cs"/>
                      </a:endParaRPr>
                    </a:p>
                  </a:txBody>
                  <a:tcPr anchor="ctr">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200" b="1" dirty="0">
                        <a:latin typeface="Arial "/>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200" b="1" dirty="0">
                          <a:latin typeface="Arial "/>
                          <a:cs typeface="Calibri" panose="020F0502020204030204" pitchFamily="34" charset="0"/>
                        </a:rPr>
                        <a:t>5*2=10</a:t>
                      </a:r>
                    </a:p>
                  </a:txBody>
                  <a:tcPr anchor="ctr">
                    <a:solidFill>
                      <a:srgbClr val="E9F1EF"/>
                    </a:solidFill>
                  </a:tcPr>
                </a:tc>
                <a:extLst>
                  <a:ext uri="{0D108BD9-81ED-4DB2-BD59-A6C34878D82A}">
                    <a16:rowId xmlns:a16="http://schemas.microsoft.com/office/drawing/2014/main" val="4028860369"/>
                  </a:ext>
                </a:extLst>
              </a:tr>
            </a:tbl>
          </a:graphicData>
        </a:graphic>
      </p:graphicFrame>
    </p:spTree>
    <p:extLst>
      <p:ext uri="{BB962C8B-B14F-4D97-AF65-F5344CB8AC3E}">
        <p14:creationId xmlns:p14="http://schemas.microsoft.com/office/powerpoint/2010/main" val="38206756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8320614-11D9-7D25-5D82-B958AF9D827A}"/>
              </a:ext>
            </a:extLst>
          </p:cNvPr>
          <p:cNvSpPr>
            <a:spLocks noGrp="1"/>
          </p:cNvSpPr>
          <p:nvPr>
            <p:ph type="title"/>
          </p:nvPr>
        </p:nvSpPr>
        <p:spPr>
          <a:xfrm>
            <a:off x="890855" y="431363"/>
            <a:ext cx="9640856" cy="3651345"/>
          </a:xfrm>
        </p:spPr>
        <p:txBody>
          <a:bodyPr>
            <a:normAutofit/>
          </a:bodyPr>
          <a:lstStyle/>
          <a:p>
            <a:r>
              <a:rPr lang="hr-HR" b="1" dirty="0"/>
              <a:t>HVALA NA PAŽNJI!</a:t>
            </a:r>
          </a:p>
        </p:txBody>
      </p:sp>
      <p:pic>
        <p:nvPicPr>
          <p:cNvPr id="10" name="Picture 9">
            <a:extLst>
              <a:ext uri="{FF2B5EF4-FFF2-40B4-BE49-F238E27FC236}">
                <a16:creationId xmlns:a16="http://schemas.microsoft.com/office/drawing/2014/main" id="{27AD5CE8-9859-FE2A-8B4A-265AEFE15C2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713275" y="5434608"/>
            <a:ext cx="1730283" cy="992029"/>
          </a:xfrm>
          <a:prstGeom prst="rect">
            <a:avLst/>
          </a:prstGeom>
        </p:spPr>
      </p:pic>
      <p:pic>
        <p:nvPicPr>
          <p:cNvPr id="11" name="Picture 10">
            <a:extLst>
              <a:ext uri="{FF2B5EF4-FFF2-40B4-BE49-F238E27FC236}">
                <a16:creationId xmlns:a16="http://schemas.microsoft.com/office/drawing/2014/main" id="{BD03A1C5-E2AE-7D77-9718-ABC051B661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482361" y="5319778"/>
            <a:ext cx="2358163" cy="1326466"/>
          </a:xfrm>
          <a:prstGeom prst="rect">
            <a:avLst/>
          </a:prstGeom>
        </p:spPr>
      </p:pic>
      <p:pic>
        <p:nvPicPr>
          <p:cNvPr id="12" name="Picture 11">
            <a:extLst>
              <a:ext uri="{FF2B5EF4-FFF2-40B4-BE49-F238E27FC236}">
                <a16:creationId xmlns:a16="http://schemas.microsoft.com/office/drawing/2014/main" id="{078DE978-7097-C42D-8C94-6D2D20D067B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77335" y="5778500"/>
            <a:ext cx="1790115" cy="355001"/>
          </a:xfrm>
          <a:prstGeom prst="rect">
            <a:avLst/>
          </a:prstGeom>
        </p:spPr>
      </p:pic>
      <p:sp>
        <p:nvSpPr>
          <p:cNvPr id="13" name="Subtitle 2">
            <a:extLst>
              <a:ext uri="{FF2B5EF4-FFF2-40B4-BE49-F238E27FC236}">
                <a16:creationId xmlns:a16="http://schemas.microsoft.com/office/drawing/2014/main" id="{9488A5F0-E532-EB43-F515-38ABACB40CCC}"/>
              </a:ext>
            </a:extLst>
          </p:cNvPr>
          <p:cNvSpPr txBox="1">
            <a:spLocks/>
          </p:cNvSpPr>
          <p:nvPr/>
        </p:nvSpPr>
        <p:spPr>
          <a:xfrm>
            <a:off x="890855" y="4482352"/>
            <a:ext cx="9144000" cy="521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HR" b="1" dirty="0"/>
              <a:t>digit@mzom.hr</a:t>
            </a:r>
            <a:endParaRPr lang="hr-HR" dirty="0"/>
          </a:p>
        </p:txBody>
      </p:sp>
      <p:sp>
        <p:nvSpPr>
          <p:cNvPr id="14" name="Subtitle 2">
            <a:extLst>
              <a:ext uri="{FF2B5EF4-FFF2-40B4-BE49-F238E27FC236}">
                <a16:creationId xmlns:a16="http://schemas.microsoft.com/office/drawing/2014/main" id="{4B37ED4B-9237-26EE-C655-F4F8B64BAC2D}"/>
              </a:ext>
            </a:extLst>
          </p:cNvPr>
          <p:cNvSpPr txBox="1">
            <a:spLocks/>
          </p:cNvSpPr>
          <p:nvPr/>
        </p:nvSpPr>
        <p:spPr>
          <a:xfrm>
            <a:off x="890855" y="3821844"/>
            <a:ext cx="9144000" cy="521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hr-HR" dirty="0"/>
          </a:p>
        </p:txBody>
      </p:sp>
    </p:spTree>
    <p:extLst>
      <p:ext uri="{BB962C8B-B14F-4D97-AF65-F5344CB8AC3E}">
        <p14:creationId xmlns:p14="http://schemas.microsoft.com/office/powerpoint/2010/main" val="287478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D22F-92BB-45F5-683F-FFDB496E9729}"/>
              </a:ext>
            </a:extLst>
          </p:cNvPr>
          <p:cNvSpPr>
            <a:spLocks noGrp="1"/>
          </p:cNvSpPr>
          <p:nvPr>
            <p:ph type="title"/>
          </p:nvPr>
        </p:nvSpPr>
        <p:spPr>
          <a:xfrm>
            <a:off x="838200" y="9256"/>
            <a:ext cx="10515600" cy="830629"/>
          </a:xfrm>
        </p:spPr>
        <p:txBody>
          <a:bodyPr>
            <a:normAutofit/>
          </a:bodyPr>
          <a:lstStyle/>
          <a:p>
            <a:r>
              <a:rPr lang="hr-HR" sz="2400" dirty="0"/>
              <a:t>DIGIT pozivi </a:t>
            </a:r>
          </a:p>
        </p:txBody>
      </p:sp>
      <p:graphicFrame>
        <p:nvGraphicFramePr>
          <p:cNvPr id="4" name="Table 3">
            <a:extLst>
              <a:ext uri="{FF2B5EF4-FFF2-40B4-BE49-F238E27FC236}">
                <a16:creationId xmlns:a16="http://schemas.microsoft.com/office/drawing/2014/main" id="{98364742-A5DD-7C68-AB68-DD3EAFFADF46}"/>
              </a:ext>
            </a:extLst>
          </p:cNvPr>
          <p:cNvGraphicFramePr>
            <a:graphicFrameLocks noGrp="1"/>
          </p:cNvGraphicFramePr>
          <p:nvPr>
            <p:extLst>
              <p:ext uri="{D42A27DB-BD31-4B8C-83A1-F6EECF244321}">
                <p14:modId xmlns:p14="http://schemas.microsoft.com/office/powerpoint/2010/main" val="2048707987"/>
              </p:ext>
            </p:extLst>
          </p:nvPr>
        </p:nvGraphicFramePr>
        <p:xfrm>
          <a:off x="957430" y="701134"/>
          <a:ext cx="10872829" cy="5849669"/>
        </p:xfrm>
        <a:graphic>
          <a:graphicData uri="http://schemas.openxmlformats.org/drawingml/2006/table">
            <a:tbl>
              <a:tblPr/>
              <a:tblGrid>
                <a:gridCol w="3630294">
                  <a:extLst>
                    <a:ext uri="{9D8B030D-6E8A-4147-A177-3AD203B41FA5}">
                      <a16:colId xmlns:a16="http://schemas.microsoft.com/office/drawing/2014/main" val="914416665"/>
                    </a:ext>
                  </a:extLst>
                </a:gridCol>
                <a:gridCol w="3183565">
                  <a:extLst>
                    <a:ext uri="{9D8B030D-6E8A-4147-A177-3AD203B41FA5}">
                      <a16:colId xmlns:a16="http://schemas.microsoft.com/office/drawing/2014/main" val="2171675522"/>
                    </a:ext>
                  </a:extLst>
                </a:gridCol>
                <a:gridCol w="4058970">
                  <a:extLst>
                    <a:ext uri="{9D8B030D-6E8A-4147-A177-3AD203B41FA5}">
                      <a16:colId xmlns:a16="http://schemas.microsoft.com/office/drawing/2014/main" val="2768311982"/>
                    </a:ext>
                  </a:extLst>
                </a:gridCol>
              </a:tblGrid>
              <a:tr h="244067">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Poziv</a:t>
                      </a:r>
                    </a:p>
                  </a:txBody>
                  <a:tcPr anchor="ctr">
                    <a:lnL>
                      <a:noFill/>
                    </a:lnL>
                    <a:lnR>
                      <a:noFill/>
                    </a:lnR>
                    <a:lnT>
                      <a:noFill/>
                    </a:lnT>
                    <a:lnB>
                      <a:noFill/>
                    </a:lnB>
                    <a:solidFill>
                      <a:srgbClr val="35915D"/>
                    </a:solidFill>
                  </a:tcPr>
                </a:tc>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Alokacija (EUR)</a:t>
                      </a:r>
                    </a:p>
                  </a:txBody>
                  <a:tcPr anchor="ctr">
                    <a:lnL>
                      <a:noFill/>
                    </a:lnL>
                    <a:lnR>
                      <a:noFill/>
                    </a:lnR>
                    <a:lnT>
                      <a:noFill/>
                    </a:lnT>
                    <a:lnB>
                      <a:noFill/>
                    </a:lnB>
                    <a:solidFill>
                      <a:srgbClr val="35915D"/>
                    </a:solidFill>
                  </a:tcPr>
                </a:tc>
                <a:tc>
                  <a:txBody>
                    <a:bodyPr/>
                    <a:lstStyle/>
                    <a:p>
                      <a:pPr algn="ctr">
                        <a:buNone/>
                      </a:pPr>
                      <a:r>
                        <a:rPr lang="hr-HR" sz="1600" b="1" dirty="0">
                          <a:solidFill>
                            <a:schemeClr val="bg1"/>
                          </a:solidFill>
                          <a:effectLst/>
                          <a:latin typeface="Arial" panose="020B0604020202020204" pitchFamily="34" charset="0"/>
                          <a:cs typeface="Arial" panose="020B0604020202020204" pitchFamily="34" charset="0"/>
                        </a:rPr>
                        <a:t>Status</a:t>
                      </a:r>
                      <a:endParaRPr lang="en-US" sz="1600" b="1" dirty="0">
                        <a:solidFill>
                          <a:schemeClr val="bg1"/>
                        </a:solidFill>
                        <a:effectLst/>
                        <a:latin typeface="Arial" panose="020B0604020202020204" pitchFamily="34" charset="0"/>
                        <a:cs typeface="Arial" panose="020B0604020202020204" pitchFamily="34" charset="0"/>
                      </a:endParaRPr>
                    </a:p>
                  </a:txBody>
                  <a:tcPr anchor="ctr">
                    <a:lnL>
                      <a:noFill/>
                    </a:lnL>
                    <a:lnR>
                      <a:noFill/>
                    </a:lnR>
                    <a:lnT>
                      <a:noFill/>
                    </a:lnT>
                    <a:lnB>
                      <a:noFill/>
                    </a:lnB>
                    <a:solidFill>
                      <a:srgbClr val="35915D"/>
                    </a:solidFill>
                  </a:tcPr>
                </a:tc>
                <a:extLst>
                  <a:ext uri="{0D108BD9-81ED-4DB2-BD59-A6C34878D82A}">
                    <a16:rowId xmlns:a16="http://schemas.microsoft.com/office/drawing/2014/main" val="704532287"/>
                  </a:ext>
                </a:extLst>
              </a:tr>
              <a:tr h="644623">
                <a:tc>
                  <a:txBody>
                    <a:bodyPr/>
                    <a:lstStyle/>
                    <a:p>
                      <a:r>
                        <a:rPr lang="en-US" sz="1500" b="0" dirty="0">
                          <a:solidFill>
                            <a:srgbClr val="295A4D"/>
                          </a:solidFill>
                          <a:effectLst/>
                          <a:latin typeface="Arial" panose="020B0604020202020204" pitchFamily="34" charset="0"/>
                          <a:cs typeface="Arial" panose="020B0604020202020204" pitchFamily="34" charset="0"/>
                        </a:rPr>
                        <a:t>Seal of Excellence under the Synergies Program</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6,400,000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897580528"/>
                  </a:ext>
                </a:extLst>
              </a:tr>
              <a:tr h="457200">
                <a:tc>
                  <a:txBody>
                    <a:bodyPr/>
                    <a:lstStyle/>
                    <a:p>
                      <a:r>
                        <a:rPr lang="hr-HR" sz="1500" b="0" dirty="0" err="1">
                          <a:solidFill>
                            <a:srgbClr val="295A4D"/>
                          </a:solidFill>
                          <a:effectLst/>
                          <a:latin typeface="Arial" panose="020B0604020202020204" pitchFamily="34" charset="0"/>
                          <a:cs typeface="Arial" panose="020B0604020202020204" pitchFamily="34" charset="0"/>
                        </a:rPr>
                        <a:t>Routes</a:t>
                      </a:r>
                      <a:r>
                        <a:rPr lang="hr-HR" sz="1500" b="0" dirty="0">
                          <a:solidFill>
                            <a:srgbClr val="295A4D"/>
                          </a:solidFill>
                          <a:effectLst/>
                          <a:latin typeface="Arial" panose="020B0604020202020204" pitchFamily="34" charset="0"/>
                          <a:cs typeface="Arial" panose="020B0604020202020204" pitchFamily="34" charset="0"/>
                        </a:rPr>
                        <a:t> to </a:t>
                      </a:r>
                      <a:r>
                        <a:rPr lang="hr-HR" sz="1500" b="0" dirty="0" err="1">
                          <a:solidFill>
                            <a:srgbClr val="295A4D"/>
                          </a:solidFill>
                          <a:effectLst/>
                          <a:latin typeface="Arial" panose="020B0604020202020204" pitchFamily="34" charset="0"/>
                          <a:cs typeface="Arial" panose="020B0604020202020204" pitchFamily="34" charset="0"/>
                        </a:rPr>
                        <a:t>Synergies</a:t>
                      </a: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3,000,000</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615842232"/>
                  </a:ext>
                </a:extLst>
              </a:tr>
              <a:tr h="492369">
                <a:tc>
                  <a:txBody>
                    <a:bodyPr/>
                    <a:lstStyle/>
                    <a:p>
                      <a:r>
                        <a:rPr lang="en-US" sz="1500" b="0" dirty="0">
                          <a:solidFill>
                            <a:srgbClr val="295A4D"/>
                          </a:solidFill>
                          <a:effectLst/>
                          <a:latin typeface="Arial" panose="020B0604020202020204" pitchFamily="34" charset="0"/>
                          <a:cs typeface="Arial" panose="020B0604020202020204" pitchFamily="34" charset="0"/>
                        </a:rPr>
                        <a:t>Bridging Opportunities</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2,000,000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Q3 2026</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302739198"/>
                  </a:ext>
                </a:extLst>
              </a:tr>
              <a:tr h="380456">
                <a:tc>
                  <a:txBody>
                    <a:bodyPr/>
                    <a:lstStyle/>
                    <a:p>
                      <a:r>
                        <a:rPr lang="en-US" sz="1500" b="0" dirty="0">
                          <a:solidFill>
                            <a:srgbClr val="295A4D"/>
                          </a:solidFill>
                          <a:effectLst/>
                          <a:latin typeface="Arial" panose="020B0604020202020204" pitchFamily="34" charset="0"/>
                          <a:cs typeface="Arial" panose="020B0604020202020204" pitchFamily="34" charset="0"/>
                        </a:rPr>
                        <a:t>Call for proposals under the Challenge program</a:t>
                      </a:r>
                    </a:p>
                  </a:txBody>
                  <a:tcPr marL="75111" marR="75111" marT="37556" marB="37556" anchor="ctr">
                    <a:lnL>
                      <a:noFill/>
                    </a:lnL>
                    <a:lnR>
                      <a:noFill/>
                    </a:lnR>
                    <a:lnT>
                      <a:noFill/>
                    </a:lnT>
                    <a:lnB>
                      <a:noFill/>
                    </a:lnB>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15,332,619</a:t>
                      </a:r>
                    </a:p>
                  </a:txBody>
                  <a:tcPr marL="75111" marR="75111" marT="37556" marB="37556" anchor="ctr">
                    <a:lnL>
                      <a:noFill/>
                    </a:lnL>
                    <a:lnR>
                      <a:noFill/>
                    </a:lnR>
                    <a:lnT>
                      <a:noFill/>
                    </a:lnT>
                    <a:lnB>
                      <a:noFill/>
                    </a:lnB>
                    <a:solidFill>
                      <a:srgbClr val="E9F1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511158656"/>
                  </a:ext>
                </a:extLst>
              </a:tr>
              <a:tr h="584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Professionalization of research centers</a:t>
                      </a: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5,000,000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Zatvoren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769949330"/>
                  </a:ext>
                </a:extLst>
              </a:tr>
              <a:tr h="2915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Professionalization of research centers</a:t>
                      </a:r>
                      <a:r>
                        <a:rPr lang="hr-HR" sz="1500" b="0" dirty="0">
                          <a:solidFill>
                            <a:srgbClr val="295A4D"/>
                          </a:solidFill>
                          <a:effectLst/>
                          <a:latin typeface="Arial" panose="020B0604020202020204" pitchFamily="34" charset="0"/>
                          <a:cs typeface="Arial" panose="020B0604020202020204" pitchFamily="34" charset="0"/>
                        </a:rPr>
                        <a:t> 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hr-HR" sz="1500" b="0" dirty="0">
                        <a:solidFill>
                          <a:srgbClr val="295A4D"/>
                        </a:solidFill>
                        <a:effectLst/>
                        <a:latin typeface="Arial" panose="020B0604020202020204" pitchFamily="34" charset="0"/>
                        <a:cs typeface="Arial" panose="020B0604020202020204" pitchFamily="34" charset="0"/>
                      </a:endParaRP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500,000</a:t>
                      </a:r>
                    </a:p>
                  </a:txBody>
                  <a:tcPr marL="75111" marR="75111" marT="37556" marB="37556"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marL="75111" marR="75111" marT="37556" marB="37556"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4233834900"/>
                  </a:ext>
                </a:extLst>
              </a:tr>
              <a:tr h="754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295A4D"/>
                          </a:solidFill>
                          <a:effectLst/>
                          <a:latin typeface="Arial" panose="020B0604020202020204" pitchFamily="34" charset="0"/>
                          <a:cs typeface="Arial" panose="020B0604020202020204" pitchFamily="34" charset="0"/>
                        </a:rPr>
                        <a:t>Call for proposals </a:t>
                      </a:r>
                      <a:r>
                        <a:rPr lang="hr-HR" sz="1500" b="0" dirty="0" err="1">
                          <a:solidFill>
                            <a:srgbClr val="295A4D"/>
                          </a:solidFill>
                          <a:effectLst/>
                          <a:latin typeface="Arial" panose="020B0604020202020204" pitchFamily="34" charset="0"/>
                          <a:cs typeface="Arial" panose="020B0604020202020204" pitchFamily="34" charset="0"/>
                        </a:rPr>
                        <a:t>under</a:t>
                      </a:r>
                      <a:r>
                        <a:rPr lang="hr-HR" sz="1500" b="0" dirty="0">
                          <a:solidFill>
                            <a:srgbClr val="295A4D"/>
                          </a:solidFill>
                          <a:effectLst/>
                          <a:latin typeface="Arial" panose="020B0604020202020204" pitchFamily="34" charset="0"/>
                          <a:cs typeface="Arial" panose="020B0604020202020204" pitchFamily="34" charset="0"/>
                        </a:rPr>
                        <a:t> </a:t>
                      </a:r>
                      <a:r>
                        <a:rPr lang="hr-HR" sz="1500" b="0" dirty="0" err="1">
                          <a:solidFill>
                            <a:srgbClr val="295A4D"/>
                          </a:solidFill>
                          <a:effectLst/>
                          <a:latin typeface="Arial" panose="020B0604020202020204" pitchFamily="34" charset="0"/>
                          <a:cs typeface="Arial" panose="020B0604020202020204" pitchFamily="34" charset="0"/>
                        </a:rPr>
                        <a:t>the</a:t>
                      </a:r>
                      <a:r>
                        <a:rPr lang="hr-HR" sz="1500" b="0" dirty="0">
                          <a:solidFill>
                            <a:srgbClr val="295A4D"/>
                          </a:solidFill>
                          <a:effectLst/>
                          <a:latin typeface="Arial" panose="020B0604020202020204" pitchFamily="34" charset="0"/>
                          <a:cs typeface="Arial" panose="020B0604020202020204" pitchFamily="34" charset="0"/>
                        </a:rPr>
                        <a:t> Technology </a:t>
                      </a:r>
                      <a:r>
                        <a:rPr lang="hr-HR" sz="1500" b="0" dirty="0" err="1">
                          <a:solidFill>
                            <a:srgbClr val="295A4D"/>
                          </a:solidFill>
                          <a:effectLst/>
                          <a:latin typeface="Arial" panose="020B0604020202020204" pitchFamily="34" charset="0"/>
                          <a:cs typeface="Arial" panose="020B0604020202020204" pitchFamily="34" charset="0"/>
                        </a:rPr>
                        <a:t>scouting</a:t>
                      </a:r>
                      <a:r>
                        <a:rPr lang="hr-HR" sz="1500" b="0" dirty="0">
                          <a:solidFill>
                            <a:srgbClr val="295A4D"/>
                          </a:solidFill>
                          <a:effectLst/>
                          <a:latin typeface="Arial" panose="020B0604020202020204" pitchFamily="34" charset="0"/>
                          <a:cs typeface="Arial" panose="020B0604020202020204" pitchFamily="34" charset="0"/>
                        </a:rPr>
                        <a:t> program</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2,000,000</a:t>
                      </a:r>
                    </a:p>
                  </a:txBody>
                  <a:tcPr marL="75111" marR="75111" marT="37556" marB="37556"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500" b="0" i="0" u="none" strike="noStrike" kern="1200" cap="none" spc="0" normalizeH="0" baseline="0" noProof="0" dirty="0">
                        <a:ln>
                          <a:noFill/>
                        </a:ln>
                        <a:solidFill>
                          <a:srgbClr val="295A4D"/>
                        </a:solidFill>
                        <a:effectLst/>
                        <a:uLnTx/>
                        <a:uFillTx/>
                        <a:latin typeface="Arial" panose="020B0604020202020204" pitchFamily="34" charset="0"/>
                        <a:ea typeface="+mn-ea"/>
                        <a:cs typeface="Arial" panose="020B0604020202020204" pitchFamily="34" charset="0"/>
                      </a:endParaRPr>
                    </a:p>
                  </a:txBody>
                  <a:tcPr marL="75111" marR="75111" marT="37556" marB="37556" anchor="ctr">
                    <a:lnL>
                      <a:noFill/>
                    </a:lnL>
                    <a:lnR>
                      <a:noFill/>
                    </a:lnR>
                    <a:lnT>
                      <a:noFill/>
                    </a:lnT>
                    <a:lnB>
                      <a:noFill/>
                    </a:lnB>
                    <a:solidFill>
                      <a:srgbClr val="E9F1EF"/>
                    </a:solidFill>
                  </a:tcPr>
                </a:tc>
                <a:extLst>
                  <a:ext uri="{0D108BD9-81ED-4DB2-BD59-A6C34878D82A}">
                    <a16:rowId xmlns:a16="http://schemas.microsoft.com/office/drawing/2014/main" val="2224179159"/>
                  </a:ext>
                </a:extLst>
              </a:tr>
              <a:tr h="785446">
                <a:tc>
                  <a:txBody>
                    <a:bodyPr/>
                    <a:lstStyle/>
                    <a:p>
                      <a:pPr>
                        <a:buNone/>
                      </a:pPr>
                      <a:r>
                        <a:rPr lang="en-US" sz="1400" b="0" dirty="0">
                          <a:solidFill>
                            <a:srgbClr val="295A4D"/>
                          </a:solidFill>
                          <a:effectLst/>
                          <a:latin typeface="Arial" panose="020B0604020202020204" pitchFamily="34" charset="0"/>
                          <a:cs typeface="Arial" panose="020B0604020202020204" pitchFamily="34" charset="0"/>
                        </a:rPr>
                        <a:t>Validation of Social Innovations by Startups (VALID) </a:t>
                      </a:r>
                      <a:r>
                        <a:rPr lang="hr-HR" sz="1400" b="0" dirty="0" err="1">
                          <a:solidFill>
                            <a:srgbClr val="295A4D"/>
                          </a:solidFill>
                          <a:effectLst/>
                          <a:latin typeface="Arial" panose="020B0604020202020204" pitchFamily="34" charset="0"/>
                          <a:cs typeface="Arial" panose="020B0604020202020204" pitchFamily="34" charset="0"/>
                        </a:rPr>
                        <a:t>under</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the</a:t>
                      </a:r>
                      <a:r>
                        <a:rPr lang="hr-HR" sz="1400" b="0" dirty="0">
                          <a:solidFill>
                            <a:srgbClr val="295A4D"/>
                          </a:solidFill>
                          <a:effectLst/>
                          <a:latin typeface="Arial" panose="020B0604020202020204" pitchFamily="34" charset="0"/>
                          <a:cs typeface="Arial" panose="020B0604020202020204" pitchFamily="34" charset="0"/>
                        </a:rPr>
                        <a:t> </a:t>
                      </a:r>
                      <a:r>
                        <a:rPr lang="en-US" sz="1400" b="0" dirty="0">
                          <a:solidFill>
                            <a:srgbClr val="295A4D"/>
                          </a:solidFill>
                          <a:effectLst/>
                          <a:latin typeface="Arial" panose="020B0604020202020204" pitchFamily="34" charset="0"/>
                          <a:cs typeface="Arial" panose="020B0604020202020204" pitchFamily="34" charset="0"/>
                        </a:rPr>
                        <a:t>Pre-commercial digital and green R&amp;D support</a:t>
                      </a:r>
                    </a:p>
                  </a:txBody>
                  <a:tcPr anchor="ctr">
                    <a:lnL>
                      <a:noFill/>
                    </a:lnL>
                    <a:lnR>
                      <a:noFill/>
                    </a:lnR>
                    <a:lnT>
                      <a:noFill/>
                    </a:lnT>
                    <a:lnB>
                      <a:noFill/>
                    </a:lnB>
                    <a:solidFill>
                      <a:schemeClr val="accent6">
                        <a:lumMod val="20000"/>
                        <a:lumOff val="80000"/>
                      </a:schemeClr>
                    </a:solidFill>
                  </a:tcPr>
                </a:tc>
                <a:tc>
                  <a:txBody>
                    <a:bodyPr/>
                    <a:lstStyle/>
                    <a:p>
                      <a:pPr algn="ctr">
                        <a:buNone/>
                      </a:pPr>
                      <a:r>
                        <a:rPr lang="hr-HR" sz="1400" dirty="0">
                          <a:solidFill>
                            <a:srgbClr val="295A4D"/>
                          </a:solidFill>
                          <a:effectLst/>
                          <a:latin typeface="Arial" panose="020B0604020202020204" pitchFamily="34" charset="0"/>
                          <a:cs typeface="Arial" panose="020B0604020202020204" pitchFamily="34" charset="0"/>
                        </a:rPr>
                        <a:t>5,000,000</a:t>
                      </a:r>
                    </a:p>
                  </a:txBody>
                  <a:tcPr anchor="ctr">
                    <a:lnL>
                      <a:noFill/>
                    </a:lnL>
                    <a:lnR>
                      <a:noFill/>
                    </a:lnR>
                    <a:lnT>
                      <a:noFill/>
                    </a:lnT>
                    <a:lnB>
                      <a:noFill/>
                    </a:lnB>
                    <a:solidFill>
                      <a:schemeClr val="accent6">
                        <a:lumMod val="20000"/>
                        <a:lumOff val="80000"/>
                      </a:schemeClr>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077353954"/>
                  </a:ext>
                </a:extLst>
              </a:tr>
              <a:tr h="704658">
                <a:tc>
                  <a:txBody>
                    <a:bodyPr/>
                    <a:lstStyle/>
                    <a:p>
                      <a:pPr>
                        <a:buNone/>
                      </a:pPr>
                      <a:r>
                        <a:rPr lang="en-US" sz="1400" b="0" dirty="0">
                          <a:solidFill>
                            <a:srgbClr val="295A4D"/>
                          </a:solidFill>
                          <a:effectLst/>
                          <a:latin typeface="Arial" panose="020B0604020202020204" pitchFamily="34" charset="0"/>
                          <a:cs typeface="Arial" panose="020B0604020202020204" pitchFamily="34" charset="0"/>
                        </a:rPr>
                        <a:t>Support Program for Applied Research and Knowledge (SPARK)</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under</a:t>
                      </a:r>
                      <a:r>
                        <a:rPr lang="hr-HR" sz="1400" b="0" dirty="0">
                          <a:solidFill>
                            <a:srgbClr val="295A4D"/>
                          </a:solidFill>
                          <a:effectLst/>
                          <a:latin typeface="Arial" panose="020B0604020202020204" pitchFamily="34" charset="0"/>
                          <a:cs typeface="Arial" panose="020B0604020202020204" pitchFamily="34" charset="0"/>
                        </a:rPr>
                        <a:t> </a:t>
                      </a:r>
                      <a:r>
                        <a:rPr lang="hr-HR" sz="1400" b="0" dirty="0" err="1">
                          <a:solidFill>
                            <a:srgbClr val="295A4D"/>
                          </a:solidFill>
                          <a:effectLst/>
                          <a:latin typeface="Arial" panose="020B0604020202020204" pitchFamily="34" charset="0"/>
                          <a:cs typeface="Arial" panose="020B0604020202020204" pitchFamily="34" charset="0"/>
                        </a:rPr>
                        <a:t>the</a:t>
                      </a:r>
                      <a:r>
                        <a:rPr lang="hr-HR" sz="1400" b="0" dirty="0">
                          <a:solidFill>
                            <a:srgbClr val="295A4D"/>
                          </a:solidFill>
                          <a:effectLst/>
                          <a:latin typeface="Arial" panose="020B0604020202020204" pitchFamily="34" charset="0"/>
                          <a:cs typeface="Arial" panose="020B0604020202020204" pitchFamily="34" charset="0"/>
                        </a:rPr>
                        <a:t> </a:t>
                      </a:r>
                      <a:r>
                        <a:rPr lang="en-US" sz="1400" b="0" dirty="0">
                          <a:solidFill>
                            <a:srgbClr val="295A4D"/>
                          </a:solidFill>
                          <a:effectLst/>
                          <a:latin typeface="Arial" panose="020B0604020202020204" pitchFamily="34" charset="0"/>
                          <a:cs typeface="Arial" panose="020B0604020202020204" pitchFamily="34" charset="0"/>
                        </a:rPr>
                        <a:t>Pre-commercial digital and green R&amp;D support</a:t>
                      </a:r>
                    </a:p>
                  </a:txBody>
                  <a:tcPr anchor="ctr">
                    <a:lnL>
                      <a:noFill/>
                    </a:lnL>
                    <a:lnR>
                      <a:noFill/>
                    </a:lnR>
                    <a:lnT>
                      <a:noFill/>
                    </a:lnT>
                    <a:lnB>
                      <a:noFill/>
                    </a:lnB>
                    <a:solidFill>
                      <a:srgbClr val="E9F1EF"/>
                    </a:solidFill>
                  </a:tcPr>
                </a:tc>
                <a:tc>
                  <a:txBody>
                    <a:bodyPr/>
                    <a:lstStyle/>
                    <a:p>
                      <a:pPr algn="ctr">
                        <a:buNone/>
                      </a:pPr>
                      <a:r>
                        <a:rPr lang="hr-HR" sz="1400" dirty="0">
                          <a:solidFill>
                            <a:srgbClr val="295A4D"/>
                          </a:solidFill>
                          <a:effectLst/>
                          <a:latin typeface="Arial" panose="020B0604020202020204" pitchFamily="34" charset="0"/>
                          <a:cs typeface="Arial" panose="020B0604020202020204" pitchFamily="34" charset="0"/>
                        </a:rPr>
                        <a:t>10,000,000</a:t>
                      </a:r>
                    </a:p>
                  </a:txBody>
                  <a:tcPr anchor="ctr">
                    <a:lnL>
                      <a:noFill/>
                    </a:lnL>
                    <a:lnR>
                      <a:noFill/>
                    </a:lnR>
                    <a:lnT>
                      <a:noFill/>
                    </a:lnT>
                    <a:lnB>
                      <a:noFill/>
                    </a:lnB>
                    <a:solidFill>
                      <a:srgbClr val="E9F1EF"/>
                    </a:solidFill>
                  </a:tcPr>
                </a:tc>
                <a:tc>
                  <a:txBody>
                    <a:bodyPr/>
                    <a:lstStyle/>
                    <a:p>
                      <a:pPr algn="ctr"/>
                      <a:r>
                        <a:rPr lang="hr-HR" sz="1500" dirty="0">
                          <a:solidFill>
                            <a:srgbClr val="295A4D"/>
                          </a:solidFill>
                          <a:effectLst/>
                          <a:latin typeface="Arial" panose="020B0604020202020204" pitchFamily="34" charset="0"/>
                          <a:cs typeface="Arial" panose="020B0604020202020204" pitchFamily="34" charset="0"/>
                        </a:rPr>
                        <a:t>Otvoren</a:t>
                      </a:r>
                    </a:p>
                  </a:txBody>
                  <a:tcPr anchor="ctr">
                    <a:lnL>
                      <a:noFill/>
                    </a:lnL>
                    <a:lnR>
                      <a:noFill/>
                    </a:lnR>
                    <a:lnT>
                      <a:noFill/>
                    </a:lnT>
                    <a:lnB>
                      <a:noFill/>
                    </a:lnB>
                    <a:solidFill>
                      <a:srgbClr val="E9F1EF"/>
                    </a:solidFill>
                  </a:tcPr>
                </a:tc>
                <a:extLst>
                  <a:ext uri="{0D108BD9-81ED-4DB2-BD59-A6C34878D82A}">
                    <a16:rowId xmlns:a16="http://schemas.microsoft.com/office/drawing/2014/main" val="153990620"/>
                  </a:ext>
                </a:extLst>
              </a:tr>
            </a:tbl>
          </a:graphicData>
        </a:graphic>
      </p:graphicFrame>
      <p:pic>
        <p:nvPicPr>
          <p:cNvPr id="5" name="Picture 4">
            <a:extLst>
              <a:ext uri="{FF2B5EF4-FFF2-40B4-BE49-F238E27FC236}">
                <a16:creationId xmlns:a16="http://schemas.microsoft.com/office/drawing/2014/main" id="{917B613E-4D79-814D-FE6E-93CC964AD8B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9916" y="1619704"/>
            <a:ext cx="685801" cy="685801"/>
          </a:xfrm>
          <a:prstGeom prst="rect">
            <a:avLst/>
          </a:prstGeom>
        </p:spPr>
      </p:pic>
      <p:pic>
        <p:nvPicPr>
          <p:cNvPr id="6" name="Picture 5">
            <a:extLst>
              <a:ext uri="{FF2B5EF4-FFF2-40B4-BE49-F238E27FC236}">
                <a16:creationId xmlns:a16="http://schemas.microsoft.com/office/drawing/2014/main" id="{A131DF42-2998-0333-1253-6142AF1357E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9915" y="2446695"/>
            <a:ext cx="685801" cy="685801"/>
          </a:xfrm>
          <a:prstGeom prst="rect">
            <a:avLst/>
          </a:prstGeom>
        </p:spPr>
      </p:pic>
      <p:pic>
        <p:nvPicPr>
          <p:cNvPr id="7" name="Picture 6">
            <a:extLst>
              <a:ext uri="{FF2B5EF4-FFF2-40B4-BE49-F238E27FC236}">
                <a16:creationId xmlns:a16="http://schemas.microsoft.com/office/drawing/2014/main" id="{0E48B265-7489-D8DE-F02F-BD51DC3EE6E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6642" y="3168719"/>
            <a:ext cx="685801" cy="685801"/>
          </a:xfrm>
          <a:prstGeom prst="rect">
            <a:avLst/>
          </a:prstGeom>
        </p:spPr>
      </p:pic>
      <p:pic>
        <p:nvPicPr>
          <p:cNvPr id="8" name="Picture 7">
            <a:extLst>
              <a:ext uri="{FF2B5EF4-FFF2-40B4-BE49-F238E27FC236}">
                <a16:creationId xmlns:a16="http://schemas.microsoft.com/office/drawing/2014/main" id="{52579179-26B7-2D41-7960-5A62FF2AF2B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626" y="5373315"/>
            <a:ext cx="685801" cy="685801"/>
          </a:xfrm>
          <a:prstGeom prst="rect">
            <a:avLst/>
          </a:prstGeom>
        </p:spPr>
      </p:pic>
      <p:pic>
        <p:nvPicPr>
          <p:cNvPr id="9" name="Picture 8">
            <a:extLst>
              <a:ext uri="{FF2B5EF4-FFF2-40B4-BE49-F238E27FC236}">
                <a16:creationId xmlns:a16="http://schemas.microsoft.com/office/drawing/2014/main" id="{6D46FE90-094D-F884-CAF8-F56BD71B565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8392" y="4223398"/>
            <a:ext cx="685801" cy="685801"/>
          </a:xfrm>
          <a:prstGeom prst="rect">
            <a:avLst/>
          </a:prstGeom>
        </p:spPr>
      </p:pic>
      <p:sp>
        <p:nvSpPr>
          <p:cNvPr id="10" name="Rectangle 9">
            <a:extLst>
              <a:ext uri="{FF2B5EF4-FFF2-40B4-BE49-F238E27FC236}">
                <a16:creationId xmlns:a16="http://schemas.microsoft.com/office/drawing/2014/main" id="{CDAB13BE-0E3C-A11A-A638-AB3C952FB1E2}"/>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424178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557" y="1549693"/>
            <a:ext cx="5578479" cy="5192681"/>
          </a:xfrm>
        </p:spPr>
        <p:txBody>
          <a:bodyPr>
            <a:noAutofit/>
          </a:bodyPr>
          <a:lstStyle/>
          <a:p>
            <a:br>
              <a:rPr lang="hr-HR" sz="4000" dirty="0"/>
            </a:br>
            <a:br>
              <a:rPr lang="hr-HR" sz="4000" dirty="0"/>
            </a:br>
            <a:r>
              <a:rPr lang="en-US" sz="3600" dirty="0"/>
              <a:t>Call for proposals Support Program for Applied Research and Knowledge </a:t>
            </a:r>
            <a:r>
              <a:rPr lang="hr-HR" sz="3600" dirty="0"/>
              <a:t>(SPARK) program - glavne značajke</a:t>
            </a:r>
            <a:br>
              <a:rPr lang="en-US" sz="4000" dirty="0"/>
            </a:br>
            <a:br>
              <a:rPr lang="en-US" sz="4000" dirty="0"/>
            </a:br>
            <a:br>
              <a:rPr lang="hr-HR" sz="4000" dirty="0"/>
            </a:br>
            <a:br>
              <a:rPr lang="hr-HR" dirty="0"/>
            </a:br>
            <a:endParaRPr lang="hr-HR" b="1" dirty="0"/>
          </a:p>
        </p:txBody>
      </p:sp>
      <p:sp>
        <p:nvSpPr>
          <p:cNvPr id="12" name="Rectangle 11">
            <a:extLst>
              <a:ext uri="{FF2B5EF4-FFF2-40B4-BE49-F238E27FC236}">
                <a16:creationId xmlns:a16="http://schemas.microsoft.com/office/drawing/2014/main" id="{1CBD0F50-3592-009D-52CB-47922585D535}"/>
              </a:ext>
            </a:extLst>
          </p:cNvPr>
          <p:cNvSpPr/>
          <p:nvPr/>
        </p:nvSpPr>
        <p:spPr>
          <a:xfrm>
            <a:off x="655728" y="1682496"/>
            <a:ext cx="2349500" cy="172204"/>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a:extLst>
              <a:ext uri="{FF2B5EF4-FFF2-40B4-BE49-F238E27FC236}">
                <a16:creationId xmlns:a16="http://schemas.microsoft.com/office/drawing/2014/main" id="{967E7612-7304-D1D2-FC39-318758619479}"/>
              </a:ext>
            </a:extLst>
          </p:cNvPr>
          <p:cNvSpPr/>
          <p:nvPr/>
        </p:nvSpPr>
        <p:spPr>
          <a:xfrm rot="16200000">
            <a:off x="4371419" y="1972516"/>
            <a:ext cx="6858000" cy="291296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1" name="Content Placeholder 10" descr="A hand touching a screen  Description automatically generated">
            <a:extLst>
              <a:ext uri="{FF2B5EF4-FFF2-40B4-BE49-F238E27FC236}">
                <a16:creationId xmlns:a16="http://schemas.microsoft.com/office/drawing/2014/main" id="{0BF26A4B-3DCF-21EF-3182-57977688CB35}"/>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p:blipFill>
        <p:spPr>
          <a:xfrm>
            <a:off x="6613520" y="0"/>
            <a:ext cx="5851521" cy="6858000"/>
          </a:xfrm>
        </p:spPr>
      </p:pic>
    </p:spTree>
    <p:extLst>
      <p:ext uri="{BB962C8B-B14F-4D97-AF65-F5344CB8AC3E}">
        <p14:creationId xmlns:p14="http://schemas.microsoft.com/office/powerpoint/2010/main" val="323810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D95DAC-0C9A-BC2D-82BF-E28A6D4AF8BE}"/>
              </a:ext>
            </a:extLst>
          </p:cNvPr>
          <p:cNvSpPr/>
          <p:nvPr/>
        </p:nvSpPr>
        <p:spPr>
          <a:xfrm>
            <a:off x="896324" y="1753386"/>
            <a:ext cx="10457475" cy="1498861"/>
          </a:xfrm>
          <a:prstGeom prst="rect">
            <a:avLst/>
          </a:prstGeom>
          <a:solidFill>
            <a:srgbClr val="295A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itle 1">
            <a:extLst>
              <a:ext uri="{FF2B5EF4-FFF2-40B4-BE49-F238E27FC236}">
                <a16:creationId xmlns:a16="http://schemas.microsoft.com/office/drawing/2014/main" id="{D3A00E77-F701-9879-C023-F88CEBACA69C}"/>
              </a:ext>
            </a:extLst>
          </p:cNvPr>
          <p:cNvSpPr>
            <a:spLocks noGrp="1"/>
          </p:cNvSpPr>
          <p:nvPr>
            <p:ph type="title"/>
          </p:nvPr>
        </p:nvSpPr>
        <p:spPr>
          <a:xfrm>
            <a:off x="838200" y="260446"/>
            <a:ext cx="10515600" cy="622427"/>
          </a:xfrm>
        </p:spPr>
        <p:txBody>
          <a:bodyPr>
            <a:normAutofit fontScale="90000"/>
          </a:bodyPr>
          <a:lstStyle/>
          <a:p>
            <a:r>
              <a:rPr lang="hr-HR" sz="3600" dirty="0"/>
              <a:t>SPARK</a:t>
            </a:r>
            <a:br>
              <a:rPr lang="hr-HR" sz="3600" dirty="0"/>
            </a:br>
            <a:endParaRPr lang="hr-HR" sz="3600" dirty="0"/>
          </a:p>
        </p:txBody>
      </p:sp>
      <p:sp>
        <p:nvSpPr>
          <p:cNvPr id="3" name="Content Placeholder 2">
            <a:extLst>
              <a:ext uri="{FF2B5EF4-FFF2-40B4-BE49-F238E27FC236}">
                <a16:creationId xmlns:a16="http://schemas.microsoft.com/office/drawing/2014/main" id="{EF732165-B9B5-F008-7B3C-443160BE39A5}"/>
              </a:ext>
            </a:extLst>
          </p:cNvPr>
          <p:cNvSpPr>
            <a:spLocks noGrp="1"/>
          </p:cNvSpPr>
          <p:nvPr>
            <p:ph idx="1"/>
          </p:nvPr>
        </p:nvSpPr>
        <p:spPr>
          <a:xfrm>
            <a:off x="896324" y="1785478"/>
            <a:ext cx="10457475" cy="1570464"/>
          </a:xfrm>
        </p:spPr>
        <p:txBody>
          <a:bodyPr>
            <a:normAutofit/>
          </a:bodyPr>
          <a:lstStyle/>
          <a:p>
            <a:pPr marL="0" indent="0" algn="ctr">
              <a:lnSpc>
                <a:spcPct val="110000"/>
              </a:lnSpc>
              <a:buNone/>
            </a:pPr>
            <a:r>
              <a:rPr lang="hr-HR" dirty="0">
                <a:solidFill>
                  <a:schemeClr val="bg1"/>
                </a:solidFill>
                <a:latin typeface="Arial "/>
                <a:ea typeface="Calibri" panose="020F0502020204030204" pitchFamily="34" charset="0"/>
                <a:cs typeface="Calibri" panose="020F0502020204030204" pitchFamily="34" charset="0"/>
              </a:rPr>
              <a:t>Opći cilj: </a:t>
            </a:r>
          </a:p>
          <a:p>
            <a:pPr marL="0" indent="0" algn="ctr">
              <a:buNone/>
            </a:pPr>
            <a:r>
              <a:rPr lang="hr-HR" sz="2400" b="1" dirty="0">
                <a:solidFill>
                  <a:schemeClr val="bg1"/>
                </a:solidFill>
                <a:latin typeface="Arial "/>
              </a:rPr>
              <a:t>Podržati razvoj inovativnih digitalnih i zelenih tehnologija, proizvoda i procesa</a:t>
            </a:r>
          </a:p>
          <a:p>
            <a:pPr marL="0" indent="0" algn="ctr">
              <a:buNone/>
            </a:pPr>
            <a:endParaRPr lang="hr-HR" b="1" dirty="0">
              <a:solidFill>
                <a:schemeClr val="bg1"/>
              </a:solidFill>
              <a:latin typeface="Arial "/>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EC33B8C-594E-0EFD-FD6F-039979224C57}"/>
              </a:ext>
            </a:extLst>
          </p:cNvPr>
          <p:cNvPicPr>
            <a:picLocks noChangeAspect="1"/>
          </p:cNvPicPr>
          <p:nvPr/>
        </p:nvPicPr>
        <p:blipFill>
          <a:blip r:embed="rId2"/>
          <a:stretch>
            <a:fillRect/>
          </a:stretch>
        </p:blipFill>
        <p:spPr>
          <a:xfrm>
            <a:off x="30342" y="2205901"/>
            <a:ext cx="780356" cy="774259"/>
          </a:xfrm>
          <a:prstGeom prst="rect">
            <a:avLst/>
          </a:prstGeom>
        </p:spPr>
      </p:pic>
      <p:sp>
        <p:nvSpPr>
          <p:cNvPr id="7" name="Rectangle 6">
            <a:extLst>
              <a:ext uri="{FF2B5EF4-FFF2-40B4-BE49-F238E27FC236}">
                <a16:creationId xmlns:a16="http://schemas.microsoft.com/office/drawing/2014/main" id="{5F5D8DCF-488E-A981-3436-B4AF62A810ED}"/>
              </a:ext>
            </a:extLst>
          </p:cNvPr>
          <p:cNvSpPr/>
          <p:nvPr/>
        </p:nvSpPr>
        <p:spPr>
          <a:xfrm rot="10800000">
            <a:off x="528680" y="54758"/>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Content Placeholder 2">
            <a:extLst>
              <a:ext uri="{FF2B5EF4-FFF2-40B4-BE49-F238E27FC236}">
                <a16:creationId xmlns:a16="http://schemas.microsoft.com/office/drawing/2014/main" id="{3E85EFE8-D37E-E5A3-0D58-B8423B26C475}"/>
              </a:ext>
            </a:extLst>
          </p:cNvPr>
          <p:cNvSpPr txBox="1">
            <a:spLocks/>
          </p:cNvSpPr>
          <p:nvPr/>
        </p:nvSpPr>
        <p:spPr>
          <a:xfrm>
            <a:off x="711435" y="893731"/>
            <a:ext cx="9768205" cy="65778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hr-HR" dirty="0">
                <a:latin typeface="Arial "/>
                <a:ea typeface="Calibri" panose="020F0502020204030204" pitchFamily="34" charset="0"/>
                <a:cs typeface="Calibri" panose="020F0502020204030204" pitchFamily="34" charset="0"/>
              </a:rPr>
              <a:t>DIGIT program potpore: Pre-</a:t>
            </a:r>
            <a:r>
              <a:rPr lang="hr-HR" dirty="0" err="1">
                <a:latin typeface="Arial "/>
                <a:ea typeface="Calibri" panose="020F0502020204030204" pitchFamily="34" charset="0"/>
                <a:cs typeface="Calibri" panose="020F0502020204030204" pitchFamily="34" charset="0"/>
              </a:rPr>
              <a:t>commercial</a:t>
            </a:r>
            <a:r>
              <a:rPr lang="hr-HR" dirty="0">
                <a:latin typeface="Arial "/>
                <a:ea typeface="Calibri" panose="020F0502020204030204" pitchFamily="34" charset="0"/>
                <a:cs typeface="Calibri" panose="020F0502020204030204" pitchFamily="34" charset="0"/>
              </a:rPr>
              <a:t> Digital </a:t>
            </a:r>
            <a:r>
              <a:rPr lang="hr-HR" dirty="0" err="1">
                <a:latin typeface="Arial "/>
                <a:ea typeface="Calibri" panose="020F0502020204030204" pitchFamily="34" charset="0"/>
                <a:cs typeface="Calibri" panose="020F0502020204030204" pitchFamily="34" charset="0"/>
              </a:rPr>
              <a:t>and</a:t>
            </a:r>
            <a:r>
              <a:rPr lang="hr-HR" dirty="0">
                <a:latin typeface="Arial "/>
                <a:ea typeface="Calibri" panose="020F0502020204030204" pitchFamily="34" charset="0"/>
                <a:cs typeface="Calibri" panose="020F0502020204030204" pitchFamily="34" charset="0"/>
              </a:rPr>
              <a:t> Green R&amp;D</a:t>
            </a:r>
            <a:br>
              <a:rPr lang="hr-HR" dirty="0">
                <a:latin typeface="Arial "/>
                <a:ea typeface="Calibri" panose="020F0502020204030204" pitchFamily="34" charset="0"/>
                <a:cs typeface="Calibri" panose="020F0502020204030204" pitchFamily="34" charset="0"/>
              </a:rPr>
            </a:br>
            <a:endParaRPr lang="hr-HR" b="1" dirty="0">
              <a:latin typeface="Arial "/>
              <a:ea typeface="Calibri" panose="020F0502020204030204" pitchFamily="34" charset="0"/>
              <a:cs typeface="Calibri" panose="020F0502020204030204" pitchFamily="34" charset="0"/>
            </a:endParaRPr>
          </a:p>
          <a:p>
            <a:pPr marL="0" indent="0">
              <a:lnSpc>
                <a:spcPct val="110000"/>
              </a:lnSpc>
              <a:buFont typeface="Arial" panose="020B0604020202020204" pitchFamily="34" charset="0"/>
              <a:buNone/>
            </a:pPr>
            <a:endParaRPr lang="hr-HR" b="1" dirty="0">
              <a:latin typeface="+mn-lt"/>
              <a:ea typeface="Calibri" panose="020F0502020204030204" pitchFamily="34" charset="0"/>
              <a:cs typeface="Calibri" panose="020F0502020204030204" pitchFamily="34" charset="0"/>
            </a:endParaRPr>
          </a:p>
          <a:p>
            <a:pPr marL="0" indent="0">
              <a:buFont typeface="Arial" panose="020B0604020202020204" pitchFamily="34" charset="0"/>
              <a:buNone/>
            </a:pPr>
            <a:endParaRPr lang="hr-HR" dirty="0"/>
          </a:p>
        </p:txBody>
      </p:sp>
      <p:sp>
        <p:nvSpPr>
          <p:cNvPr id="6" name="Content Placeholder 2">
            <a:extLst>
              <a:ext uri="{FF2B5EF4-FFF2-40B4-BE49-F238E27FC236}">
                <a16:creationId xmlns:a16="http://schemas.microsoft.com/office/drawing/2014/main" id="{005E22B9-7944-A447-29A0-062F33E58EAD}"/>
              </a:ext>
            </a:extLst>
          </p:cNvPr>
          <p:cNvSpPr txBox="1">
            <a:spLocks/>
          </p:cNvSpPr>
          <p:nvPr/>
        </p:nvSpPr>
        <p:spPr>
          <a:xfrm>
            <a:off x="838200" y="3429000"/>
            <a:ext cx="10609875" cy="235848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5A4D"/>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5A4D"/>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5A4D"/>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5A4D"/>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hr-HR" b="1" dirty="0">
              <a:solidFill>
                <a:schemeClr val="bg1"/>
              </a:solidFill>
              <a:latin typeface="Arial "/>
              <a:ea typeface="Calibri" panose="020F0502020204030204" pitchFamily="34" charset="0"/>
              <a:cs typeface="Calibri" panose="020F0502020204030204" pitchFamily="34" charset="0"/>
            </a:endParaRPr>
          </a:p>
          <a:p>
            <a:pPr marL="0" indent="0">
              <a:lnSpc>
                <a:spcPct val="110000"/>
              </a:lnSpc>
              <a:buFont typeface="Arial" panose="020B0604020202020204" pitchFamily="34" charset="0"/>
              <a:buNone/>
            </a:pPr>
            <a:r>
              <a:rPr lang="hr-HR" b="1" dirty="0">
                <a:latin typeface="Arial "/>
                <a:ea typeface="Calibri" panose="020F0502020204030204" pitchFamily="34" charset="0"/>
                <a:cs typeface="Calibri" panose="020F0502020204030204" pitchFamily="34" charset="0"/>
              </a:rPr>
              <a:t>Svrha poziva</a:t>
            </a:r>
          </a:p>
          <a:p>
            <a:pPr marL="342900" indent="-342900">
              <a:lnSpc>
                <a:spcPct val="110000"/>
              </a:lnSpc>
              <a:spcBef>
                <a:spcPts val="0"/>
              </a:spcBef>
              <a:defRPr/>
            </a:pPr>
            <a:r>
              <a:rPr lang="hr-HR" sz="2000" dirty="0"/>
              <a:t>Potpora razvoju inovacija vođenih potrebama tržišta i smanjenje rizika povezanih s inovacijama u ranim i srednjim fazama razvoja. </a:t>
            </a:r>
          </a:p>
          <a:p>
            <a:pPr marL="342900" indent="-342900">
              <a:lnSpc>
                <a:spcPct val="110000"/>
              </a:lnSpc>
              <a:spcBef>
                <a:spcPts val="0"/>
              </a:spcBef>
              <a:defRPr/>
            </a:pPr>
            <a:r>
              <a:rPr lang="hr-HR" sz="2000" dirty="0"/>
              <a:t>Doprinos stvaranju portfelja inovativnih rješenja usklađenih s prioritetima digitalne transformacije i zelene tranzicije Republike Hrvatske. </a:t>
            </a:r>
          </a:p>
          <a:p>
            <a:pPr marL="342900" indent="-342900">
              <a:lnSpc>
                <a:spcPct val="110000"/>
              </a:lnSpc>
              <a:spcBef>
                <a:spcPts val="0"/>
              </a:spcBef>
              <a:defRPr/>
            </a:pPr>
            <a:r>
              <a:rPr lang="hr-HR" sz="2000" dirty="0"/>
              <a:t>Jačanje okolišne odgovornosti, energetske učinkovitosti i digitalne uključenosti i doprinos izgradnji otpornijeg i na budućnost usmjerenog gospodarstva.</a:t>
            </a:r>
            <a:endParaRPr lang="hr-HR" dirty="0"/>
          </a:p>
        </p:txBody>
      </p:sp>
    </p:spTree>
    <p:extLst>
      <p:ext uri="{BB962C8B-B14F-4D97-AF65-F5344CB8AC3E}">
        <p14:creationId xmlns:p14="http://schemas.microsoft.com/office/powerpoint/2010/main" val="53509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3E3115-5107-307F-FEE7-9909F7300FB9}"/>
              </a:ext>
            </a:extLst>
          </p:cNvPr>
          <p:cNvSpPr/>
          <p:nvPr/>
        </p:nvSpPr>
        <p:spPr>
          <a:xfrm>
            <a:off x="6765456" y="1215274"/>
            <a:ext cx="4346481" cy="3594662"/>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6" name="Title 1">
            <a:extLst>
              <a:ext uri="{FF2B5EF4-FFF2-40B4-BE49-F238E27FC236}">
                <a16:creationId xmlns:a16="http://schemas.microsoft.com/office/drawing/2014/main" id="{4957A6B0-AF8B-DD49-9AE6-591BB9A57E84}"/>
              </a:ext>
            </a:extLst>
          </p:cNvPr>
          <p:cNvSpPr txBox="1">
            <a:spLocks/>
          </p:cNvSpPr>
          <p:nvPr/>
        </p:nvSpPr>
        <p:spPr>
          <a:xfrm>
            <a:off x="702842" y="397606"/>
            <a:ext cx="9791701" cy="5169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295A4D"/>
                </a:solidFill>
                <a:latin typeface=""/>
                <a:ea typeface="+mj-ea"/>
                <a:cs typeface="+mj-cs"/>
              </a:defRPr>
            </a:lvl1pPr>
          </a:lstStyle>
          <a:p>
            <a:endParaRPr lang="hr-HR" sz="2400" dirty="0"/>
          </a:p>
          <a:p>
            <a:r>
              <a:rPr lang="hr-HR" sz="3200" dirty="0"/>
              <a:t>SPARK</a:t>
            </a:r>
            <a:br>
              <a:rPr lang="hr-HR" sz="3200" dirty="0"/>
            </a:br>
            <a:endParaRPr lang="hr-HR" sz="3200" dirty="0"/>
          </a:p>
        </p:txBody>
      </p:sp>
      <p:sp>
        <p:nvSpPr>
          <p:cNvPr id="7" name="Rectangle 6">
            <a:extLst>
              <a:ext uri="{FF2B5EF4-FFF2-40B4-BE49-F238E27FC236}">
                <a16:creationId xmlns:a16="http://schemas.microsoft.com/office/drawing/2014/main" id="{118FE33E-4C18-1FBB-4488-6574DE19D8E4}"/>
              </a:ext>
            </a:extLst>
          </p:cNvPr>
          <p:cNvSpPr/>
          <p:nvPr/>
        </p:nvSpPr>
        <p:spPr>
          <a:xfrm rot="10800000">
            <a:off x="509826" y="260445"/>
            <a:ext cx="121769" cy="6279438"/>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TextBox 7">
            <a:extLst>
              <a:ext uri="{FF2B5EF4-FFF2-40B4-BE49-F238E27FC236}">
                <a16:creationId xmlns:a16="http://schemas.microsoft.com/office/drawing/2014/main" id="{A243779E-8252-BDF0-182F-ED9ACE8D07DC}"/>
              </a:ext>
            </a:extLst>
          </p:cNvPr>
          <p:cNvSpPr txBox="1"/>
          <p:nvPr/>
        </p:nvSpPr>
        <p:spPr>
          <a:xfrm>
            <a:off x="7155255" y="1367651"/>
            <a:ext cx="3777794" cy="3416320"/>
          </a:xfrm>
          <a:prstGeom prst="rect">
            <a:avLst/>
          </a:prstGeom>
          <a:noFill/>
        </p:spPr>
        <p:txBody>
          <a:bodyPr wrap="square">
            <a:spAutoFit/>
          </a:bodyPr>
          <a:lstStyle/>
          <a:p>
            <a:pPr algn="ctr"/>
            <a:r>
              <a:rPr lang="hr-HR" b="1" dirty="0">
                <a:solidFill>
                  <a:srgbClr val="295A4D"/>
                </a:solidFill>
                <a:latin typeface="Arial "/>
                <a:ea typeface="Calibri" panose="020F0502020204030204" pitchFamily="34" charset="0"/>
                <a:cs typeface="Calibri" panose="020F0502020204030204" pitchFamily="34" charset="0"/>
              </a:rPr>
              <a:t>Grupa B: Green R&amp;D </a:t>
            </a:r>
            <a:r>
              <a:rPr lang="hr-HR" dirty="0">
                <a:solidFill>
                  <a:srgbClr val="295A4D"/>
                </a:solidFill>
                <a:latin typeface="Arial "/>
                <a:ea typeface="Calibri" panose="020F0502020204030204" pitchFamily="34" charset="0"/>
                <a:cs typeface="Calibri" panose="020F0502020204030204" pitchFamily="34" charset="0"/>
              </a:rPr>
              <a:t>– p</a:t>
            </a:r>
            <a:r>
              <a:rPr lang="hr-HR" dirty="0">
                <a:solidFill>
                  <a:srgbClr val="295A4D"/>
                </a:solidFill>
                <a:latin typeface="Arial "/>
              </a:rPr>
              <a:t>odupiru se projekti koji primjenjuju zelena, kružna ili okolišno održiva rješenja te ih razvijaju do razine spremnosti za demonstraciju i komercijalizaciju. </a:t>
            </a:r>
          </a:p>
          <a:p>
            <a:pPr algn="ctr"/>
            <a:r>
              <a:rPr lang="hr-HR" dirty="0">
                <a:solidFill>
                  <a:srgbClr val="295A4D"/>
                </a:solidFill>
                <a:latin typeface="Arial "/>
              </a:rPr>
              <a:t>To uključuje (ali nije ograničeno na) energetsku učinkovitost, obnovljive izvore energije, kružno gospodarstvo, održive materijale, smanjenje otpada, </a:t>
            </a:r>
            <a:r>
              <a:rPr lang="hr-HR" dirty="0" err="1">
                <a:solidFill>
                  <a:srgbClr val="295A4D"/>
                </a:solidFill>
                <a:latin typeface="Arial "/>
              </a:rPr>
              <a:t>niskougljične</a:t>
            </a:r>
            <a:r>
              <a:rPr lang="hr-HR" dirty="0">
                <a:solidFill>
                  <a:srgbClr val="295A4D"/>
                </a:solidFill>
                <a:latin typeface="Arial "/>
              </a:rPr>
              <a:t> procese i dr.</a:t>
            </a:r>
            <a:endParaRPr lang="hr-HR" dirty="0">
              <a:solidFill>
                <a:srgbClr val="295A4D"/>
              </a:solidFill>
              <a:latin typeface="Arial "/>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D45F8E4A-071F-5012-89BE-41D17D35B0ED}"/>
              </a:ext>
            </a:extLst>
          </p:cNvPr>
          <p:cNvSpPr/>
          <p:nvPr/>
        </p:nvSpPr>
        <p:spPr>
          <a:xfrm>
            <a:off x="1080063" y="1216676"/>
            <a:ext cx="4108414" cy="3594662"/>
          </a:xfrm>
          <a:prstGeom prst="rect">
            <a:avLst/>
          </a:prstGeom>
          <a:solidFill>
            <a:srgbClr val="E9F1FF"/>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hr-HR"/>
          </a:p>
        </p:txBody>
      </p:sp>
      <p:sp>
        <p:nvSpPr>
          <p:cNvPr id="11" name="TextBox 10">
            <a:extLst>
              <a:ext uri="{FF2B5EF4-FFF2-40B4-BE49-F238E27FC236}">
                <a16:creationId xmlns:a16="http://schemas.microsoft.com/office/drawing/2014/main" id="{61F623E2-61F7-6C21-B794-7A79424FFCBD}"/>
              </a:ext>
            </a:extLst>
          </p:cNvPr>
          <p:cNvSpPr txBox="1"/>
          <p:nvPr/>
        </p:nvSpPr>
        <p:spPr>
          <a:xfrm>
            <a:off x="1151599" y="1229152"/>
            <a:ext cx="3965341" cy="3416320"/>
          </a:xfrm>
          <a:prstGeom prst="rect">
            <a:avLst/>
          </a:prstGeom>
          <a:noFill/>
        </p:spPr>
        <p:txBody>
          <a:bodyPr wrap="square">
            <a:spAutoFit/>
          </a:bodyPr>
          <a:lstStyle/>
          <a:p>
            <a:pPr algn="ctr"/>
            <a:r>
              <a:rPr lang="hr-HR" b="1" dirty="0">
                <a:solidFill>
                  <a:srgbClr val="295A4D"/>
                </a:solidFill>
                <a:latin typeface="Arial "/>
                <a:ea typeface="Calibri" panose="020F0502020204030204" pitchFamily="34" charset="0"/>
                <a:cs typeface="Calibri" panose="020F0502020204030204" pitchFamily="34" charset="0"/>
              </a:rPr>
              <a:t>Grupa A: Digital R&amp;D</a:t>
            </a:r>
            <a:r>
              <a:rPr lang="hr-HR" dirty="0">
                <a:solidFill>
                  <a:srgbClr val="295A4D"/>
                </a:solidFill>
                <a:latin typeface="Arial "/>
                <a:ea typeface="Calibri" panose="020F0502020204030204" pitchFamily="34" charset="0"/>
                <a:cs typeface="Calibri" panose="020F0502020204030204" pitchFamily="34" charset="0"/>
              </a:rPr>
              <a:t> – p</a:t>
            </a:r>
            <a:r>
              <a:rPr kumimoji="0" lang="hr-HR" b="0" i="0" u="none" strike="noStrike" kern="1200" cap="none" spc="0" normalizeH="0" baseline="0" noProof="0" dirty="0">
                <a:ln>
                  <a:noFill/>
                </a:ln>
                <a:solidFill>
                  <a:srgbClr val="295A4D"/>
                </a:solidFill>
                <a:effectLst/>
                <a:uLnTx/>
                <a:uFillTx/>
                <a:latin typeface="Arial "/>
              </a:rPr>
              <a:t>odupiru se projekti usmjereni na integraciju i primjenu digitalnih tehnologija s ciljem povećanja produktivnosti, učinkovitosti i ukupne gospodarske uspješnosti. </a:t>
            </a:r>
          </a:p>
          <a:p>
            <a:pPr algn="ctr"/>
            <a:r>
              <a:rPr kumimoji="0" lang="hr-HR" b="0" i="0" u="none" strike="noStrike" kern="1200" cap="none" spc="0" normalizeH="0" baseline="0" noProof="0" dirty="0">
                <a:ln>
                  <a:noFill/>
                </a:ln>
                <a:solidFill>
                  <a:srgbClr val="295A4D"/>
                </a:solidFill>
                <a:effectLst/>
                <a:uLnTx/>
                <a:uFillTx/>
                <a:latin typeface="Arial "/>
              </a:rPr>
              <a:t>To uključuje (ali nije ograničeno na) korištenje i razvoj tehnologija kao što su umjetna inteligencija, analiza podataka, napredna softverska rješenja, automatizacija, </a:t>
            </a:r>
            <a:r>
              <a:rPr kumimoji="0" lang="hr-HR" b="0" i="1" u="none" strike="noStrike" kern="1200" cap="none" spc="0" normalizeH="0" baseline="0" noProof="0" dirty="0">
                <a:ln>
                  <a:noFill/>
                </a:ln>
                <a:solidFill>
                  <a:srgbClr val="295A4D"/>
                </a:solidFill>
                <a:effectLst/>
                <a:uLnTx/>
                <a:uFillTx/>
                <a:latin typeface="Arial "/>
              </a:rPr>
              <a:t>Internet </a:t>
            </a:r>
            <a:r>
              <a:rPr kumimoji="0" lang="hr-HR" b="0" i="1" u="none" strike="noStrike" kern="1200" cap="none" spc="0" normalizeH="0" baseline="0" noProof="0" dirty="0" err="1">
                <a:ln>
                  <a:noFill/>
                </a:ln>
                <a:solidFill>
                  <a:srgbClr val="295A4D"/>
                </a:solidFill>
                <a:effectLst/>
                <a:uLnTx/>
                <a:uFillTx/>
                <a:latin typeface="Arial "/>
              </a:rPr>
              <a:t>of</a:t>
            </a:r>
            <a:r>
              <a:rPr kumimoji="0" lang="hr-HR" b="0" i="1" u="none" strike="noStrike" kern="1200" cap="none" spc="0" normalizeH="0" baseline="0" noProof="0" dirty="0">
                <a:ln>
                  <a:noFill/>
                </a:ln>
                <a:solidFill>
                  <a:srgbClr val="295A4D"/>
                </a:solidFill>
                <a:effectLst/>
                <a:uLnTx/>
                <a:uFillTx/>
                <a:latin typeface="Arial "/>
              </a:rPr>
              <a:t> </a:t>
            </a:r>
            <a:r>
              <a:rPr lang="hr-HR" i="1" dirty="0">
                <a:solidFill>
                  <a:srgbClr val="295A4D"/>
                </a:solidFill>
                <a:latin typeface="Arial "/>
              </a:rPr>
              <a:t>T</a:t>
            </a:r>
            <a:r>
              <a:rPr kumimoji="0" lang="hr-HR" b="0" i="1" u="none" strike="noStrike" kern="1200" cap="none" spc="0" normalizeH="0" baseline="0" noProof="0" dirty="0" err="1">
                <a:ln>
                  <a:noFill/>
                </a:ln>
                <a:solidFill>
                  <a:srgbClr val="295A4D"/>
                </a:solidFill>
                <a:effectLst/>
                <a:uLnTx/>
                <a:uFillTx/>
                <a:latin typeface="Arial "/>
              </a:rPr>
              <a:t>hings</a:t>
            </a:r>
            <a:r>
              <a:rPr kumimoji="0" lang="hr-HR" b="0" i="0" u="none" strike="noStrike" kern="1200" cap="none" spc="0" normalizeH="0" baseline="0" noProof="0" dirty="0">
                <a:ln>
                  <a:noFill/>
                </a:ln>
                <a:solidFill>
                  <a:srgbClr val="295A4D"/>
                </a:solidFill>
                <a:effectLst/>
                <a:uLnTx/>
                <a:uFillTx/>
                <a:latin typeface="Arial "/>
              </a:rPr>
              <a:t> (</a:t>
            </a:r>
            <a:r>
              <a:rPr kumimoji="0" lang="hr-HR" b="0" i="0" u="none" strike="noStrike" kern="1200" cap="none" spc="0" normalizeH="0" baseline="0" noProof="0" dirty="0" err="1">
                <a:ln>
                  <a:noFill/>
                </a:ln>
                <a:solidFill>
                  <a:srgbClr val="295A4D"/>
                </a:solidFill>
                <a:effectLst/>
                <a:uLnTx/>
                <a:uFillTx/>
                <a:latin typeface="Arial "/>
              </a:rPr>
              <a:t>IoT</a:t>
            </a:r>
            <a:r>
              <a:rPr kumimoji="0" lang="hr-HR" b="0" i="0" u="none" strike="noStrike" kern="1200" cap="none" spc="0" normalizeH="0" baseline="0" noProof="0" dirty="0">
                <a:ln>
                  <a:noFill/>
                </a:ln>
                <a:solidFill>
                  <a:srgbClr val="295A4D"/>
                </a:solidFill>
                <a:effectLst/>
                <a:uLnTx/>
                <a:uFillTx/>
                <a:latin typeface="Arial "/>
              </a:rPr>
              <a:t>), digitalne platforme i dr.</a:t>
            </a:r>
            <a:endParaRPr lang="hr-HR" dirty="0">
              <a:solidFill>
                <a:srgbClr val="295A4D"/>
              </a:solidFill>
              <a:latin typeface="Arial "/>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6D1FCA6C-4C3C-73FC-AD96-696D42AE13D0}"/>
              </a:ext>
            </a:extLst>
          </p:cNvPr>
          <p:cNvSpPr txBox="1"/>
          <p:nvPr/>
        </p:nvSpPr>
        <p:spPr>
          <a:xfrm>
            <a:off x="1327458" y="5242940"/>
            <a:ext cx="9958352" cy="1200329"/>
          </a:xfrm>
          <a:prstGeom prst="rect">
            <a:avLst/>
          </a:prstGeom>
          <a:noFill/>
        </p:spPr>
        <p:txBody>
          <a:bodyPr wrap="square">
            <a:spAutoFit/>
          </a:bodyPr>
          <a:lstStyle/>
          <a:p>
            <a:pPr algn="ctr"/>
            <a:r>
              <a:rPr lang="hr-HR" b="1" dirty="0">
                <a:solidFill>
                  <a:srgbClr val="295A4D"/>
                </a:solidFill>
                <a:latin typeface="Arial "/>
                <a:ea typeface="Calibri" panose="020F0502020204030204" pitchFamily="34" charset="0"/>
                <a:cs typeface="Calibri" panose="020F0502020204030204" pitchFamily="34" charset="0"/>
              </a:rPr>
              <a:t>Svaki projekt mora: </a:t>
            </a:r>
            <a:r>
              <a:rPr lang="hr-HR" dirty="0">
                <a:solidFill>
                  <a:srgbClr val="295A4D"/>
                </a:solidFill>
                <a:latin typeface="Arial "/>
              </a:rPr>
              <a:t>biti jasno pripisan jednoj tematskoj skupini i ne smije značajno štetiti okolišnim ciljevima (DNSH); </a:t>
            </a:r>
          </a:p>
          <a:p>
            <a:pPr algn="ctr"/>
            <a:r>
              <a:rPr lang="hr-HR" b="1" dirty="0">
                <a:solidFill>
                  <a:srgbClr val="295A4D"/>
                </a:solidFill>
                <a:latin typeface="Arial "/>
              </a:rPr>
              <a:t>Skupina B: </a:t>
            </a:r>
            <a:r>
              <a:rPr lang="hr-HR" dirty="0">
                <a:solidFill>
                  <a:srgbClr val="295A4D"/>
                </a:solidFill>
                <a:latin typeface="Arial "/>
              </a:rPr>
              <a:t>doprinos ublažavanju/prilagodbi klimatskim promjenama i usklađenost s EU taksonomijom</a:t>
            </a:r>
            <a:endParaRPr lang="hr-HR" dirty="0">
              <a:solidFill>
                <a:srgbClr val="295A4D"/>
              </a:solidFill>
              <a:latin typeface="Arial "/>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4046EC22-EA0A-87C5-8EF6-C513DC2A224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078811" y="2004591"/>
            <a:ext cx="1865442" cy="1865442"/>
          </a:xfrm>
          <a:prstGeom prst="rect">
            <a:avLst/>
          </a:prstGeom>
        </p:spPr>
      </p:pic>
    </p:spTree>
    <p:extLst>
      <p:ext uri="{BB962C8B-B14F-4D97-AF65-F5344CB8AC3E}">
        <p14:creationId xmlns:p14="http://schemas.microsoft.com/office/powerpoint/2010/main" val="2671610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473" y="164000"/>
            <a:ext cx="9791701" cy="430886"/>
          </a:xfrm>
        </p:spPr>
        <p:txBody>
          <a:bodyPr>
            <a:noAutofit/>
          </a:bodyPr>
          <a:lstStyle/>
          <a:p>
            <a:r>
              <a:rPr lang="hr-HR" sz="2400" dirty="0"/>
              <a:t>Dokumentacija Poziva</a:t>
            </a:r>
            <a:endParaRPr lang="hr-HR" sz="2400" b="1" dirty="0"/>
          </a:p>
        </p:txBody>
      </p:sp>
      <p:sp>
        <p:nvSpPr>
          <p:cNvPr id="6" name="TextBox 5">
            <a:extLst>
              <a:ext uri="{FF2B5EF4-FFF2-40B4-BE49-F238E27FC236}">
                <a16:creationId xmlns:a16="http://schemas.microsoft.com/office/drawing/2014/main" id="{BD6F83E0-5E70-1AC6-8C49-965EC8A2B822}"/>
              </a:ext>
            </a:extLst>
          </p:cNvPr>
          <p:cNvSpPr txBox="1"/>
          <p:nvPr/>
        </p:nvSpPr>
        <p:spPr>
          <a:xfrm>
            <a:off x="1706498" y="977475"/>
            <a:ext cx="9882415" cy="3600986"/>
          </a:xfrm>
          <a:prstGeom prst="rect">
            <a:avLst/>
          </a:prstGeom>
          <a:noFill/>
        </p:spPr>
        <p:txBody>
          <a:bodyPr wrap="square">
            <a:spAutoFit/>
          </a:bodyPr>
          <a:lstStyle/>
          <a:p>
            <a:pPr marL="457200" indent="-457200">
              <a:buFont typeface="+mj-lt"/>
              <a:buAutoNum type="arabicPeriod"/>
            </a:pPr>
            <a:r>
              <a:rPr lang="en-US" sz="2400" b="1" dirty="0">
                <a:solidFill>
                  <a:srgbClr val="295A4D"/>
                </a:solidFill>
                <a:latin typeface=""/>
              </a:rPr>
              <a:t>Guidelines for Applicants</a:t>
            </a:r>
            <a:endParaRPr lang="hr-HR" sz="2400" b="1" dirty="0">
              <a:solidFill>
                <a:srgbClr val="295A4D"/>
              </a:solidFill>
              <a:latin typeface=""/>
            </a:endParaRPr>
          </a:p>
          <a:p>
            <a:pPr marL="457200" indent="-457200">
              <a:buFont typeface="+mj-lt"/>
              <a:buAutoNum type="arabicPeriod"/>
            </a:pPr>
            <a:endParaRPr lang="en-US" sz="2400" b="1" dirty="0">
              <a:solidFill>
                <a:srgbClr val="295A4D"/>
              </a:solidFill>
              <a:latin typeface=""/>
            </a:endParaRPr>
          </a:p>
          <a:p>
            <a:pPr marL="914400" lvl="1" indent="-457200">
              <a:buFont typeface="Arial" panose="020B0604020202020204" pitchFamily="34" charset="0"/>
              <a:buChar char="•"/>
            </a:pPr>
            <a:r>
              <a:rPr lang="en-US" dirty="0">
                <a:solidFill>
                  <a:srgbClr val="295A4D"/>
                </a:solidFill>
                <a:latin typeface=""/>
              </a:rPr>
              <a:t>Annex I. Conditions for the preparation and implementation of projects</a:t>
            </a:r>
          </a:p>
          <a:p>
            <a:pPr marL="914400" lvl="1" indent="-457200">
              <a:buFont typeface="Arial" panose="020B0604020202020204" pitchFamily="34" charset="0"/>
              <a:buChar char="•"/>
            </a:pPr>
            <a:r>
              <a:rPr lang="en-US" dirty="0">
                <a:solidFill>
                  <a:srgbClr val="295A4D"/>
                </a:solidFill>
                <a:latin typeface=""/>
              </a:rPr>
              <a:t>Annex II. Declaration by the Applicant</a:t>
            </a:r>
          </a:p>
          <a:p>
            <a:pPr marL="914400" lvl="1" indent="-457200">
              <a:buFont typeface="Arial" panose="020B0604020202020204" pitchFamily="34" charset="0"/>
              <a:buChar char="•"/>
            </a:pPr>
            <a:r>
              <a:rPr lang="en-US" dirty="0">
                <a:solidFill>
                  <a:srgbClr val="295A4D"/>
                </a:solidFill>
                <a:latin typeface=""/>
              </a:rPr>
              <a:t>Annex III. Declaration by the Partner</a:t>
            </a:r>
          </a:p>
          <a:p>
            <a:pPr marL="914400" lvl="1" indent="-457200">
              <a:buFont typeface="Arial" panose="020B0604020202020204" pitchFamily="34" charset="0"/>
              <a:buChar char="•"/>
            </a:pPr>
            <a:r>
              <a:rPr lang="en-US" dirty="0">
                <a:solidFill>
                  <a:srgbClr val="295A4D"/>
                </a:solidFill>
                <a:latin typeface=""/>
              </a:rPr>
              <a:t>Annex IV. Application form</a:t>
            </a:r>
          </a:p>
          <a:p>
            <a:pPr marL="914400" lvl="1" indent="-457200">
              <a:buFont typeface="Arial" panose="020B0604020202020204" pitchFamily="34" charset="0"/>
              <a:buChar char="•"/>
            </a:pPr>
            <a:r>
              <a:rPr lang="en-US" dirty="0">
                <a:solidFill>
                  <a:srgbClr val="295A4D"/>
                </a:solidFill>
                <a:latin typeface=""/>
              </a:rPr>
              <a:t>Annex V. Indicative content of the baseline survey</a:t>
            </a:r>
          </a:p>
          <a:p>
            <a:pPr marL="914400" lvl="1" indent="-457200">
              <a:buFont typeface="Arial" panose="020B0604020202020204" pitchFamily="34" charset="0"/>
              <a:buChar char="•"/>
            </a:pPr>
            <a:r>
              <a:rPr lang="en-US" dirty="0">
                <a:solidFill>
                  <a:srgbClr val="295A4D"/>
                </a:solidFill>
                <a:latin typeface=""/>
              </a:rPr>
              <a:t>Annex VI. Curriculum Vitae</a:t>
            </a:r>
          </a:p>
          <a:p>
            <a:pPr marL="914400" lvl="1" indent="-457200">
              <a:buFont typeface="Arial" panose="020B0604020202020204" pitchFamily="34" charset="0"/>
              <a:buChar char="•"/>
            </a:pPr>
            <a:r>
              <a:rPr lang="en-US" dirty="0">
                <a:solidFill>
                  <a:srgbClr val="295A4D"/>
                </a:solidFill>
                <a:latin typeface=""/>
              </a:rPr>
              <a:t>Annex VII. Environmental and social screening questionnaire</a:t>
            </a:r>
          </a:p>
          <a:p>
            <a:pPr marL="914400" lvl="1" indent="-457200">
              <a:buFont typeface="Arial" panose="020B0604020202020204" pitchFamily="34" charset="0"/>
              <a:buChar char="•"/>
            </a:pPr>
            <a:r>
              <a:rPr lang="en-US" dirty="0">
                <a:solidFill>
                  <a:srgbClr val="295A4D"/>
                </a:solidFill>
                <a:latin typeface=""/>
              </a:rPr>
              <a:t>Annex VIII. Group statement</a:t>
            </a:r>
          </a:p>
          <a:p>
            <a:pPr marL="914400" lvl="1" indent="-457200">
              <a:buFont typeface="Arial" panose="020B0604020202020204" pitchFamily="34" charset="0"/>
              <a:buChar char="•"/>
            </a:pPr>
            <a:r>
              <a:rPr lang="en-US" dirty="0">
                <a:solidFill>
                  <a:srgbClr val="295A4D"/>
                </a:solidFill>
                <a:latin typeface=""/>
              </a:rPr>
              <a:t>Annex IX. Minimum content requirements for the Partnership Agreement</a:t>
            </a:r>
          </a:p>
          <a:p>
            <a:pPr marL="914400" lvl="1" indent="-457200">
              <a:buFont typeface="Arial" panose="020B0604020202020204" pitchFamily="34" charset="0"/>
              <a:buChar char="•"/>
            </a:pPr>
            <a:r>
              <a:rPr lang="en-US" dirty="0">
                <a:solidFill>
                  <a:srgbClr val="295A4D"/>
                </a:solidFill>
                <a:latin typeface=""/>
              </a:rPr>
              <a:t>Annex X. Project budget</a:t>
            </a:r>
          </a:p>
        </p:txBody>
      </p:sp>
      <p:sp>
        <p:nvSpPr>
          <p:cNvPr id="11" name="Rectangle 10">
            <a:extLst>
              <a:ext uri="{FF2B5EF4-FFF2-40B4-BE49-F238E27FC236}">
                <a16:creationId xmlns:a16="http://schemas.microsoft.com/office/drawing/2014/main" id="{C2334F11-7824-C542-7541-26D876676F86}"/>
              </a:ext>
            </a:extLst>
          </p:cNvPr>
          <p:cNvSpPr/>
          <p:nvPr/>
        </p:nvSpPr>
        <p:spPr>
          <a:xfrm rot="10800000">
            <a:off x="560069" y="77984"/>
            <a:ext cx="86038" cy="516901"/>
          </a:xfrm>
          <a:prstGeom prst="rect">
            <a:avLst/>
          </a:prstGeom>
          <a:solidFill>
            <a:srgbClr val="359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8" name="Picture 7">
            <a:extLst>
              <a:ext uri="{FF2B5EF4-FFF2-40B4-BE49-F238E27FC236}">
                <a16:creationId xmlns:a16="http://schemas.microsoft.com/office/drawing/2014/main" id="{1D45F7D4-15A7-EA43-4E91-D99338AC30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3087" y="793872"/>
            <a:ext cx="1061545" cy="1061545"/>
          </a:xfrm>
          <a:prstGeom prst="rect">
            <a:avLst/>
          </a:prstGeom>
        </p:spPr>
      </p:pic>
    </p:spTree>
    <p:extLst>
      <p:ext uri="{BB962C8B-B14F-4D97-AF65-F5344CB8AC3E}">
        <p14:creationId xmlns:p14="http://schemas.microsoft.com/office/powerpoint/2010/main" val="454859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5188</TotalTime>
  <Words>4654</Words>
  <Application>Microsoft Office PowerPoint</Application>
  <PresentationFormat>Widescreen</PresentationFormat>
  <Paragraphs>515</Paragraphs>
  <Slides>44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Aptos</vt:lpstr>
      <vt:lpstr>Arial</vt:lpstr>
      <vt:lpstr>Arial </vt:lpstr>
      <vt:lpstr>Calibri</vt:lpstr>
      <vt:lpstr>Calibri Light</vt:lpstr>
      <vt:lpstr>Courier New</vt:lpstr>
      <vt:lpstr>Wingdings</vt:lpstr>
      <vt:lpstr>Office Theme</vt:lpstr>
      <vt:lpstr> Radionica:  Call for proposals Support Program for Applied Research and Knowledge (SPARK) program (DIGIT.2.1.03)</vt:lpstr>
      <vt:lpstr>Program virtualne radionice</vt:lpstr>
      <vt:lpstr>DIGIT projekt</vt:lpstr>
      <vt:lpstr>Ciljevi projekta DIGIT:</vt:lpstr>
      <vt:lpstr>DIGIT pozivi </vt:lpstr>
      <vt:lpstr>  Call for proposals Support Program for Applied Research and Knowledge (SPARK) program - glavne značajke    </vt:lpstr>
      <vt:lpstr>SPARK </vt:lpstr>
      <vt:lpstr>PowerPoint Presentation</vt:lpstr>
      <vt:lpstr>Dokumentacija Poziva</vt:lpstr>
      <vt:lpstr>Ciljevi i pokazatelji poziva</vt:lpstr>
      <vt:lpstr>Ciljevi i pokazatelji poziva</vt:lpstr>
      <vt:lpstr>Prihvatljivost projekta </vt:lpstr>
      <vt:lpstr>Prihvatljivi prijavitelji</vt:lpstr>
      <vt:lpstr>Partneri i projektni kolaboratori</vt:lpstr>
      <vt:lpstr>Kriteriji za isključenje</vt:lpstr>
      <vt:lpstr>PowerPoint Presentation</vt:lpstr>
      <vt:lpstr>  Prihvatljive aktivnosti i troškovi   </vt:lpstr>
      <vt:lpstr>Prihvatljive aktivnosti </vt:lpstr>
      <vt:lpstr> Prihvatljive aktivnosti </vt:lpstr>
      <vt:lpstr>Prihvatljive aktivnosti </vt:lpstr>
      <vt:lpstr>Neprihvatljive aktivnosti (1)</vt:lpstr>
      <vt:lpstr>Neprihvatljive aktivnosti (2)</vt:lpstr>
      <vt:lpstr>  E&amp;S uvjeti   </vt:lpstr>
      <vt:lpstr>Okolišni i društveni uvjeti </vt:lpstr>
      <vt:lpstr>Prihvatljivi troškovi</vt:lpstr>
      <vt:lpstr>PowerPoint Presentation</vt:lpstr>
      <vt:lpstr>Prihvatljivi troškovi – dodatni uvjeti </vt:lpstr>
      <vt:lpstr>Izračun plaća troškova osoblja</vt:lpstr>
      <vt:lpstr>Neprihvatljivi troškovi</vt:lpstr>
      <vt:lpstr>  Priprema projektnog prijedloga   </vt:lpstr>
      <vt:lpstr>Prijava u eDIGIT portal</vt:lpstr>
      <vt:lpstr>Prijavni obrazac – Application form</vt:lpstr>
      <vt:lpstr>Dokumentacija koja se dostavlja u prijavi projektnog prijedloga</vt:lpstr>
      <vt:lpstr>  Postupak dodjele bespovratnih sredstava   </vt:lpstr>
      <vt:lpstr>PowerPoint Presentation</vt:lpstr>
      <vt:lpstr>Postupak dodjele bespovratnih sredstava</vt:lpstr>
      <vt:lpstr>Ocjena kvalitete </vt:lpstr>
      <vt:lpstr>Ocjena kvalitete </vt:lpstr>
      <vt:lpstr>PowerPoint Presentation</vt:lpstr>
      <vt:lpstr>Ocjena kvalitete – Excellence</vt:lpstr>
      <vt:lpstr>Ocjena kvalitete – Potential (max 20 bodova)</vt:lpstr>
      <vt:lpstr>Ocjena kvalitete – Feasibility (max 20 bodova)</vt:lpstr>
      <vt:lpstr>Ocjena kvalitete – Private sector co-financing</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Digitalne, inovativne i zelene tehnologije –  DIGIT projekt</dc:title>
  <dc:creator>Masa Petranovic</dc:creator>
  <cp:lastModifiedBy>iivandic</cp:lastModifiedBy>
  <cp:revision>731</cp:revision>
  <cp:lastPrinted>2026-05-12T07:59:25Z</cp:lastPrinted>
  <dcterms:created xsi:type="dcterms:W3CDTF">2024-11-28T09:24:21Z</dcterms:created>
  <dcterms:modified xsi:type="dcterms:W3CDTF">2026-07-14T08:31:26Z</dcterms:modified>
</cp:coreProperties>
</file>