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257" r:id="rId2"/>
    <p:sldId id="370" r:id="rId3"/>
    <p:sldId id="469" r:id="rId4"/>
    <p:sldId id="470" r:id="rId5"/>
    <p:sldId id="471" r:id="rId6"/>
    <p:sldId id="337" r:id="rId7"/>
    <p:sldId id="475" r:id="rId8"/>
    <p:sldId id="472" r:id="rId9"/>
    <p:sldId id="396" r:id="rId10"/>
    <p:sldId id="473" r:id="rId11"/>
    <p:sldId id="480" r:id="rId12"/>
    <p:sldId id="400" r:id="rId13"/>
    <p:sldId id="375" r:id="rId14"/>
    <p:sldId id="474" r:id="rId15"/>
    <p:sldId id="431" r:id="rId16"/>
    <p:sldId id="387" r:id="rId17"/>
    <p:sldId id="393" r:id="rId18"/>
    <p:sldId id="340" r:id="rId19"/>
    <p:sldId id="460" r:id="rId20"/>
    <p:sldId id="459" r:id="rId21"/>
    <p:sldId id="478" r:id="rId22"/>
    <p:sldId id="403" r:id="rId23"/>
    <p:sldId id="404" r:id="rId24"/>
    <p:sldId id="402" r:id="rId25"/>
    <p:sldId id="477" r:id="rId26"/>
    <p:sldId id="363" r:id="rId27"/>
    <p:sldId id="479" r:id="rId28"/>
    <p:sldId id="476" r:id="rId29"/>
    <p:sldId id="435" r:id="rId30"/>
    <p:sldId id="394" r:id="rId31"/>
    <p:sldId id="391" r:id="rId32"/>
    <p:sldId id="395" r:id="rId33"/>
    <p:sldId id="397" r:id="rId34"/>
    <p:sldId id="384" r:id="rId35"/>
    <p:sldId id="392" r:id="rId36"/>
    <p:sldId id="367" r:id="rId37"/>
    <p:sldId id="368" r:id="rId38"/>
    <p:sldId id="481" r:id="rId39"/>
    <p:sldId id="482" r:id="rId40"/>
    <p:sldId id="264" r:id="rId41"/>
    <p:sldId id="398" r:id="rId42"/>
    <p:sldId id="464" r:id="rId43"/>
    <p:sldId id="465" r:id="rId44"/>
    <p:sldId id="299" r:id="rId45"/>
  </p:sldIdLst>
  <p:sldSz cx="12192000" cy="6858000"/>
  <p:notesSz cx="6858000" cy="9926638"/>
  <p:defaultTextStyle>
    <a:defPPr>
      <a:defRPr lang="en-H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5A4D"/>
    <a:srgbClr val="E9F1FF"/>
    <a:srgbClr val="E9F1EF"/>
    <a:srgbClr val="35915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C22544A-7EE6-4342-B048-85BDC9FD1C3A}" styleName="Srednji stil 2 - Isticanj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55" autoAdjust="0"/>
    <p:restoredTop sz="92615" autoAdjust="0"/>
  </p:normalViewPr>
  <p:slideViewPr>
    <p:cSldViewPr snapToGrid="0">
      <p:cViewPr varScale="1">
        <p:scale>
          <a:sx n="93" d="100"/>
          <a:sy n="93" d="100"/>
        </p:scale>
        <p:origin x="54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604F08-D014-463F-B51A-8F8A31A663B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hr-HR"/>
        </a:p>
      </dgm:t>
    </dgm:pt>
    <dgm:pt modelId="{A5E69B68-B6B5-4753-A6AD-4A91F7C7AC09}">
      <dgm:prSet phldrT="[Text]" custT="1"/>
      <dgm:spPr>
        <a:solidFill>
          <a:srgbClr val="295A4D"/>
        </a:solidFill>
        <a:ln w="6350">
          <a:solidFill>
            <a:schemeClr val="tx2">
              <a:lumMod val="60000"/>
              <a:lumOff val="40000"/>
            </a:schemeClr>
          </a:solidFill>
        </a:ln>
      </dgm:spPr>
      <dgm:t>
        <a:bodyPr/>
        <a:lstStyle/>
        <a:p>
          <a:pPr algn="ctr"/>
          <a:r>
            <a:rPr lang="en-US" sz="1100" dirty="0">
              <a:solidFill>
                <a:schemeClr val="bg1"/>
              </a:solidFill>
              <a:latin typeface="Arial" panose="020B0604020202020204" pitchFamily="34" charset="0"/>
              <a:cs typeface="Arial" panose="020B0604020202020204" pitchFamily="34" charset="0"/>
            </a:rPr>
            <a:t>E&amp;S Screening and risk assessment (ESS</a:t>
          </a:r>
          <a:r>
            <a:rPr lang="hr-HR" sz="1100" dirty="0">
              <a:solidFill>
                <a:schemeClr val="bg1"/>
              </a:solidFill>
              <a:latin typeface="Arial" panose="020B0604020202020204" pitchFamily="34" charset="0"/>
              <a:cs typeface="Arial" panose="020B0604020202020204" pitchFamily="34" charset="0"/>
            </a:rPr>
            <a:t> </a:t>
          </a:r>
          <a:r>
            <a:rPr lang="en-US" sz="1100" dirty="0">
              <a:solidFill>
                <a:schemeClr val="bg1"/>
              </a:solidFill>
              <a:latin typeface="Arial" panose="020B0604020202020204" pitchFamily="34" charset="0"/>
              <a:cs typeface="Arial" panose="020B0604020202020204" pitchFamily="34" charset="0"/>
            </a:rPr>
            <a:t>Questionnaire</a:t>
          </a:r>
          <a:r>
            <a:rPr lang="hr-HR" sz="800" dirty="0">
              <a:solidFill>
                <a:schemeClr val="bg1"/>
              </a:solidFill>
              <a:latin typeface="Arial" panose="020B0604020202020204" pitchFamily="34" charset="0"/>
              <a:cs typeface="Arial" panose="020B0604020202020204" pitchFamily="34" charset="0"/>
            </a:rPr>
            <a:t>)</a:t>
          </a:r>
        </a:p>
      </dgm:t>
    </dgm:pt>
    <dgm:pt modelId="{D2B7FDC4-7B9C-4955-B797-EB7DB3EC8732}" type="parTrans" cxnId="{C7D3092D-5C37-47A9-9036-E0AB048C66A8}">
      <dgm:prSet/>
      <dgm:spPr>
        <a:ln w="6350">
          <a:solidFill>
            <a:schemeClr val="tx2"/>
          </a:solidFill>
        </a:ln>
      </dgm:spPr>
      <dgm:t>
        <a:bodyPr/>
        <a:lstStyle/>
        <a:p>
          <a:pPr algn="ctr"/>
          <a:endParaRPr lang="hr-HR" sz="800">
            <a:solidFill>
              <a:schemeClr val="tx1">
                <a:lumMod val="85000"/>
                <a:lumOff val="15000"/>
              </a:schemeClr>
            </a:solidFill>
          </a:endParaRPr>
        </a:p>
      </dgm:t>
    </dgm:pt>
    <dgm:pt modelId="{5B3E5D7D-A15E-4197-A286-EB4472F8384A}" type="sibTrans" cxnId="{C7D3092D-5C37-47A9-9036-E0AB048C66A8}">
      <dgm:prSet/>
      <dgm:spPr/>
      <dgm:t>
        <a:bodyPr/>
        <a:lstStyle/>
        <a:p>
          <a:pPr algn="ctr"/>
          <a:endParaRPr lang="hr-HR" sz="800">
            <a:solidFill>
              <a:schemeClr val="tx1">
                <a:lumMod val="85000"/>
                <a:lumOff val="15000"/>
              </a:schemeClr>
            </a:solidFill>
          </a:endParaRPr>
        </a:p>
      </dgm:t>
    </dgm:pt>
    <dgm:pt modelId="{F1ECC8F4-2EDB-4405-B37B-E7BC616E9EDC}">
      <dgm:prSet custT="1"/>
      <dgm:spPr>
        <a:solidFill>
          <a:srgbClr val="295A4D"/>
        </a:solidFill>
        <a:ln w="6350">
          <a:solidFill>
            <a:schemeClr val="tx2">
              <a:lumMod val="60000"/>
              <a:lumOff val="40000"/>
            </a:schemeClr>
          </a:solidFill>
        </a:ln>
      </dgm:spPr>
      <dgm:t>
        <a:bodyPr/>
        <a:lstStyle/>
        <a:p>
          <a:pPr algn="ctr"/>
          <a:r>
            <a:rPr lang="hr-HR" sz="1100" dirty="0" err="1">
              <a:solidFill>
                <a:schemeClr val="bg1"/>
              </a:solidFill>
              <a:latin typeface="Arial" panose="020B0604020202020204" pitchFamily="34" charset="0"/>
              <a:cs typeface="Arial" panose="020B0604020202020204" pitchFamily="34" charset="0"/>
            </a:rPr>
            <a:t>Eligibility</a:t>
          </a:r>
          <a:r>
            <a:rPr lang="hr-HR" sz="1100" dirty="0">
              <a:solidFill>
                <a:schemeClr val="bg1"/>
              </a:solidFill>
              <a:latin typeface="Arial" panose="020B0604020202020204" pitchFamily="34" charset="0"/>
              <a:cs typeface="Arial" panose="020B0604020202020204" pitchFamily="34" charset="0"/>
            </a:rPr>
            <a:t> </a:t>
          </a:r>
          <a:r>
            <a:rPr lang="hr-HR" sz="1100" dirty="0" err="1">
              <a:solidFill>
                <a:schemeClr val="bg1"/>
              </a:solidFill>
              <a:latin typeface="Arial" panose="020B0604020202020204" pitchFamily="34" charset="0"/>
              <a:cs typeface="Arial" panose="020B0604020202020204" pitchFamily="34" charset="0"/>
            </a:rPr>
            <a:t>check</a:t>
          </a:r>
          <a:r>
            <a:rPr lang="hr-HR" sz="1100" dirty="0">
              <a:solidFill>
                <a:schemeClr val="bg1"/>
              </a:solidFill>
              <a:latin typeface="Arial" panose="020B0604020202020204" pitchFamily="34" charset="0"/>
              <a:cs typeface="Arial" panose="020B0604020202020204" pitchFamily="34" charset="0"/>
            </a:rPr>
            <a:t> </a:t>
          </a:r>
          <a:r>
            <a:rPr lang="hr-HR" sz="1100" dirty="0" err="1">
              <a:solidFill>
                <a:schemeClr val="bg1"/>
              </a:solidFill>
              <a:latin typeface="Arial" panose="020B0604020202020204" pitchFamily="34" charset="0"/>
              <a:cs typeface="Arial" panose="020B0604020202020204" pitchFamily="34" charset="0"/>
            </a:rPr>
            <a:t>during</a:t>
          </a:r>
          <a:r>
            <a:rPr lang="hr-HR" sz="1100" dirty="0">
              <a:solidFill>
                <a:schemeClr val="bg1"/>
              </a:solidFill>
              <a:latin typeface="Arial" panose="020B0604020202020204" pitchFamily="34" charset="0"/>
              <a:cs typeface="Arial" panose="020B0604020202020204" pitchFamily="34" charset="0"/>
            </a:rPr>
            <a:t> </a:t>
          </a:r>
          <a:r>
            <a:rPr lang="hr-HR" sz="1100" dirty="0" err="1">
              <a:solidFill>
                <a:schemeClr val="bg1"/>
              </a:solidFill>
              <a:latin typeface="Arial" panose="020B0604020202020204" pitchFamily="34" charset="0"/>
              <a:cs typeface="Arial" panose="020B0604020202020204" pitchFamily="34" charset="0"/>
            </a:rPr>
            <a:t>evaluation</a:t>
          </a:r>
          <a:r>
            <a:rPr lang="hr-HR" sz="1100" dirty="0">
              <a:solidFill>
                <a:schemeClr val="bg1"/>
              </a:solidFill>
              <a:latin typeface="Arial" panose="020B0604020202020204" pitchFamily="34" charset="0"/>
              <a:cs typeface="Arial" panose="020B0604020202020204" pitchFamily="34" charset="0"/>
            </a:rPr>
            <a:t> proces</a:t>
          </a:r>
        </a:p>
      </dgm:t>
    </dgm:pt>
    <dgm:pt modelId="{3B1076A5-8B34-4494-B1B5-7FC4E35454FF}" type="parTrans" cxnId="{F7D1588D-5CAA-4489-8926-F2C28C09D4A4}">
      <dgm:prSet/>
      <dgm:spPr/>
      <dgm:t>
        <a:bodyPr/>
        <a:lstStyle/>
        <a:p>
          <a:pPr algn="ctr"/>
          <a:endParaRPr lang="hr-HR" sz="800">
            <a:solidFill>
              <a:schemeClr val="tx1">
                <a:lumMod val="85000"/>
                <a:lumOff val="15000"/>
              </a:schemeClr>
            </a:solidFill>
          </a:endParaRPr>
        </a:p>
      </dgm:t>
    </dgm:pt>
    <dgm:pt modelId="{9D3BE4B2-6070-4A69-896B-B51560E512EB}" type="sibTrans" cxnId="{F7D1588D-5CAA-4489-8926-F2C28C09D4A4}">
      <dgm:prSet/>
      <dgm:spPr/>
      <dgm:t>
        <a:bodyPr/>
        <a:lstStyle/>
        <a:p>
          <a:pPr algn="ctr"/>
          <a:endParaRPr lang="hr-HR" sz="800">
            <a:solidFill>
              <a:schemeClr val="tx1">
                <a:lumMod val="85000"/>
                <a:lumOff val="15000"/>
              </a:schemeClr>
            </a:solidFill>
          </a:endParaRPr>
        </a:p>
      </dgm:t>
    </dgm:pt>
    <dgm:pt modelId="{E53AFF5A-3095-4B2E-8FC2-C265AC7ABC07}">
      <dgm:prSet custT="1"/>
      <dgm:spPr>
        <a:solidFill>
          <a:srgbClr val="295A4D"/>
        </a:solidFill>
        <a:ln w="6350">
          <a:solidFill>
            <a:schemeClr val="tx2">
              <a:lumMod val="60000"/>
              <a:lumOff val="40000"/>
            </a:schemeClr>
          </a:solidFill>
        </a:ln>
      </dgm:spPr>
      <dgm:t>
        <a:bodyPr/>
        <a:lstStyle/>
        <a:p>
          <a:pPr algn="ctr"/>
          <a:r>
            <a:rPr lang="en-US" sz="1100" dirty="0">
              <a:solidFill>
                <a:schemeClr val="bg1"/>
              </a:solidFill>
              <a:latin typeface="Arial" panose="020B0604020202020204" pitchFamily="34" charset="0"/>
              <a:cs typeface="Arial" panose="020B0604020202020204" pitchFamily="34" charset="0"/>
            </a:rPr>
            <a:t>Projects that do not need further assessment (there is no risk</a:t>
          </a:r>
          <a:r>
            <a:rPr lang="en-US" sz="800" dirty="0">
              <a:solidFill>
                <a:schemeClr val="bg1"/>
              </a:solidFill>
              <a:latin typeface="Arial" panose="020B0604020202020204" pitchFamily="34" charset="0"/>
              <a:cs typeface="Arial" panose="020B0604020202020204" pitchFamily="34" charset="0"/>
            </a:rPr>
            <a:t>)</a:t>
          </a:r>
          <a:endParaRPr lang="hr-HR" sz="800" dirty="0">
            <a:solidFill>
              <a:schemeClr val="bg1"/>
            </a:solidFill>
            <a:latin typeface="Arial" panose="020B0604020202020204" pitchFamily="34" charset="0"/>
            <a:cs typeface="Arial" panose="020B0604020202020204" pitchFamily="34" charset="0"/>
          </a:endParaRPr>
        </a:p>
      </dgm:t>
    </dgm:pt>
    <dgm:pt modelId="{E08EBEE6-9129-4356-A8D5-C26AE456335E}" type="parTrans" cxnId="{277C6A73-895D-4F61-8A62-E3318FE787E0}">
      <dgm:prSet/>
      <dgm:spPr>
        <a:ln w="6350">
          <a:solidFill>
            <a:schemeClr val="tx2"/>
          </a:solidFill>
        </a:ln>
      </dgm:spPr>
      <dgm:t>
        <a:bodyPr/>
        <a:lstStyle/>
        <a:p>
          <a:pPr algn="ctr"/>
          <a:endParaRPr lang="hr-HR" sz="800">
            <a:solidFill>
              <a:schemeClr val="tx1">
                <a:lumMod val="85000"/>
                <a:lumOff val="15000"/>
              </a:schemeClr>
            </a:solidFill>
          </a:endParaRPr>
        </a:p>
      </dgm:t>
    </dgm:pt>
    <dgm:pt modelId="{BEE74AEA-624A-4276-80A8-1A78CDF68AAE}" type="sibTrans" cxnId="{277C6A73-895D-4F61-8A62-E3318FE787E0}">
      <dgm:prSet/>
      <dgm:spPr/>
      <dgm:t>
        <a:bodyPr/>
        <a:lstStyle/>
        <a:p>
          <a:pPr algn="ctr"/>
          <a:endParaRPr lang="hr-HR" sz="800">
            <a:solidFill>
              <a:schemeClr val="tx1">
                <a:lumMod val="85000"/>
                <a:lumOff val="15000"/>
              </a:schemeClr>
            </a:solidFill>
          </a:endParaRPr>
        </a:p>
      </dgm:t>
    </dgm:pt>
    <dgm:pt modelId="{AA6729FE-5B51-44AF-A5E2-D299268163D7}">
      <dgm:prSet custT="1"/>
      <dgm:spPr>
        <a:solidFill>
          <a:srgbClr val="295A4D"/>
        </a:solidFill>
        <a:ln w="6350">
          <a:solidFill>
            <a:schemeClr val="tx2">
              <a:lumMod val="60000"/>
              <a:lumOff val="40000"/>
            </a:schemeClr>
          </a:solidFill>
        </a:ln>
      </dgm:spPr>
      <dgm:t>
        <a:bodyPr/>
        <a:lstStyle/>
        <a:p>
          <a:pPr algn="ctr"/>
          <a:r>
            <a:rPr lang="en-US" sz="1100" dirty="0">
              <a:solidFill>
                <a:schemeClr val="bg1"/>
              </a:solidFill>
              <a:latin typeface="Arial" panose="020B0604020202020204" pitchFamily="34" charset="0"/>
              <a:cs typeface="Arial" panose="020B0604020202020204" pitchFamily="34" charset="0"/>
            </a:rPr>
            <a:t>Projects that need further assessment and for which proper E&amp;S instrument should be prepared (risk is low to moderate</a:t>
          </a:r>
          <a:r>
            <a:rPr lang="hr-HR" sz="1100" dirty="0">
              <a:solidFill>
                <a:schemeClr val="bg1"/>
              </a:solidFill>
              <a:latin typeface="Arial" panose="020B0604020202020204" pitchFamily="34" charset="0"/>
              <a:cs typeface="Arial" panose="020B0604020202020204" pitchFamily="34" charset="0"/>
            </a:rPr>
            <a:t>)</a:t>
          </a:r>
        </a:p>
      </dgm:t>
    </dgm:pt>
    <dgm:pt modelId="{826B3067-BFE3-43E7-AB60-24072E28AE6B}" type="parTrans" cxnId="{84C00311-6EB1-421D-AF24-2530E6E28886}">
      <dgm:prSet/>
      <dgm:spPr>
        <a:ln w="9525">
          <a:solidFill>
            <a:schemeClr val="tx2"/>
          </a:solidFill>
        </a:ln>
      </dgm:spPr>
      <dgm:t>
        <a:bodyPr/>
        <a:lstStyle/>
        <a:p>
          <a:pPr algn="ctr"/>
          <a:endParaRPr lang="hr-HR" sz="800">
            <a:solidFill>
              <a:schemeClr val="tx1">
                <a:lumMod val="85000"/>
                <a:lumOff val="15000"/>
              </a:schemeClr>
            </a:solidFill>
          </a:endParaRPr>
        </a:p>
      </dgm:t>
    </dgm:pt>
    <dgm:pt modelId="{5CB85DEA-A617-4D83-B1DC-398D0A7FA55A}" type="sibTrans" cxnId="{84C00311-6EB1-421D-AF24-2530E6E28886}">
      <dgm:prSet/>
      <dgm:spPr/>
      <dgm:t>
        <a:bodyPr/>
        <a:lstStyle/>
        <a:p>
          <a:pPr algn="ctr"/>
          <a:endParaRPr lang="hr-HR" sz="800">
            <a:solidFill>
              <a:schemeClr val="tx1">
                <a:lumMod val="85000"/>
                <a:lumOff val="15000"/>
              </a:schemeClr>
            </a:solidFill>
          </a:endParaRPr>
        </a:p>
      </dgm:t>
    </dgm:pt>
    <dgm:pt modelId="{E7F7ED69-B011-4AAF-8C8A-69AF5D89787B}">
      <dgm:prSet custT="1"/>
      <dgm:spPr>
        <a:solidFill>
          <a:srgbClr val="295A4D"/>
        </a:solidFill>
        <a:ln w="6350">
          <a:solidFill>
            <a:schemeClr val="tx2">
              <a:lumMod val="60000"/>
              <a:lumOff val="40000"/>
            </a:schemeClr>
          </a:solidFill>
        </a:ln>
      </dgm:spPr>
      <dgm:t>
        <a:bodyPr/>
        <a:lstStyle/>
        <a:p>
          <a:pPr algn="ctr"/>
          <a:r>
            <a:rPr lang="hr-HR" sz="1000" dirty="0" err="1">
              <a:solidFill>
                <a:schemeClr val="bg1"/>
              </a:solidFill>
              <a:latin typeface="Arial" panose="020B0604020202020204" pitchFamily="34" charset="0"/>
              <a:cs typeface="Arial" panose="020B0604020202020204" pitchFamily="34" charset="0"/>
            </a:rPr>
            <a:t>Projects</a:t>
          </a:r>
          <a:r>
            <a:rPr lang="hr-HR" sz="1000" dirty="0">
              <a:solidFill>
                <a:schemeClr val="bg1"/>
              </a:solidFill>
              <a:latin typeface="Arial" panose="020B0604020202020204" pitchFamily="34" charset="0"/>
              <a:cs typeface="Arial" panose="020B0604020202020204" pitchFamily="34" charset="0"/>
            </a:rPr>
            <a:t> </a:t>
          </a:r>
          <a:r>
            <a:rPr lang="hr-HR" sz="1000" dirty="0" err="1">
              <a:solidFill>
                <a:schemeClr val="bg1"/>
              </a:solidFill>
              <a:latin typeface="Arial" panose="020B0604020202020204" pitchFamily="34" charset="0"/>
              <a:cs typeface="Arial" panose="020B0604020202020204" pitchFamily="34" charset="0"/>
            </a:rPr>
            <a:t>with</a:t>
          </a:r>
          <a:r>
            <a:rPr lang="hr-HR" sz="1000" dirty="0">
              <a:solidFill>
                <a:schemeClr val="bg1"/>
              </a:solidFill>
              <a:latin typeface="Arial" panose="020B0604020202020204" pitchFamily="34" charset="0"/>
              <a:cs typeface="Arial" panose="020B0604020202020204" pitchFamily="34" charset="0"/>
            </a:rPr>
            <a:t> </a:t>
          </a:r>
          <a:r>
            <a:rPr lang="hr-HR" sz="1000" dirty="0" err="1">
              <a:solidFill>
                <a:schemeClr val="bg1"/>
              </a:solidFill>
              <a:latin typeface="Arial" panose="020B0604020202020204" pitchFamily="34" charset="0"/>
              <a:cs typeface="Arial" panose="020B0604020202020204" pitchFamily="34" charset="0"/>
            </a:rPr>
            <a:t>potential</a:t>
          </a:r>
          <a:r>
            <a:rPr lang="hr-HR" sz="1000" dirty="0">
              <a:solidFill>
                <a:schemeClr val="bg1"/>
              </a:solidFill>
              <a:latin typeface="Arial" panose="020B0604020202020204" pitchFamily="34" charset="0"/>
              <a:cs typeface="Arial" panose="020B0604020202020204" pitchFamily="34" charset="0"/>
            </a:rPr>
            <a:t> </a:t>
          </a:r>
          <a:r>
            <a:rPr lang="hr-HR" sz="1000" dirty="0" err="1">
              <a:solidFill>
                <a:schemeClr val="bg1"/>
              </a:solidFill>
              <a:latin typeface="Arial" panose="020B0604020202020204" pitchFamily="34" charset="0"/>
              <a:cs typeface="Arial" panose="020B0604020202020204" pitchFamily="34" charset="0"/>
            </a:rPr>
            <a:t>substantial</a:t>
          </a:r>
          <a:r>
            <a:rPr lang="hr-HR" sz="1000" dirty="0">
              <a:solidFill>
                <a:schemeClr val="bg1"/>
              </a:solidFill>
              <a:latin typeface="Arial" panose="020B0604020202020204" pitchFamily="34" charset="0"/>
              <a:cs typeface="Arial" panose="020B0604020202020204" pitchFamily="34" charset="0"/>
            </a:rPr>
            <a:t> </a:t>
          </a:r>
          <a:r>
            <a:rPr lang="hr-HR" sz="1000" dirty="0" err="1">
              <a:solidFill>
                <a:schemeClr val="bg1"/>
              </a:solidFill>
              <a:latin typeface="Arial" panose="020B0604020202020204" pitchFamily="34" charset="0"/>
              <a:cs typeface="Arial" panose="020B0604020202020204" pitchFamily="34" charset="0"/>
            </a:rPr>
            <a:t>and</a:t>
          </a:r>
          <a:r>
            <a:rPr lang="hr-HR" sz="1000" dirty="0">
              <a:solidFill>
                <a:schemeClr val="bg1"/>
              </a:solidFill>
              <a:latin typeface="Arial" panose="020B0604020202020204" pitchFamily="34" charset="0"/>
              <a:cs typeface="Arial" panose="020B0604020202020204" pitchFamily="34" charset="0"/>
            </a:rPr>
            <a:t> </a:t>
          </a:r>
          <a:r>
            <a:rPr lang="hr-HR" sz="1000" dirty="0" err="1">
              <a:solidFill>
                <a:schemeClr val="bg1"/>
              </a:solidFill>
              <a:latin typeface="Arial" panose="020B0604020202020204" pitchFamily="34" charset="0"/>
              <a:cs typeface="Arial" panose="020B0604020202020204" pitchFamily="34" charset="0"/>
            </a:rPr>
            <a:t>high</a:t>
          </a:r>
          <a:r>
            <a:rPr lang="hr-HR" sz="1000" dirty="0">
              <a:solidFill>
                <a:schemeClr val="bg1"/>
              </a:solidFill>
              <a:latin typeface="Arial" panose="020B0604020202020204" pitchFamily="34" charset="0"/>
              <a:cs typeface="Arial" panose="020B0604020202020204" pitchFamily="34" charset="0"/>
            </a:rPr>
            <a:t> E&amp;S </a:t>
          </a:r>
          <a:r>
            <a:rPr lang="hr-HR" sz="1000" dirty="0" err="1">
              <a:solidFill>
                <a:schemeClr val="bg1"/>
              </a:solidFill>
              <a:latin typeface="Arial" panose="020B0604020202020204" pitchFamily="34" charset="0"/>
              <a:cs typeface="Arial" panose="020B0604020202020204" pitchFamily="34" charset="0"/>
            </a:rPr>
            <a:t>risk</a:t>
          </a:r>
          <a:r>
            <a:rPr lang="hr-HR" sz="1000" dirty="0">
              <a:solidFill>
                <a:schemeClr val="bg1"/>
              </a:solidFill>
              <a:latin typeface="Arial" panose="020B0604020202020204" pitchFamily="34" charset="0"/>
              <a:cs typeface="Arial" panose="020B0604020202020204" pitchFamily="34" charset="0"/>
            </a:rPr>
            <a:t> </a:t>
          </a:r>
          <a:r>
            <a:rPr lang="hr-HR" sz="1000" dirty="0" err="1">
              <a:solidFill>
                <a:schemeClr val="bg1"/>
              </a:solidFill>
              <a:latin typeface="Arial" panose="020B0604020202020204" pitchFamily="34" charset="0"/>
              <a:cs typeface="Arial" panose="020B0604020202020204" pitchFamily="34" charset="0"/>
            </a:rPr>
            <a:t>will</a:t>
          </a:r>
          <a:r>
            <a:rPr lang="hr-HR" sz="1000" dirty="0">
              <a:solidFill>
                <a:schemeClr val="bg1"/>
              </a:solidFill>
              <a:latin typeface="Arial" panose="020B0604020202020204" pitchFamily="34" charset="0"/>
              <a:cs typeface="Arial" panose="020B0604020202020204" pitchFamily="34" charset="0"/>
            </a:rPr>
            <a:t> </a:t>
          </a:r>
          <a:r>
            <a:rPr lang="hr-HR" sz="1000" dirty="0" err="1">
              <a:solidFill>
                <a:schemeClr val="bg1"/>
              </a:solidFill>
              <a:latin typeface="Arial" panose="020B0604020202020204" pitchFamily="34" charset="0"/>
              <a:cs typeface="Arial" panose="020B0604020202020204" pitchFamily="34" charset="0"/>
            </a:rPr>
            <a:t>not</a:t>
          </a:r>
          <a:r>
            <a:rPr lang="hr-HR" sz="1000" dirty="0">
              <a:solidFill>
                <a:schemeClr val="bg1"/>
              </a:solidFill>
              <a:latin typeface="Arial" panose="020B0604020202020204" pitchFamily="34" charset="0"/>
              <a:cs typeface="Arial" panose="020B0604020202020204" pitchFamily="34" charset="0"/>
            </a:rPr>
            <a:t> </a:t>
          </a:r>
          <a:r>
            <a:rPr lang="hr-HR" sz="1000" dirty="0" err="1">
              <a:solidFill>
                <a:schemeClr val="bg1"/>
              </a:solidFill>
              <a:latin typeface="Arial" panose="020B0604020202020204" pitchFamily="34" charset="0"/>
              <a:cs typeface="Arial" panose="020B0604020202020204" pitchFamily="34" charset="0"/>
            </a:rPr>
            <a:t>be</a:t>
          </a:r>
          <a:r>
            <a:rPr lang="hr-HR" sz="1000" dirty="0">
              <a:solidFill>
                <a:schemeClr val="bg1"/>
              </a:solidFill>
              <a:latin typeface="Arial" panose="020B0604020202020204" pitchFamily="34" charset="0"/>
              <a:cs typeface="Arial" panose="020B0604020202020204" pitchFamily="34" charset="0"/>
            </a:rPr>
            <a:t> </a:t>
          </a:r>
          <a:r>
            <a:rPr lang="hr-HR" sz="1000" dirty="0" err="1">
              <a:solidFill>
                <a:schemeClr val="bg1"/>
              </a:solidFill>
              <a:latin typeface="Arial" panose="020B0604020202020204" pitchFamily="34" charset="0"/>
              <a:cs typeface="Arial" panose="020B0604020202020204" pitchFamily="34" charset="0"/>
            </a:rPr>
            <a:t>awarded</a:t>
          </a:r>
          <a:endParaRPr lang="hr-HR" sz="1000" dirty="0">
            <a:solidFill>
              <a:schemeClr val="bg1"/>
            </a:solidFill>
            <a:latin typeface="Arial" panose="020B0604020202020204" pitchFamily="34" charset="0"/>
            <a:cs typeface="Arial" panose="020B0604020202020204" pitchFamily="34" charset="0"/>
          </a:endParaRPr>
        </a:p>
      </dgm:t>
    </dgm:pt>
    <dgm:pt modelId="{CBFC039C-E9BE-4F0E-9B92-CFD535BEBC84}" type="parTrans" cxnId="{D1C16275-4745-456D-9DA4-72BE85BBD610}">
      <dgm:prSet/>
      <dgm:spPr>
        <a:ln w="6350">
          <a:solidFill>
            <a:schemeClr val="tx2"/>
          </a:solidFill>
        </a:ln>
      </dgm:spPr>
      <dgm:t>
        <a:bodyPr/>
        <a:lstStyle/>
        <a:p>
          <a:pPr algn="ctr"/>
          <a:endParaRPr lang="hr-HR" sz="800">
            <a:solidFill>
              <a:schemeClr val="tx1">
                <a:lumMod val="85000"/>
                <a:lumOff val="15000"/>
              </a:schemeClr>
            </a:solidFill>
          </a:endParaRPr>
        </a:p>
      </dgm:t>
    </dgm:pt>
    <dgm:pt modelId="{93444AE3-E390-47E2-AAF9-C1F5F19290D8}" type="sibTrans" cxnId="{D1C16275-4745-456D-9DA4-72BE85BBD610}">
      <dgm:prSet/>
      <dgm:spPr/>
      <dgm:t>
        <a:bodyPr/>
        <a:lstStyle/>
        <a:p>
          <a:pPr algn="ctr"/>
          <a:endParaRPr lang="hr-HR" sz="800">
            <a:solidFill>
              <a:schemeClr val="tx1">
                <a:lumMod val="85000"/>
                <a:lumOff val="15000"/>
              </a:schemeClr>
            </a:solidFill>
          </a:endParaRPr>
        </a:p>
      </dgm:t>
    </dgm:pt>
    <dgm:pt modelId="{25F6DB06-C289-455D-8D53-2F3EB241E4F2}">
      <dgm:prSet custT="1"/>
      <dgm:spPr>
        <a:solidFill>
          <a:srgbClr val="295A4D"/>
        </a:solidFill>
        <a:ln w="6350">
          <a:solidFill>
            <a:schemeClr val="tx2">
              <a:lumMod val="60000"/>
              <a:lumOff val="40000"/>
            </a:schemeClr>
          </a:solidFill>
        </a:ln>
      </dgm:spPr>
      <dgm:t>
        <a:bodyPr/>
        <a:lstStyle/>
        <a:p>
          <a:pPr algn="ctr"/>
          <a:r>
            <a:rPr lang="hr-HR" sz="1100" dirty="0">
              <a:solidFill>
                <a:schemeClr val="bg1"/>
              </a:solidFill>
              <a:latin typeface="Arial" panose="020B0604020202020204" pitchFamily="34" charset="0"/>
              <a:cs typeface="Arial" panose="020B0604020202020204" pitchFamily="34" charset="0"/>
            </a:rPr>
            <a:t>STEP 1. </a:t>
          </a:r>
          <a:r>
            <a:rPr lang="hr-HR" sz="1100" dirty="0" err="1">
              <a:solidFill>
                <a:schemeClr val="bg1"/>
              </a:solidFill>
              <a:latin typeface="Arial" panose="020B0604020202020204" pitchFamily="34" charset="0"/>
              <a:cs typeface="Arial" panose="020B0604020202020204" pitchFamily="34" charset="0"/>
            </a:rPr>
            <a:t>Preparation</a:t>
          </a:r>
          <a:r>
            <a:rPr lang="hr-HR" sz="1100" dirty="0">
              <a:solidFill>
                <a:schemeClr val="bg1"/>
              </a:solidFill>
              <a:latin typeface="Arial" panose="020B0604020202020204" pitchFamily="34" charset="0"/>
              <a:cs typeface="Arial" panose="020B0604020202020204" pitchFamily="34" charset="0"/>
            </a:rPr>
            <a:t> </a:t>
          </a:r>
          <a:r>
            <a:rPr lang="hr-HR" sz="1100" dirty="0" err="1">
              <a:solidFill>
                <a:schemeClr val="bg1"/>
              </a:solidFill>
              <a:latin typeface="Arial" panose="020B0604020202020204" pitchFamily="34" charset="0"/>
              <a:cs typeface="Arial" panose="020B0604020202020204" pitchFamily="34" charset="0"/>
            </a:rPr>
            <a:t>and</a:t>
          </a:r>
          <a:r>
            <a:rPr lang="hr-HR" sz="1100" dirty="0">
              <a:solidFill>
                <a:schemeClr val="bg1"/>
              </a:solidFill>
              <a:latin typeface="Arial" panose="020B0604020202020204" pitchFamily="34" charset="0"/>
              <a:cs typeface="Arial" panose="020B0604020202020204" pitchFamily="34" charset="0"/>
            </a:rPr>
            <a:t> </a:t>
          </a:r>
          <a:r>
            <a:rPr lang="hr-HR" sz="1100" dirty="0" err="1">
              <a:solidFill>
                <a:schemeClr val="bg1"/>
              </a:solidFill>
              <a:latin typeface="Arial" panose="020B0604020202020204" pitchFamily="34" charset="0"/>
              <a:cs typeface="Arial" panose="020B0604020202020204" pitchFamily="34" charset="0"/>
            </a:rPr>
            <a:t>disclosure</a:t>
          </a:r>
          <a:r>
            <a:rPr lang="hr-HR" sz="1100" dirty="0">
              <a:solidFill>
                <a:schemeClr val="bg1"/>
              </a:solidFill>
              <a:latin typeface="Arial" panose="020B0604020202020204" pitchFamily="34" charset="0"/>
              <a:cs typeface="Arial" panose="020B0604020202020204" pitchFamily="34" charset="0"/>
            </a:rPr>
            <a:t> </a:t>
          </a:r>
          <a:r>
            <a:rPr lang="hr-HR" sz="1100" dirty="0" err="1">
              <a:solidFill>
                <a:schemeClr val="bg1"/>
              </a:solidFill>
              <a:latin typeface="Arial" panose="020B0604020202020204" pitchFamily="34" charset="0"/>
              <a:cs typeface="Arial" panose="020B0604020202020204" pitchFamily="34" charset="0"/>
            </a:rPr>
            <a:t>of</a:t>
          </a:r>
          <a:r>
            <a:rPr lang="hr-HR" sz="1100" dirty="0">
              <a:solidFill>
                <a:schemeClr val="bg1"/>
              </a:solidFill>
              <a:latin typeface="Arial" panose="020B0604020202020204" pitchFamily="34" charset="0"/>
              <a:cs typeface="Arial" panose="020B0604020202020204" pitchFamily="34" charset="0"/>
            </a:rPr>
            <a:t> </a:t>
          </a:r>
          <a:r>
            <a:rPr lang="hr-HR" sz="1100" dirty="0" err="1">
              <a:solidFill>
                <a:schemeClr val="bg1"/>
              </a:solidFill>
              <a:latin typeface="Arial" panose="020B0604020202020204" pitchFamily="34" charset="0"/>
              <a:cs typeface="Arial" panose="020B0604020202020204" pitchFamily="34" charset="0"/>
            </a:rPr>
            <a:t>proper</a:t>
          </a:r>
          <a:r>
            <a:rPr lang="hr-HR" sz="1100" dirty="0">
              <a:solidFill>
                <a:schemeClr val="bg1"/>
              </a:solidFill>
              <a:latin typeface="Arial" panose="020B0604020202020204" pitchFamily="34" charset="0"/>
              <a:cs typeface="Arial" panose="020B0604020202020204" pitchFamily="34" charset="0"/>
            </a:rPr>
            <a:t> E&amp;S instrument (</a:t>
          </a:r>
          <a:r>
            <a:rPr lang="hr-HR" sz="1100" dirty="0" err="1">
              <a:solidFill>
                <a:schemeClr val="bg1"/>
              </a:solidFill>
              <a:latin typeface="Arial" panose="020B0604020202020204" pitchFamily="34" charset="0"/>
              <a:cs typeface="Arial" panose="020B0604020202020204" pitchFamily="34" charset="0"/>
            </a:rPr>
            <a:t>ESCoP</a:t>
          </a:r>
          <a:r>
            <a:rPr lang="hr-HR" sz="1100" dirty="0">
              <a:solidFill>
                <a:schemeClr val="bg1"/>
              </a:solidFill>
              <a:latin typeface="Arial" panose="020B0604020202020204" pitchFamily="34" charset="0"/>
              <a:cs typeface="Arial" panose="020B0604020202020204" pitchFamily="34" charset="0"/>
            </a:rPr>
            <a:t>/ESMP </a:t>
          </a:r>
          <a:r>
            <a:rPr lang="hr-HR" sz="1100" dirty="0" err="1">
              <a:solidFill>
                <a:schemeClr val="bg1"/>
              </a:solidFill>
              <a:latin typeface="Arial" panose="020B0604020202020204" pitchFamily="34" charset="0"/>
              <a:cs typeface="Arial" panose="020B0604020202020204" pitchFamily="34" charset="0"/>
            </a:rPr>
            <a:t>Checklist</a:t>
          </a:r>
          <a:r>
            <a:rPr lang="hr-HR" sz="1100" dirty="0">
              <a:solidFill>
                <a:schemeClr val="bg1"/>
              </a:solidFill>
              <a:latin typeface="Arial" panose="020B0604020202020204" pitchFamily="34" charset="0"/>
              <a:cs typeface="Arial" panose="020B0604020202020204" pitchFamily="34" charset="0"/>
            </a:rPr>
            <a:t>/ESMP)</a:t>
          </a:r>
        </a:p>
      </dgm:t>
    </dgm:pt>
    <dgm:pt modelId="{C189C17B-E850-47CA-9420-7C0A6D23C34F}" type="parTrans" cxnId="{ED568FA1-9C6C-45D5-9A91-CD24D9754EE0}">
      <dgm:prSet/>
      <dgm:spPr>
        <a:ln w="6350">
          <a:solidFill>
            <a:schemeClr val="tx2"/>
          </a:solidFill>
        </a:ln>
      </dgm:spPr>
      <dgm:t>
        <a:bodyPr/>
        <a:lstStyle/>
        <a:p>
          <a:pPr algn="ctr"/>
          <a:endParaRPr lang="hr-HR" sz="800">
            <a:solidFill>
              <a:schemeClr val="tx1">
                <a:lumMod val="85000"/>
                <a:lumOff val="15000"/>
              </a:schemeClr>
            </a:solidFill>
          </a:endParaRPr>
        </a:p>
      </dgm:t>
    </dgm:pt>
    <dgm:pt modelId="{674266A2-ADAB-45D4-B907-2B901BB94B92}" type="sibTrans" cxnId="{ED568FA1-9C6C-45D5-9A91-CD24D9754EE0}">
      <dgm:prSet/>
      <dgm:spPr/>
      <dgm:t>
        <a:bodyPr/>
        <a:lstStyle/>
        <a:p>
          <a:pPr algn="ctr"/>
          <a:endParaRPr lang="hr-HR" sz="800">
            <a:solidFill>
              <a:schemeClr val="tx1">
                <a:lumMod val="85000"/>
                <a:lumOff val="15000"/>
              </a:schemeClr>
            </a:solidFill>
          </a:endParaRPr>
        </a:p>
      </dgm:t>
    </dgm:pt>
    <dgm:pt modelId="{BDD551AF-CF57-4C20-A311-F1AA9C53507D}">
      <dgm:prSet custT="1"/>
      <dgm:spPr>
        <a:solidFill>
          <a:srgbClr val="295A4D"/>
        </a:solidFill>
        <a:ln w="6350">
          <a:solidFill>
            <a:schemeClr val="tx2">
              <a:lumMod val="60000"/>
              <a:lumOff val="40000"/>
            </a:schemeClr>
          </a:solidFill>
        </a:ln>
      </dgm:spPr>
      <dgm:t>
        <a:bodyPr/>
        <a:lstStyle/>
        <a:p>
          <a:pPr algn="ctr"/>
          <a:r>
            <a:rPr lang="hr-HR" sz="1100" dirty="0">
              <a:solidFill>
                <a:schemeClr val="bg1"/>
              </a:solidFill>
              <a:latin typeface="Arial" panose="020B0604020202020204" pitchFamily="34" charset="0"/>
              <a:cs typeface="Arial" panose="020B0604020202020204" pitchFamily="34" charset="0"/>
            </a:rPr>
            <a:t>STEP 2. </a:t>
          </a:r>
          <a:r>
            <a:rPr lang="hr-HR" sz="1100" dirty="0" err="1">
              <a:solidFill>
                <a:schemeClr val="bg1"/>
              </a:solidFill>
              <a:latin typeface="Arial" panose="020B0604020202020204" pitchFamily="34" charset="0"/>
              <a:cs typeface="Arial" panose="020B0604020202020204" pitchFamily="34" charset="0"/>
            </a:rPr>
            <a:t>Integration</a:t>
          </a:r>
          <a:r>
            <a:rPr lang="hr-HR" sz="1100" dirty="0">
              <a:solidFill>
                <a:schemeClr val="bg1"/>
              </a:solidFill>
              <a:latin typeface="Arial" panose="020B0604020202020204" pitchFamily="34" charset="0"/>
              <a:cs typeface="Arial" panose="020B0604020202020204" pitchFamily="34" charset="0"/>
            </a:rPr>
            <a:t> </a:t>
          </a:r>
          <a:r>
            <a:rPr lang="hr-HR" sz="1100" dirty="0" err="1">
              <a:solidFill>
                <a:schemeClr val="bg1"/>
              </a:solidFill>
              <a:latin typeface="Arial" panose="020B0604020202020204" pitchFamily="34" charset="0"/>
              <a:cs typeface="Arial" panose="020B0604020202020204" pitchFamily="34" charset="0"/>
            </a:rPr>
            <a:t>of</a:t>
          </a:r>
          <a:r>
            <a:rPr lang="hr-HR" sz="1100" dirty="0">
              <a:solidFill>
                <a:schemeClr val="bg1"/>
              </a:solidFill>
              <a:latin typeface="Arial" panose="020B0604020202020204" pitchFamily="34" charset="0"/>
              <a:cs typeface="Arial" panose="020B0604020202020204" pitchFamily="34" charset="0"/>
            </a:rPr>
            <a:t> E&amp;S instrument </a:t>
          </a:r>
          <a:r>
            <a:rPr lang="hr-HR" sz="1100" dirty="0" err="1">
              <a:solidFill>
                <a:schemeClr val="bg1"/>
              </a:solidFill>
              <a:latin typeface="Arial" panose="020B0604020202020204" pitchFamily="34" charset="0"/>
              <a:cs typeface="Arial" panose="020B0604020202020204" pitchFamily="34" charset="0"/>
            </a:rPr>
            <a:t>in</a:t>
          </a:r>
          <a:r>
            <a:rPr lang="hr-HR" sz="1100" dirty="0">
              <a:solidFill>
                <a:schemeClr val="bg1"/>
              </a:solidFill>
              <a:latin typeface="Arial" panose="020B0604020202020204" pitchFamily="34" charset="0"/>
              <a:cs typeface="Arial" panose="020B0604020202020204" pitchFamily="34" charset="0"/>
            </a:rPr>
            <a:t> tender </a:t>
          </a:r>
          <a:r>
            <a:rPr lang="hr-HR" sz="1100" dirty="0" err="1">
              <a:solidFill>
                <a:schemeClr val="bg1"/>
              </a:solidFill>
              <a:latin typeface="Arial" panose="020B0604020202020204" pitchFamily="34" charset="0"/>
              <a:cs typeface="Arial" panose="020B0604020202020204" pitchFamily="34" charset="0"/>
            </a:rPr>
            <a:t>documentation</a:t>
          </a:r>
          <a:r>
            <a:rPr lang="hr-HR" sz="1100" dirty="0">
              <a:solidFill>
                <a:schemeClr val="bg1"/>
              </a:solidFill>
              <a:latin typeface="Arial" panose="020B0604020202020204" pitchFamily="34" charset="0"/>
              <a:cs typeface="Arial" panose="020B0604020202020204" pitchFamily="34" charset="0"/>
            </a:rPr>
            <a:t> </a:t>
          </a:r>
          <a:r>
            <a:rPr lang="en-US" sz="1100" dirty="0">
              <a:solidFill>
                <a:schemeClr val="bg1"/>
              </a:solidFill>
              <a:latin typeface="Arial" panose="020B0604020202020204" pitchFamily="34" charset="0"/>
              <a:cs typeface="Arial" panose="020B0604020202020204" pitchFamily="34" charset="0"/>
            </a:rPr>
            <a:t>(if relevant</a:t>
          </a:r>
          <a:r>
            <a:rPr lang="hr-HR" sz="1100" dirty="0">
              <a:solidFill>
                <a:schemeClr val="bg1"/>
              </a:solidFill>
              <a:latin typeface="Arial" panose="020B0604020202020204" pitchFamily="34" charset="0"/>
              <a:cs typeface="Arial" panose="020B0604020202020204" pitchFamily="34" charset="0"/>
            </a:rPr>
            <a:t>)</a:t>
          </a:r>
        </a:p>
      </dgm:t>
    </dgm:pt>
    <dgm:pt modelId="{FADF7809-7BF9-4B1C-84F4-9F1DD461F3E3}" type="parTrans" cxnId="{59CE6564-8EC4-420A-8884-92436B6C56EA}">
      <dgm:prSet/>
      <dgm:spPr>
        <a:ln w="6350">
          <a:solidFill>
            <a:schemeClr val="tx2"/>
          </a:solidFill>
        </a:ln>
      </dgm:spPr>
      <dgm:t>
        <a:bodyPr/>
        <a:lstStyle/>
        <a:p>
          <a:pPr algn="ctr"/>
          <a:endParaRPr lang="hr-HR" sz="800">
            <a:solidFill>
              <a:schemeClr val="tx1">
                <a:lumMod val="85000"/>
                <a:lumOff val="15000"/>
              </a:schemeClr>
            </a:solidFill>
          </a:endParaRPr>
        </a:p>
      </dgm:t>
    </dgm:pt>
    <dgm:pt modelId="{4959C76C-C7F6-47BB-8025-B3D597D1E1A0}" type="sibTrans" cxnId="{59CE6564-8EC4-420A-8884-92436B6C56EA}">
      <dgm:prSet/>
      <dgm:spPr/>
      <dgm:t>
        <a:bodyPr/>
        <a:lstStyle/>
        <a:p>
          <a:pPr algn="ctr"/>
          <a:endParaRPr lang="hr-HR" sz="800">
            <a:solidFill>
              <a:schemeClr val="tx1">
                <a:lumMod val="85000"/>
                <a:lumOff val="15000"/>
              </a:schemeClr>
            </a:solidFill>
          </a:endParaRPr>
        </a:p>
      </dgm:t>
    </dgm:pt>
    <dgm:pt modelId="{B24FC5F7-A706-42CC-8837-F794AD488C42}">
      <dgm:prSet custT="1"/>
      <dgm:spPr>
        <a:solidFill>
          <a:srgbClr val="295A4D"/>
        </a:solidFill>
        <a:ln w="6350">
          <a:solidFill>
            <a:schemeClr val="tx2">
              <a:lumMod val="60000"/>
              <a:lumOff val="40000"/>
            </a:schemeClr>
          </a:solidFill>
        </a:ln>
      </dgm:spPr>
      <dgm:t>
        <a:bodyPr/>
        <a:lstStyle/>
        <a:p>
          <a:pPr algn="ctr"/>
          <a:r>
            <a:rPr lang="hr-HR" sz="1100" dirty="0">
              <a:solidFill>
                <a:schemeClr val="bg1"/>
              </a:solidFill>
              <a:latin typeface="Arial" panose="020B0604020202020204" pitchFamily="34" charset="0"/>
              <a:cs typeface="Arial" panose="020B0604020202020204" pitchFamily="34" charset="0"/>
            </a:rPr>
            <a:t>STEP 3. </a:t>
          </a:r>
          <a:r>
            <a:rPr lang="hr-HR" sz="1100" dirty="0" err="1">
              <a:solidFill>
                <a:schemeClr val="bg1"/>
              </a:solidFill>
              <a:latin typeface="Arial" panose="020B0604020202020204" pitchFamily="34" charset="0"/>
              <a:cs typeface="Arial" panose="020B0604020202020204" pitchFamily="34" charset="0"/>
            </a:rPr>
            <a:t>Implementation</a:t>
          </a:r>
          <a:r>
            <a:rPr lang="hr-HR" sz="1100" dirty="0">
              <a:solidFill>
                <a:schemeClr val="bg1"/>
              </a:solidFill>
              <a:latin typeface="Arial" panose="020B0604020202020204" pitchFamily="34" charset="0"/>
              <a:cs typeface="Arial" panose="020B0604020202020204" pitchFamily="34" charset="0"/>
            </a:rPr>
            <a:t>, </a:t>
          </a:r>
          <a:r>
            <a:rPr lang="hr-HR" sz="1100" dirty="0" err="1">
              <a:solidFill>
                <a:schemeClr val="bg1"/>
              </a:solidFill>
              <a:latin typeface="Arial" panose="020B0604020202020204" pitchFamily="34" charset="0"/>
              <a:cs typeface="Arial" panose="020B0604020202020204" pitchFamily="34" charset="0"/>
            </a:rPr>
            <a:t>project</a:t>
          </a:r>
          <a:r>
            <a:rPr lang="hr-HR" sz="1100" dirty="0">
              <a:solidFill>
                <a:schemeClr val="bg1"/>
              </a:solidFill>
              <a:latin typeface="Arial" panose="020B0604020202020204" pitchFamily="34" charset="0"/>
              <a:cs typeface="Arial" panose="020B0604020202020204" pitchFamily="34" charset="0"/>
            </a:rPr>
            <a:t> </a:t>
          </a:r>
          <a:r>
            <a:rPr lang="hr-HR" sz="1100" dirty="0" err="1">
              <a:solidFill>
                <a:schemeClr val="bg1"/>
              </a:solidFill>
              <a:latin typeface="Arial" panose="020B0604020202020204" pitchFamily="34" charset="0"/>
              <a:cs typeface="Arial" panose="020B0604020202020204" pitchFamily="34" charset="0"/>
            </a:rPr>
            <a:t>supervision</a:t>
          </a:r>
          <a:r>
            <a:rPr lang="hr-HR" sz="1100" dirty="0">
              <a:solidFill>
                <a:schemeClr val="bg1"/>
              </a:solidFill>
              <a:latin typeface="Arial" panose="020B0604020202020204" pitchFamily="34" charset="0"/>
              <a:cs typeface="Arial" panose="020B0604020202020204" pitchFamily="34" charset="0"/>
            </a:rPr>
            <a:t>, monitoring </a:t>
          </a:r>
          <a:r>
            <a:rPr lang="hr-HR" sz="1100" dirty="0" err="1">
              <a:solidFill>
                <a:schemeClr val="bg1"/>
              </a:solidFill>
              <a:latin typeface="Arial" panose="020B0604020202020204" pitchFamily="34" charset="0"/>
              <a:cs typeface="Arial" panose="020B0604020202020204" pitchFamily="34" charset="0"/>
            </a:rPr>
            <a:t>and</a:t>
          </a:r>
          <a:r>
            <a:rPr lang="hr-HR" sz="1100" dirty="0">
              <a:solidFill>
                <a:schemeClr val="bg1"/>
              </a:solidFill>
              <a:latin typeface="Arial" panose="020B0604020202020204" pitchFamily="34" charset="0"/>
              <a:cs typeface="Arial" panose="020B0604020202020204" pitchFamily="34" charset="0"/>
            </a:rPr>
            <a:t> </a:t>
          </a:r>
          <a:r>
            <a:rPr lang="hr-HR" sz="1100" dirty="0" err="1">
              <a:solidFill>
                <a:schemeClr val="bg1"/>
              </a:solidFill>
              <a:latin typeface="Arial" panose="020B0604020202020204" pitchFamily="34" charset="0"/>
              <a:cs typeface="Arial" panose="020B0604020202020204" pitchFamily="34" charset="0"/>
            </a:rPr>
            <a:t>reporting</a:t>
          </a:r>
          <a:endParaRPr lang="hr-HR" sz="1100" dirty="0">
            <a:solidFill>
              <a:schemeClr val="bg1"/>
            </a:solidFill>
            <a:latin typeface="Arial" panose="020B0604020202020204" pitchFamily="34" charset="0"/>
            <a:cs typeface="Arial" panose="020B0604020202020204" pitchFamily="34" charset="0"/>
          </a:endParaRPr>
        </a:p>
      </dgm:t>
    </dgm:pt>
    <dgm:pt modelId="{5B38DD15-BE08-4E63-A72A-286C777CFB74}" type="sibTrans" cxnId="{DDA32887-FEC0-44CA-84A0-6A9C6FB77E15}">
      <dgm:prSet/>
      <dgm:spPr/>
      <dgm:t>
        <a:bodyPr/>
        <a:lstStyle/>
        <a:p>
          <a:pPr algn="ctr"/>
          <a:endParaRPr lang="hr-HR" sz="800">
            <a:solidFill>
              <a:schemeClr val="tx1">
                <a:lumMod val="85000"/>
                <a:lumOff val="15000"/>
              </a:schemeClr>
            </a:solidFill>
          </a:endParaRPr>
        </a:p>
      </dgm:t>
    </dgm:pt>
    <dgm:pt modelId="{EC7180F6-16E2-44A2-A5F1-B687BB49445B}" type="parTrans" cxnId="{DDA32887-FEC0-44CA-84A0-6A9C6FB77E15}">
      <dgm:prSet/>
      <dgm:spPr>
        <a:ln w="6350">
          <a:solidFill>
            <a:schemeClr val="tx2"/>
          </a:solidFill>
        </a:ln>
      </dgm:spPr>
      <dgm:t>
        <a:bodyPr/>
        <a:lstStyle/>
        <a:p>
          <a:pPr algn="ctr"/>
          <a:endParaRPr lang="hr-HR" sz="800">
            <a:solidFill>
              <a:schemeClr val="tx1">
                <a:lumMod val="85000"/>
                <a:lumOff val="15000"/>
              </a:schemeClr>
            </a:solidFill>
          </a:endParaRPr>
        </a:p>
      </dgm:t>
    </dgm:pt>
    <dgm:pt modelId="{D3B4705F-DDE2-4F20-B32D-F524FA3FA65C}">
      <dgm:prSet custT="1"/>
      <dgm:spPr>
        <a:noFill/>
        <a:ln>
          <a:solidFill>
            <a:schemeClr val="bg2"/>
          </a:solidFill>
        </a:ln>
      </dgm:spPr>
      <dgm:t>
        <a:bodyPr/>
        <a:lstStyle/>
        <a:p>
          <a:pPr algn="ctr"/>
          <a:endParaRPr lang="hr-HR" sz="800">
            <a:solidFill>
              <a:schemeClr val="tx1">
                <a:lumMod val="85000"/>
                <a:lumOff val="15000"/>
              </a:schemeClr>
            </a:solidFill>
          </a:endParaRPr>
        </a:p>
      </dgm:t>
    </dgm:pt>
    <dgm:pt modelId="{9BA710CF-A7B7-4DA5-A5F5-365EAD39612C}" type="sibTrans" cxnId="{13D2F329-195D-447B-B8BE-CF39B28A33EF}">
      <dgm:prSet/>
      <dgm:spPr/>
      <dgm:t>
        <a:bodyPr/>
        <a:lstStyle/>
        <a:p>
          <a:pPr algn="ctr"/>
          <a:endParaRPr lang="hr-HR" sz="800">
            <a:solidFill>
              <a:schemeClr val="tx1">
                <a:lumMod val="85000"/>
                <a:lumOff val="15000"/>
              </a:schemeClr>
            </a:solidFill>
          </a:endParaRPr>
        </a:p>
      </dgm:t>
    </dgm:pt>
    <dgm:pt modelId="{BD93374F-4E38-4ADD-B878-52D565B221C9}" type="parTrans" cxnId="{13D2F329-195D-447B-B8BE-CF39B28A33EF}">
      <dgm:prSet/>
      <dgm:spPr>
        <a:ln>
          <a:noFill/>
        </a:ln>
      </dgm:spPr>
      <dgm:t>
        <a:bodyPr/>
        <a:lstStyle/>
        <a:p>
          <a:pPr algn="ctr"/>
          <a:endParaRPr lang="hr-HR" sz="800">
            <a:solidFill>
              <a:schemeClr val="tx1">
                <a:lumMod val="85000"/>
                <a:lumOff val="15000"/>
              </a:schemeClr>
            </a:solidFill>
          </a:endParaRPr>
        </a:p>
      </dgm:t>
    </dgm:pt>
    <dgm:pt modelId="{29054B1E-AF90-42B2-8ACE-AF6D0A550D35}" type="pres">
      <dgm:prSet presAssocID="{45604F08-D014-463F-B51A-8F8A31A663B8}" presName="hierChild1" presStyleCnt="0">
        <dgm:presLayoutVars>
          <dgm:orgChart val="1"/>
          <dgm:chPref val="1"/>
          <dgm:dir/>
          <dgm:animOne val="branch"/>
          <dgm:animLvl val="lvl"/>
          <dgm:resizeHandles/>
        </dgm:presLayoutVars>
      </dgm:prSet>
      <dgm:spPr/>
    </dgm:pt>
    <dgm:pt modelId="{C354842A-97DC-4771-8C80-0B7C95B80F2F}" type="pres">
      <dgm:prSet presAssocID="{F1ECC8F4-2EDB-4405-B37B-E7BC616E9EDC}" presName="hierRoot1" presStyleCnt="0">
        <dgm:presLayoutVars>
          <dgm:hierBranch/>
        </dgm:presLayoutVars>
      </dgm:prSet>
      <dgm:spPr/>
    </dgm:pt>
    <dgm:pt modelId="{675B231C-5E22-4523-B344-9B32E2E27855}" type="pres">
      <dgm:prSet presAssocID="{F1ECC8F4-2EDB-4405-B37B-E7BC616E9EDC}" presName="rootComposite1" presStyleCnt="0"/>
      <dgm:spPr/>
    </dgm:pt>
    <dgm:pt modelId="{2BE24DA0-BBA6-4B4D-87DC-679B95C4D089}" type="pres">
      <dgm:prSet presAssocID="{F1ECC8F4-2EDB-4405-B37B-E7BC616E9EDC}" presName="rootText1" presStyleLbl="node0" presStyleIdx="0" presStyleCnt="1" custScaleX="508089">
        <dgm:presLayoutVars>
          <dgm:chPref val="3"/>
        </dgm:presLayoutVars>
      </dgm:prSet>
      <dgm:spPr/>
    </dgm:pt>
    <dgm:pt modelId="{1FF7CE3B-2F70-4063-B07C-2F314CCB8CBF}" type="pres">
      <dgm:prSet presAssocID="{F1ECC8F4-2EDB-4405-B37B-E7BC616E9EDC}" presName="rootConnector1" presStyleLbl="node1" presStyleIdx="0" presStyleCnt="0"/>
      <dgm:spPr/>
    </dgm:pt>
    <dgm:pt modelId="{1EAE718B-D9E3-4521-A516-3A0887DA4252}" type="pres">
      <dgm:prSet presAssocID="{F1ECC8F4-2EDB-4405-B37B-E7BC616E9EDC}" presName="hierChild2" presStyleCnt="0"/>
      <dgm:spPr/>
    </dgm:pt>
    <dgm:pt modelId="{1F647ABB-60CA-4A67-959F-B0A2665C03BA}" type="pres">
      <dgm:prSet presAssocID="{D2B7FDC4-7B9C-4955-B797-EB7DB3EC8732}" presName="Name35" presStyleLbl="parChTrans1D2" presStyleIdx="0" presStyleCnt="1"/>
      <dgm:spPr/>
    </dgm:pt>
    <dgm:pt modelId="{C8313AC1-2950-433C-931B-2BC659EFF204}" type="pres">
      <dgm:prSet presAssocID="{A5E69B68-B6B5-4753-A6AD-4A91F7C7AC09}" presName="hierRoot2" presStyleCnt="0">
        <dgm:presLayoutVars>
          <dgm:hierBranch val="init"/>
        </dgm:presLayoutVars>
      </dgm:prSet>
      <dgm:spPr/>
    </dgm:pt>
    <dgm:pt modelId="{80F460EF-15DF-40C0-96B8-4AAA745D5150}" type="pres">
      <dgm:prSet presAssocID="{A5E69B68-B6B5-4753-A6AD-4A91F7C7AC09}" presName="rootComposite" presStyleCnt="0"/>
      <dgm:spPr/>
    </dgm:pt>
    <dgm:pt modelId="{9782B359-BD25-4568-8B2C-0C99ACCC2E26}" type="pres">
      <dgm:prSet presAssocID="{A5E69B68-B6B5-4753-A6AD-4A91F7C7AC09}" presName="rootText" presStyleLbl="node2" presStyleIdx="0" presStyleCnt="1" custScaleX="243228">
        <dgm:presLayoutVars>
          <dgm:chPref val="3"/>
        </dgm:presLayoutVars>
      </dgm:prSet>
      <dgm:spPr/>
    </dgm:pt>
    <dgm:pt modelId="{F7127480-59D2-4F1D-BD10-735EA28676AF}" type="pres">
      <dgm:prSet presAssocID="{A5E69B68-B6B5-4753-A6AD-4A91F7C7AC09}" presName="rootConnector" presStyleLbl="node2" presStyleIdx="0" presStyleCnt="1"/>
      <dgm:spPr/>
    </dgm:pt>
    <dgm:pt modelId="{DDBF4DB8-517B-4948-9983-0CA90239553E}" type="pres">
      <dgm:prSet presAssocID="{A5E69B68-B6B5-4753-A6AD-4A91F7C7AC09}" presName="hierChild4" presStyleCnt="0"/>
      <dgm:spPr/>
    </dgm:pt>
    <dgm:pt modelId="{DCFCB54B-FED5-4CCC-A116-7D58455614F2}" type="pres">
      <dgm:prSet presAssocID="{E08EBEE6-9129-4356-A8D5-C26AE456335E}" presName="Name37" presStyleLbl="parChTrans1D3" presStyleIdx="0" presStyleCnt="3"/>
      <dgm:spPr/>
    </dgm:pt>
    <dgm:pt modelId="{D6F3F83C-353D-4BA0-A4BC-DE22111FD43C}" type="pres">
      <dgm:prSet presAssocID="{E53AFF5A-3095-4B2E-8FC2-C265AC7ABC07}" presName="hierRoot2" presStyleCnt="0">
        <dgm:presLayoutVars>
          <dgm:hierBranch/>
        </dgm:presLayoutVars>
      </dgm:prSet>
      <dgm:spPr/>
    </dgm:pt>
    <dgm:pt modelId="{115B1E14-F7D4-4D06-80F9-500803649E2B}" type="pres">
      <dgm:prSet presAssocID="{E53AFF5A-3095-4B2E-8FC2-C265AC7ABC07}" presName="rootComposite" presStyleCnt="0"/>
      <dgm:spPr/>
    </dgm:pt>
    <dgm:pt modelId="{74081400-2D66-411A-9EBD-A8E5B6EBF698}" type="pres">
      <dgm:prSet presAssocID="{E53AFF5A-3095-4B2E-8FC2-C265AC7ABC07}" presName="rootText" presStyleLbl="node3" presStyleIdx="0" presStyleCnt="3" custScaleX="218905" custLinFactNeighborX="-24578" custLinFactNeighborY="12181">
        <dgm:presLayoutVars>
          <dgm:chPref val="3"/>
        </dgm:presLayoutVars>
      </dgm:prSet>
      <dgm:spPr/>
    </dgm:pt>
    <dgm:pt modelId="{16A49C27-5C5C-48E4-8F4E-3DC81CA6A698}" type="pres">
      <dgm:prSet presAssocID="{E53AFF5A-3095-4B2E-8FC2-C265AC7ABC07}" presName="rootConnector" presStyleLbl="node3" presStyleIdx="0" presStyleCnt="3"/>
      <dgm:spPr/>
    </dgm:pt>
    <dgm:pt modelId="{78903953-0EEC-4603-8202-2D6D0B6BEDA9}" type="pres">
      <dgm:prSet presAssocID="{E53AFF5A-3095-4B2E-8FC2-C265AC7ABC07}" presName="hierChild4" presStyleCnt="0"/>
      <dgm:spPr/>
    </dgm:pt>
    <dgm:pt modelId="{099F2058-05F7-4F75-B60D-4F5D3B14FD75}" type="pres">
      <dgm:prSet presAssocID="{E53AFF5A-3095-4B2E-8FC2-C265AC7ABC07}" presName="hierChild5" presStyleCnt="0"/>
      <dgm:spPr/>
    </dgm:pt>
    <dgm:pt modelId="{C05BEEE1-48AD-4641-A2C5-8AF20DC0426E}" type="pres">
      <dgm:prSet presAssocID="{826B3067-BFE3-43E7-AB60-24072E28AE6B}" presName="Name37" presStyleLbl="parChTrans1D3" presStyleIdx="1" presStyleCnt="3"/>
      <dgm:spPr/>
    </dgm:pt>
    <dgm:pt modelId="{C87FBDDC-29F5-4D1A-BBAA-EA4C053E3364}" type="pres">
      <dgm:prSet presAssocID="{AA6729FE-5B51-44AF-A5E2-D299268163D7}" presName="hierRoot2" presStyleCnt="0">
        <dgm:presLayoutVars>
          <dgm:hierBranch val="init"/>
        </dgm:presLayoutVars>
      </dgm:prSet>
      <dgm:spPr/>
    </dgm:pt>
    <dgm:pt modelId="{AABC0DEA-BC67-48A3-B70A-B51B0BC62681}" type="pres">
      <dgm:prSet presAssocID="{AA6729FE-5B51-44AF-A5E2-D299268163D7}" presName="rootComposite" presStyleCnt="0"/>
      <dgm:spPr/>
    </dgm:pt>
    <dgm:pt modelId="{8110F3C6-836C-45F9-B8E9-EB83DB5980D6}" type="pres">
      <dgm:prSet presAssocID="{AA6729FE-5B51-44AF-A5E2-D299268163D7}" presName="rootText" presStyleLbl="node3" presStyleIdx="1" presStyleCnt="3" custScaleX="255364" custLinFactNeighborX="-120" custLinFactNeighborY="12215">
        <dgm:presLayoutVars>
          <dgm:chPref val="3"/>
        </dgm:presLayoutVars>
      </dgm:prSet>
      <dgm:spPr/>
    </dgm:pt>
    <dgm:pt modelId="{9A8B9444-57E3-494B-8235-54AFF1674A32}" type="pres">
      <dgm:prSet presAssocID="{AA6729FE-5B51-44AF-A5E2-D299268163D7}" presName="rootConnector" presStyleLbl="node3" presStyleIdx="1" presStyleCnt="3"/>
      <dgm:spPr/>
    </dgm:pt>
    <dgm:pt modelId="{33BF07A8-EEB1-4A2A-AD7C-1C66185E00AD}" type="pres">
      <dgm:prSet presAssocID="{AA6729FE-5B51-44AF-A5E2-D299268163D7}" presName="hierChild4" presStyleCnt="0"/>
      <dgm:spPr/>
    </dgm:pt>
    <dgm:pt modelId="{EEA9D462-2F7B-42D1-BF0A-91B3C059B310}" type="pres">
      <dgm:prSet presAssocID="{C189C17B-E850-47CA-9420-7C0A6D23C34F}" presName="Name37" presStyleLbl="parChTrans1D4" presStyleIdx="0" presStyleCnt="4"/>
      <dgm:spPr/>
    </dgm:pt>
    <dgm:pt modelId="{6D2D9050-DC49-4E7F-9581-BBF7E86AA060}" type="pres">
      <dgm:prSet presAssocID="{25F6DB06-C289-455D-8D53-2F3EB241E4F2}" presName="hierRoot2" presStyleCnt="0">
        <dgm:presLayoutVars>
          <dgm:hierBranch val="init"/>
        </dgm:presLayoutVars>
      </dgm:prSet>
      <dgm:spPr/>
    </dgm:pt>
    <dgm:pt modelId="{3703102D-9E66-4B72-A81C-08A198F7A2DD}" type="pres">
      <dgm:prSet presAssocID="{25F6DB06-C289-455D-8D53-2F3EB241E4F2}" presName="rootComposite" presStyleCnt="0"/>
      <dgm:spPr/>
    </dgm:pt>
    <dgm:pt modelId="{CE5352C9-92B9-4117-B284-19D30FA47E85}" type="pres">
      <dgm:prSet presAssocID="{25F6DB06-C289-455D-8D53-2F3EB241E4F2}" presName="rootText" presStyleLbl="node4" presStyleIdx="0" presStyleCnt="4" custScaleX="255410" custLinFactNeighborX="-22" custLinFactNeighborY="867">
        <dgm:presLayoutVars>
          <dgm:chPref val="3"/>
        </dgm:presLayoutVars>
      </dgm:prSet>
      <dgm:spPr/>
    </dgm:pt>
    <dgm:pt modelId="{E3F1CEE4-1AC4-4BA8-8B0D-A902CD35D21D}" type="pres">
      <dgm:prSet presAssocID="{25F6DB06-C289-455D-8D53-2F3EB241E4F2}" presName="rootConnector" presStyleLbl="node4" presStyleIdx="0" presStyleCnt="4"/>
      <dgm:spPr/>
    </dgm:pt>
    <dgm:pt modelId="{3303B8F9-FA35-4078-8CBA-A6B8D4E0A305}" type="pres">
      <dgm:prSet presAssocID="{25F6DB06-C289-455D-8D53-2F3EB241E4F2}" presName="hierChild4" presStyleCnt="0"/>
      <dgm:spPr/>
    </dgm:pt>
    <dgm:pt modelId="{18A665DF-3129-4536-8354-B998FB30188B}" type="pres">
      <dgm:prSet presAssocID="{FADF7809-7BF9-4B1C-84F4-9F1DD461F3E3}" presName="Name37" presStyleLbl="parChTrans1D4" presStyleIdx="1" presStyleCnt="4"/>
      <dgm:spPr/>
    </dgm:pt>
    <dgm:pt modelId="{37D8881C-CA3C-4167-9CD2-A36BDC78058A}" type="pres">
      <dgm:prSet presAssocID="{BDD551AF-CF57-4C20-A311-F1AA9C53507D}" presName="hierRoot2" presStyleCnt="0">
        <dgm:presLayoutVars>
          <dgm:hierBranch val="init"/>
        </dgm:presLayoutVars>
      </dgm:prSet>
      <dgm:spPr/>
    </dgm:pt>
    <dgm:pt modelId="{0869EBE1-592D-4B9D-BDFE-D729CC41B289}" type="pres">
      <dgm:prSet presAssocID="{BDD551AF-CF57-4C20-A311-F1AA9C53507D}" presName="rootComposite" presStyleCnt="0"/>
      <dgm:spPr/>
    </dgm:pt>
    <dgm:pt modelId="{F44695C1-F820-48C0-AF03-F24193428479}" type="pres">
      <dgm:prSet presAssocID="{BDD551AF-CF57-4C20-A311-F1AA9C53507D}" presName="rootText" presStyleLbl="node4" presStyleIdx="1" presStyleCnt="4" custScaleX="255410" custLinFactNeighborX="-42" custLinFactNeighborY="-3395">
        <dgm:presLayoutVars>
          <dgm:chPref val="3"/>
        </dgm:presLayoutVars>
      </dgm:prSet>
      <dgm:spPr/>
    </dgm:pt>
    <dgm:pt modelId="{93B290E2-8524-4C93-83D5-AFC9A27DC9CF}" type="pres">
      <dgm:prSet presAssocID="{BDD551AF-CF57-4C20-A311-F1AA9C53507D}" presName="rootConnector" presStyleLbl="node4" presStyleIdx="1" presStyleCnt="4"/>
      <dgm:spPr/>
    </dgm:pt>
    <dgm:pt modelId="{C70B4EE9-61BC-4437-8336-BBB3A0F4F1A7}" type="pres">
      <dgm:prSet presAssocID="{BDD551AF-CF57-4C20-A311-F1AA9C53507D}" presName="hierChild4" presStyleCnt="0"/>
      <dgm:spPr/>
    </dgm:pt>
    <dgm:pt modelId="{982DB677-6E5B-41B8-ACC8-301330568338}" type="pres">
      <dgm:prSet presAssocID="{EC7180F6-16E2-44A2-A5F1-B687BB49445B}" presName="Name37" presStyleLbl="parChTrans1D4" presStyleIdx="2" presStyleCnt="4"/>
      <dgm:spPr/>
    </dgm:pt>
    <dgm:pt modelId="{861F4688-0449-478C-8C64-ABF62BD42BDA}" type="pres">
      <dgm:prSet presAssocID="{B24FC5F7-A706-42CC-8837-F794AD488C42}" presName="hierRoot2" presStyleCnt="0">
        <dgm:presLayoutVars>
          <dgm:hierBranch/>
        </dgm:presLayoutVars>
      </dgm:prSet>
      <dgm:spPr/>
    </dgm:pt>
    <dgm:pt modelId="{17F807B6-1B8D-4F89-947B-BDE2BDD3CD0F}" type="pres">
      <dgm:prSet presAssocID="{B24FC5F7-A706-42CC-8837-F794AD488C42}" presName="rootComposite" presStyleCnt="0"/>
      <dgm:spPr/>
    </dgm:pt>
    <dgm:pt modelId="{4931A357-8225-44C3-87A3-87AD0F285F4B}" type="pres">
      <dgm:prSet presAssocID="{B24FC5F7-A706-42CC-8837-F794AD488C42}" presName="rootText" presStyleLbl="node4" presStyleIdx="2" presStyleCnt="4" custScaleX="255410" custLinFactNeighborX="-81" custLinFactNeighborY="-15164">
        <dgm:presLayoutVars>
          <dgm:chPref val="3"/>
        </dgm:presLayoutVars>
      </dgm:prSet>
      <dgm:spPr/>
    </dgm:pt>
    <dgm:pt modelId="{13218780-8C5D-422A-A2F4-C1EDB7CE2352}" type="pres">
      <dgm:prSet presAssocID="{B24FC5F7-A706-42CC-8837-F794AD488C42}" presName="rootConnector" presStyleLbl="node4" presStyleIdx="2" presStyleCnt="4"/>
      <dgm:spPr/>
    </dgm:pt>
    <dgm:pt modelId="{055BE48E-8938-4A85-B8B9-65A2FCBC7EE0}" type="pres">
      <dgm:prSet presAssocID="{B24FC5F7-A706-42CC-8837-F794AD488C42}" presName="hierChild4" presStyleCnt="0"/>
      <dgm:spPr/>
    </dgm:pt>
    <dgm:pt modelId="{0473EE0D-70A0-40CC-A0B2-52F56065E8E4}" type="pres">
      <dgm:prSet presAssocID="{BD93374F-4E38-4ADD-B878-52D565B221C9}" presName="Name35" presStyleLbl="parChTrans1D4" presStyleIdx="3" presStyleCnt="4"/>
      <dgm:spPr/>
    </dgm:pt>
    <dgm:pt modelId="{62C9520E-C359-4F5B-A6E0-DAEA5239614E}" type="pres">
      <dgm:prSet presAssocID="{D3B4705F-DDE2-4F20-B32D-F524FA3FA65C}" presName="hierRoot2" presStyleCnt="0">
        <dgm:presLayoutVars>
          <dgm:hierBranch val="init"/>
        </dgm:presLayoutVars>
      </dgm:prSet>
      <dgm:spPr/>
    </dgm:pt>
    <dgm:pt modelId="{5D7BAF6B-0B94-4951-AFBF-73D0AB69DE42}" type="pres">
      <dgm:prSet presAssocID="{D3B4705F-DDE2-4F20-B32D-F524FA3FA65C}" presName="rootComposite" presStyleCnt="0"/>
      <dgm:spPr/>
    </dgm:pt>
    <dgm:pt modelId="{B3348FC0-6959-46C3-BFBC-D94AB2DFE337}" type="pres">
      <dgm:prSet presAssocID="{D3B4705F-DDE2-4F20-B32D-F524FA3FA65C}" presName="rootText" presStyleLbl="node4" presStyleIdx="3" presStyleCnt="4" custFlipVert="0" custScaleX="92780" custScaleY="12570" custLinFactNeighborX="-32188" custLinFactNeighborY="-33226">
        <dgm:presLayoutVars>
          <dgm:chPref val="3"/>
        </dgm:presLayoutVars>
      </dgm:prSet>
      <dgm:spPr/>
    </dgm:pt>
    <dgm:pt modelId="{D39D0339-AF6E-478F-B9CD-6407667AA62F}" type="pres">
      <dgm:prSet presAssocID="{D3B4705F-DDE2-4F20-B32D-F524FA3FA65C}" presName="rootConnector" presStyleLbl="node4" presStyleIdx="3" presStyleCnt="4"/>
      <dgm:spPr/>
    </dgm:pt>
    <dgm:pt modelId="{9F2C6379-B78A-4D97-974A-D877D7521CC2}" type="pres">
      <dgm:prSet presAssocID="{D3B4705F-DDE2-4F20-B32D-F524FA3FA65C}" presName="hierChild4" presStyleCnt="0"/>
      <dgm:spPr/>
    </dgm:pt>
    <dgm:pt modelId="{1C7551B1-CA93-4D97-AECA-C9C20E3CB8C4}" type="pres">
      <dgm:prSet presAssocID="{D3B4705F-DDE2-4F20-B32D-F524FA3FA65C}" presName="hierChild5" presStyleCnt="0"/>
      <dgm:spPr/>
    </dgm:pt>
    <dgm:pt modelId="{2CB8C09A-82D0-4724-84AB-6A54EE7B9B21}" type="pres">
      <dgm:prSet presAssocID="{B24FC5F7-A706-42CC-8837-F794AD488C42}" presName="hierChild5" presStyleCnt="0"/>
      <dgm:spPr/>
    </dgm:pt>
    <dgm:pt modelId="{374A0FBC-5FD4-470F-84EA-08A754B5AF04}" type="pres">
      <dgm:prSet presAssocID="{BDD551AF-CF57-4C20-A311-F1AA9C53507D}" presName="hierChild5" presStyleCnt="0"/>
      <dgm:spPr/>
    </dgm:pt>
    <dgm:pt modelId="{EA142E96-237A-4406-A739-A516632F954F}" type="pres">
      <dgm:prSet presAssocID="{25F6DB06-C289-455D-8D53-2F3EB241E4F2}" presName="hierChild5" presStyleCnt="0"/>
      <dgm:spPr/>
    </dgm:pt>
    <dgm:pt modelId="{633E94F6-2F45-4BE9-AEAA-52ED3A58BD04}" type="pres">
      <dgm:prSet presAssocID="{AA6729FE-5B51-44AF-A5E2-D299268163D7}" presName="hierChild5" presStyleCnt="0"/>
      <dgm:spPr/>
    </dgm:pt>
    <dgm:pt modelId="{ED869F08-8C18-421F-AD50-804324E02804}" type="pres">
      <dgm:prSet presAssocID="{CBFC039C-E9BE-4F0E-9B92-CFD535BEBC84}" presName="Name37" presStyleLbl="parChTrans1D3" presStyleIdx="2" presStyleCnt="3"/>
      <dgm:spPr/>
    </dgm:pt>
    <dgm:pt modelId="{944E1BFE-B649-465E-898A-7CA7FA42D286}" type="pres">
      <dgm:prSet presAssocID="{E7F7ED69-B011-4AAF-8C8A-69AF5D89787B}" presName="hierRoot2" presStyleCnt="0">
        <dgm:presLayoutVars>
          <dgm:hierBranch val="init"/>
        </dgm:presLayoutVars>
      </dgm:prSet>
      <dgm:spPr/>
    </dgm:pt>
    <dgm:pt modelId="{3B59F149-B1C8-49D2-A83B-E02B83F742EA}" type="pres">
      <dgm:prSet presAssocID="{E7F7ED69-B011-4AAF-8C8A-69AF5D89787B}" presName="rootComposite" presStyleCnt="0"/>
      <dgm:spPr/>
    </dgm:pt>
    <dgm:pt modelId="{D71E2DAE-5EBE-4D03-8D3D-46A48EE05EF3}" type="pres">
      <dgm:prSet presAssocID="{E7F7ED69-B011-4AAF-8C8A-69AF5D89787B}" presName="rootText" presStyleLbl="node3" presStyleIdx="2" presStyleCnt="3" custScaleX="218905" custLinFactNeighborX="5195" custLinFactNeighborY="13224">
        <dgm:presLayoutVars>
          <dgm:chPref val="3"/>
        </dgm:presLayoutVars>
      </dgm:prSet>
      <dgm:spPr/>
    </dgm:pt>
    <dgm:pt modelId="{6AF53659-37F0-49CA-BA71-98BC9AA7E5E7}" type="pres">
      <dgm:prSet presAssocID="{E7F7ED69-B011-4AAF-8C8A-69AF5D89787B}" presName="rootConnector" presStyleLbl="node3" presStyleIdx="2" presStyleCnt="3"/>
      <dgm:spPr/>
    </dgm:pt>
    <dgm:pt modelId="{93AEAAEA-A844-42D1-8E29-05AB9FF24ED4}" type="pres">
      <dgm:prSet presAssocID="{E7F7ED69-B011-4AAF-8C8A-69AF5D89787B}" presName="hierChild4" presStyleCnt="0"/>
      <dgm:spPr/>
    </dgm:pt>
    <dgm:pt modelId="{5524F1F9-FBBE-47DB-BA0C-B24406EDB5B8}" type="pres">
      <dgm:prSet presAssocID="{E7F7ED69-B011-4AAF-8C8A-69AF5D89787B}" presName="hierChild5" presStyleCnt="0"/>
      <dgm:spPr/>
    </dgm:pt>
    <dgm:pt modelId="{4C455377-93E5-40BB-8AC9-780B2D56C356}" type="pres">
      <dgm:prSet presAssocID="{A5E69B68-B6B5-4753-A6AD-4A91F7C7AC09}" presName="hierChild5" presStyleCnt="0"/>
      <dgm:spPr/>
    </dgm:pt>
    <dgm:pt modelId="{9EA33E3A-397C-4715-A49A-576CBBB8581C}" type="pres">
      <dgm:prSet presAssocID="{F1ECC8F4-2EDB-4405-B37B-E7BC616E9EDC}" presName="hierChild3" presStyleCnt="0"/>
      <dgm:spPr/>
    </dgm:pt>
  </dgm:ptLst>
  <dgm:cxnLst>
    <dgm:cxn modelId="{2C375009-ECF9-48BF-84EE-1ACC373BA329}" type="presOf" srcId="{CBFC039C-E9BE-4F0E-9B92-CFD535BEBC84}" destId="{ED869F08-8C18-421F-AD50-804324E02804}" srcOrd="0" destOrd="0" presId="urn:microsoft.com/office/officeart/2005/8/layout/orgChart1"/>
    <dgm:cxn modelId="{D4D3490C-410F-4FF6-97EF-A077073A0141}" type="presOf" srcId="{E53AFF5A-3095-4B2E-8FC2-C265AC7ABC07}" destId="{74081400-2D66-411A-9EBD-A8E5B6EBF698}" srcOrd="0" destOrd="0" presId="urn:microsoft.com/office/officeart/2005/8/layout/orgChart1"/>
    <dgm:cxn modelId="{84C00311-6EB1-421D-AF24-2530E6E28886}" srcId="{A5E69B68-B6B5-4753-A6AD-4A91F7C7AC09}" destId="{AA6729FE-5B51-44AF-A5E2-D299268163D7}" srcOrd="1" destOrd="0" parTransId="{826B3067-BFE3-43E7-AB60-24072E28AE6B}" sibTransId="{5CB85DEA-A617-4D83-B1DC-398D0A7FA55A}"/>
    <dgm:cxn modelId="{13D2F329-195D-447B-B8BE-CF39B28A33EF}" srcId="{B24FC5F7-A706-42CC-8837-F794AD488C42}" destId="{D3B4705F-DDE2-4F20-B32D-F524FA3FA65C}" srcOrd="0" destOrd="0" parTransId="{BD93374F-4E38-4ADD-B878-52D565B221C9}" sibTransId="{9BA710CF-A7B7-4DA5-A5F5-365EAD39612C}"/>
    <dgm:cxn modelId="{FD1E342A-AAA3-4103-92EB-9572A7ED76BD}" type="presOf" srcId="{C189C17B-E850-47CA-9420-7C0A6D23C34F}" destId="{EEA9D462-2F7B-42D1-BF0A-91B3C059B310}" srcOrd="0" destOrd="0" presId="urn:microsoft.com/office/officeart/2005/8/layout/orgChart1"/>
    <dgm:cxn modelId="{C7D3092D-5C37-47A9-9036-E0AB048C66A8}" srcId="{F1ECC8F4-2EDB-4405-B37B-E7BC616E9EDC}" destId="{A5E69B68-B6B5-4753-A6AD-4A91F7C7AC09}" srcOrd="0" destOrd="0" parTransId="{D2B7FDC4-7B9C-4955-B797-EB7DB3EC8732}" sibTransId="{5B3E5D7D-A15E-4197-A286-EB4472F8384A}"/>
    <dgm:cxn modelId="{561FBD2F-2C9D-4D2D-8722-2729170194DD}" type="presOf" srcId="{F1ECC8F4-2EDB-4405-B37B-E7BC616E9EDC}" destId="{1FF7CE3B-2F70-4063-B07C-2F314CCB8CBF}" srcOrd="1" destOrd="0" presId="urn:microsoft.com/office/officeart/2005/8/layout/orgChart1"/>
    <dgm:cxn modelId="{E4A0CA34-33C4-4EF9-8C3B-010FC31F3F50}" type="presOf" srcId="{45604F08-D014-463F-B51A-8F8A31A663B8}" destId="{29054B1E-AF90-42B2-8ACE-AF6D0A550D35}" srcOrd="0" destOrd="0" presId="urn:microsoft.com/office/officeart/2005/8/layout/orgChart1"/>
    <dgm:cxn modelId="{2A99405F-4BCB-4FAB-ACDA-E08C6BEBF9D7}" type="presOf" srcId="{A5E69B68-B6B5-4753-A6AD-4A91F7C7AC09}" destId="{F7127480-59D2-4F1D-BD10-735EA28676AF}" srcOrd="1" destOrd="0" presId="urn:microsoft.com/office/officeart/2005/8/layout/orgChart1"/>
    <dgm:cxn modelId="{59CE6564-8EC4-420A-8884-92436B6C56EA}" srcId="{25F6DB06-C289-455D-8D53-2F3EB241E4F2}" destId="{BDD551AF-CF57-4C20-A311-F1AA9C53507D}" srcOrd="0" destOrd="0" parTransId="{FADF7809-7BF9-4B1C-84F4-9F1DD461F3E3}" sibTransId="{4959C76C-C7F6-47BB-8025-B3D597D1E1A0}"/>
    <dgm:cxn modelId="{60023865-9492-4CAC-A48B-5E3D11C14D65}" type="presOf" srcId="{E7F7ED69-B011-4AAF-8C8A-69AF5D89787B}" destId="{6AF53659-37F0-49CA-BA71-98BC9AA7E5E7}" srcOrd="1" destOrd="0" presId="urn:microsoft.com/office/officeart/2005/8/layout/orgChart1"/>
    <dgm:cxn modelId="{F87F6765-0357-4080-BD1C-B470F7903C0F}" type="presOf" srcId="{E53AFF5A-3095-4B2E-8FC2-C265AC7ABC07}" destId="{16A49C27-5C5C-48E4-8F4E-3DC81CA6A698}" srcOrd="1" destOrd="0" presId="urn:microsoft.com/office/officeart/2005/8/layout/orgChart1"/>
    <dgm:cxn modelId="{EE15BC65-7D7C-4069-8A58-8BBD7D300DFC}" type="presOf" srcId="{F1ECC8F4-2EDB-4405-B37B-E7BC616E9EDC}" destId="{2BE24DA0-BBA6-4B4D-87DC-679B95C4D089}" srcOrd="0" destOrd="0" presId="urn:microsoft.com/office/officeart/2005/8/layout/orgChart1"/>
    <dgm:cxn modelId="{A5297F47-E6BC-44A1-8997-63EC048CBF27}" type="presOf" srcId="{FADF7809-7BF9-4B1C-84F4-9F1DD461F3E3}" destId="{18A665DF-3129-4536-8354-B998FB30188B}" srcOrd="0" destOrd="0" presId="urn:microsoft.com/office/officeart/2005/8/layout/orgChart1"/>
    <dgm:cxn modelId="{165A3F48-FCED-4451-BFB6-0662F42FC3D6}" type="presOf" srcId="{AA6729FE-5B51-44AF-A5E2-D299268163D7}" destId="{9A8B9444-57E3-494B-8235-54AFF1674A32}" srcOrd="1" destOrd="0" presId="urn:microsoft.com/office/officeart/2005/8/layout/orgChart1"/>
    <dgm:cxn modelId="{A71E8D6B-3CF5-41A4-B1F0-828AC6E6B254}" type="presOf" srcId="{BDD551AF-CF57-4C20-A311-F1AA9C53507D}" destId="{F44695C1-F820-48C0-AF03-F24193428479}" srcOrd="0" destOrd="0" presId="urn:microsoft.com/office/officeart/2005/8/layout/orgChart1"/>
    <dgm:cxn modelId="{B24BBF4D-9A97-4BDD-A275-00D4A79AC7A2}" type="presOf" srcId="{D2B7FDC4-7B9C-4955-B797-EB7DB3EC8732}" destId="{1F647ABB-60CA-4A67-959F-B0A2665C03BA}" srcOrd="0" destOrd="0" presId="urn:microsoft.com/office/officeart/2005/8/layout/orgChart1"/>
    <dgm:cxn modelId="{26356E70-4CD1-4266-A818-7449BC3142B2}" type="presOf" srcId="{D3B4705F-DDE2-4F20-B32D-F524FA3FA65C}" destId="{D39D0339-AF6E-478F-B9CD-6407667AA62F}" srcOrd="1" destOrd="0" presId="urn:microsoft.com/office/officeart/2005/8/layout/orgChart1"/>
    <dgm:cxn modelId="{15212E51-8F99-4237-9FEA-75460C3D55F0}" type="presOf" srcId="{AA6729FE-5B51-44AF-A5E2-D299268163D7}" destId="{8110F3C6-836C-45F9-B8E9-EB83DB5980D6}" srcOrd="0" destOrd="0" presId="urn:microsoft.com/office/officeart/2005/8/layout/orgChart1"/>
    <dgm:cxn modelId="{A5492473-AB09-4969-989C-F7C1CFCCCEBE}" type="presOf" srcId="{A5E69B68-B6B5-4753-A6AD-4A91F7C7AC09}" destId="{9782B359-BD25-4568-8B2C-0C99ACCC2E26}" srcOrd="0" destOrd="0" presId="urn:microsoft.com/office/officeart/2005/8/layout/orgChart1"/>
    <dgm:cxn modelId="{277C6A73-895D-4F61-8A62-E3318FE787E0}" srcId="{A5E69B68-B6B5-4753-A6AD-4A91F7C7AC09}" destId="{E53AFF5A-3095-4B2E-8FC2-C265AC7ABC07}" srcOrd="0" destOrd="0" parTransId="{E08EBEE6-9129-4356-A8D5-C26AE456335E}" sibTransId="{BEE74AEA-624A-4276-80A8-1A78CDF68AAE}"/>
    <dgm:cxn modelId="{D1C16275-4745-456D-9DA4-72BE85BBD610}" srcId="{A5E69B68-B6B5-4753-A6AD-4A91F7C7AC09}" destId="{E7F7ED69-B011-4AAF-8C8A-69AF5D89787B}" srcOrd="2" destOrd="0" parTransId="{CBFC039C-E9BE-4F0E-9B92-CFD535BEBC84}" sibTransId="{93444AE3-E390-47E2-AAF9-C1F5F19290D8}"/>
    <dgm:cxn modelId="{DDA32887-FEC0-44CA-84A0-6A9C6FB77E15}" srcId="{BDD551AF-CF57-4C20-A311-F1AA9C53507D}" destId="{B24FC5F7-A706-42CC-8837-F794AD488C42}" srcOrd="0" destOrd="0" parTransId="{EC7180F6-16E2-44A2-A5F1-B687BB49445B}" sibTransId="{5B38DD15-BE08-4E63-A72A-286C777CFB74}"/>
    <dgm:cxn modelId="{F7D1588D-5CAA-4489-8926-F2C28C09D4A4}" srcId="{45604F08-D014-463F-B51A-8F8A31A663B8}" destId="{F1ECC8F4-2EDB-4405-B37B-E7BC616E9EDC}" srcOrd="0" destOrd="0" parTransId="{3B1076A5-8B34-4494-B1B5-7FC4E35454FF}" sibTransId="{9D3BE4B2-6070-4A69-896B-B51560E512EB}"/>
    <dgm:cxn modelId="{9EE39698-0C7B-4E51-BDA8-25EB0781A191}" type="presOf" srcId="{25F6DB06-C289-455D-8D53-2F3EB241E4F2}" destId="{E3F1CEE4-1AC4-4BA8-8B0D-A902CD35D21D}" srcOrd="1" destOrd="0" presId="urn:microsoft.com/office/officeart/2005/8/layout/orgChart1"/>
    <dgm:cxn modelId="{ED568FA1-9C6C-45D5-9A91-CD24D9754EE0}" srcId="{AA6729FE-5B51-44AF-A5E2-D299268163D7}" destId="{25F6DB06-C289-455D-8D53-2F3EB241E4F2}" srcOrd="0" destOrd="0" parTransId="{C189C17B-E850-47CA-9420-7C0A6D23C34F}" sibTransId="{674266A2-ADAB-45D4-B907-2B901BB94B92}"/>
    <dgm:cxn modelId="{5C7AB2BD-5F80-42F6-B4DD-DF4CFAB2BAFE}" type="presOf" srcId="{BDD551AF-CF57-4C20-A311-F1AA9C53507D}" destId="{93B290E2-8524-4C93-83D5-AFC9A27DC9CF}" srcOrd="1" destOrd="0" presId="urn:microsoft.com/office/officeart/2005/8/layout/orgChart1"/>
    <dgm:cxn modelId="{FEC83DC1-F511-410C-9413-FD5D49BC7F6B}" type="presOf" srcId="{D3B4705F-DDE2-4F20-B32D-F524FA3FA65C}" destId="{B3348FC0-6959-46C3-BFBC-D94AB2DFE337}" srcOrd="0" destOrd="0" presId="urn:microsoft.com/office/officeart/2005/8/layout/orgChart1"/>
    <dgm:cxn modelId="{C60808CB-5535-4A1D-B2A2-87420D7236DA}" type="presOf" srcId="{B24FC5F7-A706-42CC-8837-F794AD488C42}" destId="{4931A357-8225-44C3-87A3-87AD0F285F4B}" srcOrd="0" destOrd="0" presId="urn:microsoft.com/office/officeart/2005/8/layout/orgChart1"/>
    <dgm:cxn modelId="{676B84CB-28D7-490E-BEE0-B41F8C2DC0F1}" type="presOf" srcId="{25F6DB06-C289-455D-8D53-2F3EB241E4F2}" destId="{CE5352C9-92B9-4117-B284-19D30FA47E85}" srcOrd="0" destOrd="0" presId="urn:microsoft.com/office/officeart/2005/8/layout/orgChart1"/>
    <dgm:cxn modelId="{C44E22D7-0595-40A9-B5B9-D6D421820504}" type="presOf" srcId="{B24FC5F7-A706-42CC-8837-F794AD488C42}" destId="{13218780-8C5D-422A-A2F4-C1EDB7CE2352}" srcOrd="1" destOrd="0" presId="urn:microsoft.com/office/officeart/2005/8/layout/orgChart1"/>
    <dgm:cxn modelId="{8B34CED8-8C3D-492E-91F9-C4F0F08682D0}" type="presOf" srcId="{E08EBEE6-9129-4356-A8D5-C26AE456335E}" destId="{DCFCB54B-FED5-4CCC-A116-7D58455614F2}" srcOrd="0" destOrd="0" presId="urn:microsoft.com/office/officeart/2005/8/layout/orgChart1"/>
    <dgm:cxn modelId="{86EA87DA-04EC-4ADB-A13D-FEEC83266AE4}" type="presOf" srcId="{BD93374F-4E38-4ADD-B878-52D565B221C9}" destId="{0473EE0D-70A0-40CC-A0B2-52F56065E8E4}" srcOrd="0" destOrd="0" presId="urn:microsoft.com/office/officeart/2005/8/layout/orgChart1"/>
    <dgm:cxn modelId="{FE144FDB-17F1-45AA-BEBA-D5B52F36F7A7}" type="presOf" srcId="{826B3067-BFE3-43E7-AB60-24072E28AE6B}" destId="{C05BEEE1-48AD-4641-A2C5-8AF20DC0426E}" srcOrd="0" destOrd="0" presId="urn:microsoft.com/office/officeart/2005/8/layout/orgChart1"/>
    <dgm:cxn modelId="{262CD1DF-2E9C-42DA-A8C4-C39236EBF6D3}" type="presOf" srcId="{EC7180F6-16E2-44A2-A5F1-B687BB49445B}" destId="{982DB677-6E5B-41B8-ACC8-301330568338}" srcOrd="0" destOrd="0" presId="urn:microsoft.com/office/officeart/2005/8/layout/orgChart1"/>
    <dgm:cxn modelId="{8C47C4FF-899B-4E1C-B48B-D0E6FF4EC365}" type="presOf" srcId="{E7F7ED69-B011-4AAF-8C8A-69AF5D89787B}" destId="{D71E2DAE-5EBE-4D03-8D3D-46A48EE05EF3}" srcOrd="0" destOrd="0" presId="urn:microsoft.com/office/officeart/2005/8/layout/orgChart1"/>
    <dgm:cxn modelId="{971CADCB-12B9-4DC3-8B64-1121871D4041}" type="presParOf" srcId="{29054B1E-AF90-42B2-8ACE-AF6D0A550D35}" destId="{C354842A-97DC-4771-8C80-0B7C95B80F2F}" srcOrd="0" destOrd="0" presId="urn:microsoft.com/office/officeart/2005/8/layout/orgChart1"/>
    <dgm:cxn modelId="{7C40756B-0286-4E3C-BBE4-1CEB115DEF5A}" type="presParOf" srcId="{C354842A-97DC-4771-8C80-0B7C95B80F2F}" destId="{675B231C-5E22-4523-B344-9B32E2E27855}" srcOrd="0" destOrd="0" presId="urn:microsoft.com/office/officeart/2005/8/layout/orgChart1"/>
    <dgm:cxn modelId="{46419BFB-711D-45AB-9B1A-15BA2F902C6E}" type="presParOf" srcId="{675B231C-5E22-4523-B344-9B32E2E27855}" destId="{2BE24DA0-BBA6-4B4D-87DC-679B95C4D089}" srcOrd="0" destOrd="0" presId="urn:microsoft.com/office/officeart/2005/8/layout/orgChart1"/>
    <dgm:cxn modelId="{BC686AF3-0C2D-4C15-A4FE-7040E1F6577C}" type="presParOf" srcId="{675B231C-5E22-4523-B344-9B32E2E27855}" destId="{1FF7CE3B-2F70-4063-B07C-2F314CCB8CBF}" srcOrd="1" destOrd="0" presId="urn:microsoft.com/office/officeart/2005/8/layout/orgChart1"/>
    <dgm:cxn modelId="{03942ABF-4CE4-493C-B50C-4A7811B9A663}" type="presParOf" srcId="{C354842A-97DC-4771-8C80-0B7C95B80F2F}" destId="{1EAE718B-D9E3-4521-A516-3A0887DA4252}" srcOrd="1" destOrd="0" presId="urn:microsoft.com/office/officeart/2005/8/layout/orgChart1"/>
    <dgm:cxn modelId="{6541CD47-B9A0-460D-A6F6-ECF981D7AA97}" type="presParOf" srcId="{1EAE718B-D9E3-4521-A516-3A0887DA4252}" destId="{1F647ABB-60CA-4A67-959F-B0A2665C03BA}" srcOrd="0" destOrd="0" presId="urn:microsoft.com/office/officeart/2005/8/layout/orgChart1"/>
    <dgm:cxn modelId="{839CA01B-5457-46FF-894D-6053033C2406}" type="presParOf" srcId="{1EAE718B-D9E3-4521-A516-3A0887DA4252}" destId="{C8313AC1-2950-433C-931B-2BC659EFF204}" srcOrd="1" destOrd="0" presId="urn:microsoft.com/office/officeart/2005/8/layout/orgChart1"/>
    <dgm:cxn modelId="{C83B9607-1AA6-4FB0-ADD7-C79E0397F158}" type="presParOf" srcId="{C8313AC1-2950-433C-931B-2BC659EFF204}" destId="{80F460EF-15DF-40C0-96B8-4AAA745D5150}" srcOrd="0" destOrd="0" presId="urn:microsoft.com/office/officeart/2005/8/layout/orgChart1"/>
    <dgm:cxn modelId="{D4D2C565-11D8-4CEC-A455-5ACA7542AA85}" type="presParOf" srcId="{80F460EF-15DF-40C0-96B8-4AAA745D5150}" destId="{9782B359-BD25-4568-8B2C-0C99ACCC2E26}" srcOrd="0" destOrd="0" presId="urn:microsoft.com/office/officeart/2005/8/layout/orgChart1"/>
    <dgm:cxn modelId="{38D04039-08F0-4569-9A57-A0C12DB2609A}" type="presParOf" srcId="{80F460EF-15DF-40C0-96B8-4AAA745D5150}" destId="{F7127480-59D2-4F1D-BD10-735EA28676AF}" srcOrd="1" destOrd="0" presId="urn:microsoft.com/office/officeart/2005/8/layout/orgChart1"/>
    <dgm:cxn modelId="{4981DBB3-D875-4444-9781-9F01C623B8EB}" type="presParOf" srcId="{C8313AC1-2950-433C-931B-2BC659EFF204}" destId="{DDBF4DB8-517B-4948-9983-0CA90239553E}" srcOrd="1" destOrd="0" presId="urn:microsoft.com/office/officeart/2005/8/layout/orgChart1"/>
    <dgm:cxn modelId="{2DEAE2E4-7EDA-4BF0-9143-2C126E6B9284}" type="presParOf" srcId="{DDBF4DB8-517B-4948-9983-0CA90239553E}" destId="{DCFCB54B-FED5-4CCC-A116-7D58455614F2}" srcOrd="0" destOrd="0" presId="urn:microsoft.com/office/officeart/2005/8/layout/orgChart1"/>
    <dgm:cxn modelId="{91CE6A7D-71AE-4160-9F71-9321BFD850EF}" type="presParOf" srcId="{DDBF4DB8-517B-4948-9983-0CA90239553E}" destId="{D6F3F83C-353D-4BA0-A4BC-DE22111FD43C}" srcOrd="1" destOrd="0" presId="urn:microsoft.com/office/officeart/2005/8/layout/orgChart1"/>
    <dgm:cxn modelId="{28BC0F86-38C0-4C97-AE6E-C8F4A65B84E2}" type="presParOf" srcId="{D6F3F83C-353D-4BA0-A4BC-DE22111FD43C}" destId="{115B1E14-F7D4-4D06-80F9-500803649E2B}" srcOrd="0" destOrd="0" presId="urn:microsoft.com/office/officeart/2005/8/layout/orgChart1"/>
    <dgm:cxn modelId="{D2F21A71-C79B-4D07-97B7-F07DA7ACA4E8}" type="presParOf" srcId="{115B1E14-F7D4-4D06-80F9-500803649E2B}" destId="{74081400-2D66-411A-9EBD-A8E5B6EBF698}" srcOrd="0" destOrd="0" presId="urn:microsoft.com/office/officeart/2005/8/layout/orgChart1"/>
    <dgm:cxn modelId="{01F7A4D7-1C5E-4150-837A-4798C3A4EA7A}" type="presParOf" srcId="{115B1E14-F7D4-4D06-80F9-500803649E2B}" destId="{16A49C27-5C5C-48E4-8F4E-3DC81CA6A698}" srcOrd="1" destOrd="0" presId="urn:microsoft.com/office/officeart/2005/8/layout/orgChart1"/>
    <dgm:cxn modelId="{9DD4C212-F0CF-4E1B-9B6E-F3068D1A9FE6}" type="presParOf" srcId="{D6F3F83C-353D-4BA0-A4BC-DE22111FD43C}" destId="{78903953-0EEC-4603-8202-2D6D0B6BEDA9}" srcOrd="1" destOrd="0" presId="urn:microsoft.com/office/officeart/2005/8/layout/orgChart1"/>
    <dgm:cxn modelId="{3C0ABC71-275A-4F07-92B1-6E0DDEB444BD}" type="presParOf" srcId="{D6F3F83C-353D-4BA0-A4BC-DE22111FD43C}" destId="{099F2058-05F7-4F75-B60D-4F5D3B14FD75}" srcOrd="2" destOrd="0" presId="urn:microsoft.com/office/officeart/2005/8/layout/orgChart1"/>
    <dgm:cxn modelId="{F8D8001C-02E1-40F5-B18B-56712E9D6755}" type="presParOf" srcId="{DDBF4DB8-517B-4948-9983-0CA90239553E}" destId="{C05BEEE1-48AD-4641-A2C5-8AF20DC0426E}" srcOrd="2" destOrd="0" presId="urn:microsoft.com/office/officeart/2005/8/layout/orgChart1"/>
    <dgm:cxn modelId="{D6955799-DBAE-4C21-B419-4BD24F828A1C}" type="presParOf" srcId="{DDBF4DB8-517B-4948-9983-0CA90239553E}" destId="{C87FBDDC-29F5-4D1A-BBAA-EA4C053E3364}" srcOrd="3" destOrd="0" presId="urn:microsoft.com/office/officeart/2005/8/layout/orgChart1"/>
    <dgm:cxn modelId="{1DB68422-7BD5-41AA-9207-B28F02A5DFE0}" type="presParOf" srcId="{C87FBDDC-29F5-4D1A-BBAA-EA4C053E3364}" destId="{AABC0DEA-BC67-48A3-B70A-B51B0BC62681}" srcOrd="0" destOrd="0" presId="urn:microsoft.com/office/officeart/2005/8/layout/orgChart1"/>
    <dgm:cxn modelId="{9015E5E3-4258-4661-9586-EAF670C03D4F}" type="presParOf" srcId="{AABC0DEA-BC67-48A3-B70A-B51B0BC62681}" destId="{8110F3C6-836C-45F9-B8E9-EB83DB5980D6}" srcOrd="0" destOrd="0" presId="urn:microsoft.com/office/officeart/2005/8/layout/orgChart1"/>
    <dgm:cxn modelId="{39975667-D1EC-4409-A725-15EBA9559C6F}" type="presParOf" srcId="{AABC0DEA-BC67-48A3-B70A-B51B0BC62681}" destId="{9A8B9444-57E3-494B-8235-54AFF1674A32}" srcOrd="1" destOrd="0" presId="urn:microsoft.com/office/officeart/2005/8/layout/orgChart1"/>
    <dgm:cxn modelId="{14DDB50A-CDA9-4DDD-BE3E-58E48CA4566B}" type="presParOf" srcId="{C87FBDDC-29F5-4D1A-BBAA-EA4C053E3364}" destId="{33BF07A8-EEB1-4A2A-AD7C-1C66185E00AD}" srcOrd="1" destOrd="0" presId="urn:microsoft.com/office/officeart/2005/8/layout/orgChart1"/>
    <dgm:cxn modelId="{C3765878-2FE6-48FF-9EE0-DCAF7E32DE58}" type="presParOf" srcId="{33BF07A8-EEB1-4A2A-AD7C-1C66185E00AD}" destId="{EEA9D462-2F7B-42D1-BF0A-91B3C059B310}" srcOrd="0" destOrd="0" presId="urn:microsoft.com/office/officeart/2005/8/layout/orgChart1"/>
    <dgm:cxn modelId="{E93435B7-0F0B-4C2C-88BA-06E3CF04D719}" type="presParOf" srcId="{33BF07A8-EEB1-4A2A-AD7C-1C66185E00AD}" destId="{6D2D9050-DC49-4E7F-9581-BBF7E86AA060}" srcOrd="1" destOrd="0" presId="urn:microsoft.com/office/officeart/2005/8/layout/orgChart1"/>
    <dgm:cxn modelId="{AD2025A9-E775-4B5E-9D35-1E1FBA525318}" type="presParOf" srcId="{6D2D9050-DC49-4E7F-9581-BBF7E86AA060}" destId="{3703102D-9E66-4B72-A81C-08A198F7A2DD}" srcOrd="0" destOrd="0" presId="urn:microsoft.com/office/officeart/2005/8/layout/orgChart1"/>
    <dgm:cxn modelId="{0B8BC269-6E21-4CFC-9E5C-7C72EE9ABFE0}" type="presParOf" srcId="{3703102D-9E66-4B72-A81C-08A198F7A2DD}" destId="{CE5352C9-92B9-4117-B284-19D30FA47E85}" srcOrd="0" destOrd="0" presId="urn:microsoft.com/office/officeart/2005/8/layout/orgChart1"/>
    <dgm:cxn modelId="{B0BB4A79-8991-4BC0-8750-959D47A2108F}" type="presParOf" srcId="{3703102D-9E66-4B72-A81C-08A198F7A2DD}" destId="{E3F1CEE4-1AC4-4BA8-8B0D-A902CD35D21D}" srcOrd="1" destOrd="0" presId="urn:microsoft.com/office/officeart/2005/8/layout/orgChart1"/>
    <dgm:cxn modelId="{1F48A631-B1CB-4356-91AE-03D85A1AE3B2}" type="presParOf" srcId="{6D2D9050-DC49-4E7F-9581-BBF7E86AA060}" destId="{3303B8F9-FA35-4078-8CBA-A6B8D4E0A305}" srcOrd="1" destOrd="0" presId="urn:microsoft.com/office/officeart/2005/8/layout/orgChart1"/>
    <dgm:cxn modelId="{204AF446-0AB9-4A95-9549-C2050234A94B}" type="presParOf" srcId="{3303B8F9-FA35-4078-8CBA-A6B8D4E0A305}" destId="{18A665DF-3129-4536-8354-B998FB30188B}" srcOrd="0" destOrd="0" presId="urn:microsoft.com/office/officeart/2005/8/layout/orgChart1"/>
    <dgm:cxn modelId="{F4D6BB89-D25F-4BD4-BDB0-4FE271E923A7}" type="presParOf" srcId="{3303B8F9-FA35-4078-8CBA-A6B8D4E0A305}" destId="{37D8881C-CA3C-4167-9CD2-A36BDC78058A}" srcOrd="1" destOrd="0" presId="urn:microsoft.com/office/officeart/2005/8/layout/orgChart1"/>
    <dgm:cxn modelId="{B16AD7ED-4EB4-4627-AAA8-3BC2E7878361}" type="presParOf" srcId="{37D8881C-CA3C-4167-9CD2-A36BDC78058A}" destId="{0869EBE1-592D-4B9D-BDFE-D729CC41B289}" srcOrd="0" destOrd="0" presId="urn:microsoft.com/office/officeart/2005/8/layout/orgChart1"/>
    <dgm:cxn modelId="{C2D1469A-6D87-4F7F-A544-440BC5F4CD7A}" type="presParOf" srcId="{0869EBE1-592D-4B9D-BDFE-D729CC41B289}" destId="{F44695C1-F820-48C0-AF03-F24193428479}" srcOrd="0" destOrd="0" presId="urn:microsoft.com/office/officeart/2005/8/layout/orgChart1"/>
    <dgm:cxn modelId="{BAF18740-AF27-463F-9373-3A26D40FA761}" type="presParOf" srcId="{0869EBE1-592D-4B9D-BDFE-D729CC41B289}" destId="{93B290E2-8524-4C93-83D5-AFC9A27DC9CF}" srcOrd="1" destOrd="0" presId="urn:microsoft.com/office/officeart/2005/8/layout/orgChart1"/>
    <dgm:cxn modelId="{AA2B087C-0CA0-4862-BDDA-C4A6AC1C5F2B}" type="presParOf" srcId="{37D8881C-CA3C-4167-9CD2-A36BDC78058A}" destId="{C70B4EE9-61BC-4437-8336-BBB3A0F4F1A7}" srcOrd="1" destOrd="0" presId="urn:microsoft.com/office/officeart/2005/8/layout/orgChart1"/>
    <dgm:cxn modelId="{2B480CC5-0AA5-4F92-8415-DD15BAF8718A}" type="presParOf" srcId="{C70B4EE9-61BC-4437-8336-BBB3A0F4F1A7}" destId="{982DB677-6E5B-41B8-ACC8-301330568338}" srcOrd="0" destOrd="0" presId="urn:microsoft.com/office/officeart/2005/8/layout/orgChart1"/>
    <dgm:cxn modelId="{72EAB44A-7ED9-4E55-9871-E6D516692C0D}" type="presParOf" srcId="{C70B4EE9-61BC-4437-8336-BBB3A0F4F1A7}" destId="{861F4688-0449-478C-8C64-ABF62BD42BDA}" srcOrd="1" destOrd="0" presId="urn:microsoft.com/office/officeart/2005/8/layout/orgChart1"/>
    <dgm:cxn modelId="{70E74838-0E7D-42CF-9718-5526B1C30DD2}" type="presParOf" srcId="{861F4688-0449-478C-8C64-ABF62BD42BDA}" destId="{17F807B6-1B8D-4F89-947B-BDE2BDD3CD0F}" srcOrd="0" destOrd="0" presId="urn:microsoft.com/office/officeart/2005/8/layout/orgChart1"/>
    <dgm:cxn modelId="{372BD2C5-74FE-4455-974E-FBF7B156D4E4}" type="presParOf" srcId="{17F807B6-1B8D-4F89-947B-BDE2BDD3CD0F}" destId="{4931A357-8225-44C3-87A3-87AD0F285F4B}" srcOrd="0" destOrd="0" presId="urn:microsoft.com/office/officeart/2005/8/layout/orgChart1"/>
    <dgm:cxn modelId="{32488EE3-2B2D-4F73-9E5F-CDCA67951ACA}" type="presParOf" srcId="{17F807B6-1B8D-4F89-947B-BDE2BDD3CD0F}" destId="{13218780-8C5D-422A-A2F4-C1EDB7CE2352}" srcOrd="1" destOrd="0" presId="urn:microsoft.com/office/officeart/2005/8/layout/orgChart1"/>
    <dgm:cxn modelId="{CCDA61DE-8509-44BE-AC55-3ADF17E48B1A}" type="presParOf" srcId="{861F4688-0449-478C-8C64-ABF62BD42BDA}" destId="{055BE48E-8938-4A85-B8B9-65A2FCBC7EE0}" srcOrd="1" destOrd="0" presId="urn:microsoft.com/office/officeart/2005/8/layout/orgChart1"/>
    <dgm:cxn modelId="{B78C5A9A-CCC6-4C75-A53A-7377A3F013E7}" type="presParOf" srcId="{055BE48E-8938-4A85-B8B9-65A2FCBC7EE0}" destId="{0473EE0D-70A0-40CC-A0B2-52F56065E8E4}" srcOrd="0" destOrd="0" presId="urn:microsoft.com/office/officeart/2005/8/layout/orgChart1"/>
    <dgm:cxn modelId="{DD60F9B2-014A-496C-A034-920C896FB709}" type="presParOf" srcId="{055BE48E-8938-4A85-B8B9-65A2FCBC7EE0}" destId="{62C9520E-C359-4F5B-A6E0-DAEA5239614E}" srcOrd="1" destOrd="0" presId="urn:microsoft.com/office/officeart/2005/8/layout/orgChart1"/>
    <dgm:cxn modelId="{342E5C50-8BCF-48E7-ABB1-CFD514901573}" type="presParOf" srcId="{62C9520E-C359-4F5B-A6E0-DAEA5239614E}" destId="{5D7BAF6B-0B94-4951-AFBF-73D0AB69DE42}" srcOrd="0" destOrd="0" presId="urn:microsoft.com/office/officeart/2005/8/layout/orgChart1"/>
    <dgm:cxn modelId="{05387F8F-9045-493A-B6FA-3CF917788C81}" type="presParOf" srcId="{5D7BAF6B-0B94-4951-AFBF-73D0AB69DE42}" destId="{B3348FC0-6959-46C3-BFBC-D94AB2DFE337}" srcOrd="0" destOrd="0" presId="urn:microsoft.com/office/officeart/2005/8/layout/orgChart1"/>
    <dgm:cxn modelId="{C29F3578-ADE4-4D52-8EE6-391908A13060}" type="presParOf" srcId="{5D7BAF6B-0B94-4951-AFBF-73D0AB69DE42}" destId="{D39D0339-AF6E-478F-B9CD-6407667AA62F}" srcOrd="1" destOrd="0" presId="urn:microsoft.com/office/officeart/2005/8/layout/orgChart1"/>
    <dgm:cxn modelId="{95480537-71CC-494F-AD6C-B39E610EC20C}" type="presParOf" srcId="{62C9520E-C359-4F5B-A6E0-DAEA5239614E}" destId="{9F2C6379-B78A-4D97-974A-D877D7521CC2}" srcOrd="1" destOrd="0" presId="urn:microsoft.com/office/officeart/2005/8/layout/orgChart1"/>
    <dgm:cxn modelId="{ABD0E72F-6039-401F-87BC-B84885ACD872}" type="presParOf" srcId="{62C9520E-C359-4F5B-A6E0-DAEA5239614E}" destId="{1C7551B1-CA93-4D97-AECA-C9C20E3CB8C4}" srcOrd="2" destOrd="0" presId="urn:microsoft.com/office/officeart/2005/8/layout/orgChart1"/>
    <dgm:cxn modelId="{4043CE41-99D0-408D-964C-8B2077D5D478}" type="presParOf" srcId="{861F4688-0449-478C-8C64-ABF62BD42BDA}" destId="{2CB8C09A-82D0-4724-84AB-6A54EE7B9B21}" srcOrd="2" destOrd="0" presId="urn:microsoft.com/office/officeart/2005/8/layout/orgChart1"/>
    <dgm:cxn modelId="{910F080F-264A-4D0C-A0B8-68038E23BC65}" type="presParOf" srcId="{37D8881C-CA3C-4167-9CD2-A36BDC78058A}" destId="{374A0FBC-5FD4-470F-84EA-08A754B5AF04}" srcOrd="2" destOrd="0" presId="urn:microsoft.com/office/officeart/2005/8/layout/orgChart1"/>
    <dgm:cxn modelId="{E525CF4E-03E6-499B-B00E-6FF6F69CC28F}" type="presParOf" srcId="{6D2D9050-DC49-4E7F-9581-BBF7E86AA060}" destId="{EA142E96-237A-4406-A739-A516632F954F}" srcOrd="2" destOrd="0" presId="urn:microsoft.com/office/officeart/2005/8/layout/orgChart1"/>
    <dgm:cxn modelId="{84500D01-DAC2-4A59-81CE-160B2494EAD3}" type="presParOf" srcId="{C87FBDDC-29F5-4D1A-BBAA-EA4C053E3364}" destId="{633E94F6-2F45-4BE9-AEAA-52ED3A58BD04}" srcOrd="2" destOrd="0" presId="urn:microsoft.com/office/officeart/2005/8/layout/orgChart1"/>
    <dgm:cxn modelId="{F6F6A8E8-A52F-4DA0-9A44-219829AD7EBE}" type="presParOf" srcId="{DDBF4DB8-517B-4948-9983-0CA90239553E}" destId="{ED869F08-8C18-421F-AD50-804324E02804}" srcOrd="4" destOrd="0" presId="urn:microsoft.com/office/officeart/2005/8/layout/orgChart1"/>
    <dgm:cxn modelId="{26231D12-E203-407F-B55B-F870F9F29866}" type="presParOf" srcId="{DDBF4DB8-517B-4948-9983-0CA90239553E}" destId="{944E1BFE-B649-465E-898A-7CA7FA42D286}" srcOrd="5" destOrd="0" presId="urn:microsoft.com/office/officeart/2005/8/layout/orgChart1"/>
    <dgm:cxn modelId="{1DF90CE1-FDD0-4BF4-A1EF-CEE8C165625F}" type="presParOf" srcId="{944E1BFE-B649-465E-898A-7CA7FA42D286}" destId="{3B59F149-B1C8-49D2-A83B-E02B83F742EA}" srcOrd="0" destOrd="0" presId="urn:microsoft.com/office/officeart/2005/8/layout/orgChart1"/>
    <dgm:cxn modelId="{189056F7-320E-4353-9528-419A1F6CC82D}" type="presParOf" srcId="{3B59F149-B1C8-49D2-A83B-E02B83F742EA}" destId="{D71E2DAE-5EBE-4D03-8D3D-46A48EE05EF3}" srcOrd="0" destOrd="0" presId="urn:microsoft.com/office/officeart/2005/8/layout/orgChart1"/>
    <dgm:cxn modelId="{1A109C78-3540-41A2-9E52-92E5AE4562DC}" type="presParOf" srcId="{3B59F149-B1C8-49D2-A83B-E02B83F742EA}" destId="{6AF53659-37F0-49CA-BA71-98BC9AA7E5E7}" srcOrd="1" destOrd="0" presId="urn:microsoft.com/office/officeart/2005/8/layout/orgChart1"/>
    <dgm:cxn modelId="{D90EA9C8-F17F-43A2-934C-A0BE17408316}" type="presParOf" srcId="{944E1BFE-B649-465E-898A-7CA7FA42D286}" destId="{93AEAAEA-A844-42D1-8E29-05AB9FF24ED4}" srcOrd="1" destOrd="0" presId="urn:microsoft.com/office/officeart/2005/8/layout/orgChart1"/>
    <dgm:cxn modelId="{6D875B12-2177-4312-8B09-3A8EF376E64F}" type="presParOf" srcId="{944E1BFE-B649-465E-898A-7CA7FA42D286}" destId="{5524F1F9-FBBE-47DB-BA0C-B24406EDB5B8}" srcOrd="2" destOrd="0" presId="urn:microsoft.com/office/officeart/2005/8/layout/orgChart1"/>
    <dgm:cxn modelId="{E7B3033E-4DD1-41D3-99C2-A9A8C5A1159E}" type="presParOf" srcId="{C8313AC1-2950-433C-931B-2BC659EFF204}" destId="{4C455377-93E5-40BB-8AC9-780B2D56C356}" srcOrd="2" destOrd="0" presId="urn:microsoft.com/office/officeart/2005/8/layout/orgChart1"/>
    <dgm:cxn modelId="{4B6B8494-64B4-4594-8495-79E15B64D457}" type="presParOf" srcId="{C354842A-97DC-4771-8C80-0B7C95B80F2F}" destId="{9EA33E3A-397C-4715-A49A-576CBBB8581C}" srcOrd="2" destOrd="0" presId="urn:microsoft.com/office/officeart/2005/8/layout/orgChart1"/>
  </dgm:cxnLst>
  <dgm:bg>
    <a:solidFill>
      <a:srgbClr val="E9F1EF"/>
    </a:solidFill>
  </dgm:bg>
  <dgm:whole>
    <a:ln w="9525"/>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87676A-BEA8-4F3D-A381-96FEF8B64B4C}" type="doc">
      <dgm:prSet loTypeId="urn:microsoft.com/office/officeart/2005/8/layout/process1" loCatId="process" qsTypeId="urn:microsoft.com/office/officeart/2005/8/quickstyle/simple4" qsCatId="simple" csTypeId="urn:microsoft.com/office/officeart/2005/8/colors/accent0_1" csCatId="mainScheme" phldr="1"/>
      <dgm:spPr/>
      <dgm:t>
        <a:bodyPr/>
        <a:lstStyle/>
        <a:p>
          <a:endParaRPr lang="hr-HR"/>
        </a:p>
      </dgm:t>
    </dgm:pt>
    <dgm:pt modelId="{3DEC79C9-A8C6-40BB-AC22-94433CAEA2C5}">
      <dgm:prSet phldrT="[Tekst]" custT="1"/>
      <dgm:spPr>
        <a:xfrm>
          <a:off x="986136" y="203692"/>
          <a:ext cx="836136" cy="453675"/>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gm:spPr>
      <dgm:t>
        <a:bodyPr/>
        <a:lstStyle/>
        <a:p>
          <a:r>
            <a:rPr lang="en-US" sz="1500" b="1" dirty="0">
              <a:solidFill>
                <a:schemeClr val="bg1"/>
              </a:solidFill>
              <a:latin typeface="Open sans"/>
              <a:ea typeface="+mn-ea"/>
              <a:cs typeface="Times New Roman" panose="02020603050405020304" pitchFamily="18" charset="0"/>
            </a:rPr>
            <a:t>Assessment process</a:t>
          </a:r>
          <a:r>
            <a:rPr lang="hr-HR" sz="1500" b="1" dirty="0">
              <a:solidFill>
                <a:schemeClr val="bg1"/>
              </a:solidFill>
              <a:latin typeface="Open sans"/>
              <a:ea typeface="+mn-ea"/>
              <a:cs typeface="Times New Roman" panose="02020603050405020304" pitchFamily="18" charset="0"/>
            </a:rPr>
            <a:t> (</a:t>
          </a:r>
          <a:r>
            <a:rPr lang="hr-HR" sz="1500" b="1" dirty="0" err="1">
              <a:solidFill>
                <a:schemeClr val="bg1"/>
              </a:solidFill>
              <a:latin typeface="Open sans"/>
              <a:ea typeface="+mn-ea"/>
              <a:cs typeface="Times New Roman" panose="02020603050405020304" pitchFamily="18" charset="0"/>
            </a:rPr>
            <a:t>administrative</a:t>
          </a:r>
          <a:r>
            <a:rPr lang="hr-HR" sz="1500" b="1" dirty="0">
              <a:solidFill>
                <a:schemeClr val="bg1"/>
              </a:solidFill>
              <a:latin typeface="Open sans"/>
              <a:ea typeface="+mn-ea"/>
              <a:cs typeface="Times New Roman" panose="02020603050405020304" pitchFamily="18" charset="0"/>
            </a:rPr>
            <a:t>, </a:t>
          </a:r>
          <a:r>
            <a:rPr lang="hr-HR" sz="1500" b="1" dirty="0" err="1">
              <a:solidFill>
                <a:schemeClr val="bg1"/>
              </a:solidFill>
              <a:latin typeface="Open sans"/>
              <a:ea typeface="+mn-ea"/>
              <a:cs typeface="Times New Roman" panose="02020603050405020304" pitchFamily="18" charset="0"/>
            </a:rPr>
            <a:t>eligibility</a:t>
          </a:r>
          <a:r>
            <a:rPr lang="hr-HR" sz="1500" b="1" dirty="0">
              <a:solidFill>
                <a:schemeClr val="bg1"/>
              </a:solidFill>
              <a:latin typeface="Open sans"/>
              <a:ea typeface="+mn-ea"/>
              <a:cs typeface="Times New Roman" panose="02020603050405020304" pitchFamily="18" charset="0"/>
            </a:rPr>
            <a:t> </a:t>
          </a:r>
          <a:r>
            <a:rPr lang="hr-HR" sz="1500" b="1" dirty="0" err="1">
              <a:solidFill>
                <a:schemeClr val="bg1"/>
              </a:solidFill>
              <a:latin typeface="Open sans"/>
              <a:ea typeface="+mn-ea"/>
              <a:cs typeface="Times New Roman" panose="02020603050405020304" pitchFamily="18" charset="0"/>
            </a:rPr>
            <a:t>and</a:t>
          </a:r>
          <a:r>
            <a:rPr lang="hr-HR" sz="1500" b="1" dirty="0">
              <a:solidFill>
                <a:schemeClr val="bg1"/>
              </a:solidFill>
              <a:latin typeface="Open sans"/>
              <a:ea typeface="+mn-ea"/>
              <a:cs typeface="Times New Roman" panose="02020603050405020304" pitchFamily="18" charset="0"/>
            </a:rPr>
            <a:t> </a:t>
          </a:r>
          <a:r>
            <a:rPr lang="hr-HR" sz="1500" b="1" dirty="0" err="1">
              <a:solidFill>
                <a:schemeClr val="bg1"/>
              </a:solidFill>
              <a:latin typeface="Open sans"/>
              <a:ea typeface="+mn-ea"/>
              <a:cs typeface="Times New Roman" panose="02020603050405020304" pitchFamily="18" charset="0"/>
            </a:rPr>
            <a:t>quality</a:t>
          </a:r>
          <a:r>
            <a:rPr lang="hr-HR" sz="1500" b="1" dirty="0">
              <a:solidFill>
                <a:schemeClr val="bg1"/>
              </a:solidFill>
              <a:latin typeface="Open sans"/>
              <a:ea typeface="+mn-ea"/>
              <a:cs typeface="Times New Roman" panose="02020603050405020304" pitchFamily="18" charset="0"/>
            </a:rPr>
            <a:t>)</a:t>
          </a:r>
          <a:r>
            <a:rPr lang="hr-HR" sz="1500" b="1" dirty="0">
              <a:solidFill>
                <a:srgbClr val="295A4D"/>
              </a:solidFill>
              <a:latin typeface="Open sans"/>
              <a:ea typeface="+mn-ea"/>
              <a:cs typeface="Times New Roman" panose="02020603050405020304" pitchFamily="18" charset="0"/>
            </a:rPr>
            <a:t>)</a:t>
          </a:r>
          <a:r>
            <a:rPr lang="hr-HR" sz="1500" b="1" dirty="0">
              <a:solidFill>
                <a:sysClr val="windowText" lastClr="000000">
                  <a:hueOff val="0"/>
                  <a:satOff val="0"/>
                  <a:lumOff val="0"/>
                  <a:alphaOff val="0"/>
                </a:sysClr>
              </a:solidFill>
              <a:latin typeface="Open sans"/>
              <a:ea typeface="+mn-ea"/>
              <a:cs typeface="Times New Roman" panose="02020603050405020304" pitchFamily="18" charset="0"/>
            </a:rPr>
            <a:t> </a:t>
          </a:r>
        </a:p>
      </dgm:t>
    </dgm:pt>
    <dgm:pt modelId="{E4D88217-7184-4647-9AA1-57E769A912DC}" type="parTrans" cxnId="{ADA382C4-62A9-41EB-A074-5641694A5726}">
      <dgm:prSet/>
      <dgm:spPr/>
      <dgm:t>
        <a:bodyPr/>
        <a:lstStyle/>
        <a:p>
          <a:endParaRPr lang="hr-HR" sz="1200" b="1">
            <a:latin typeface="Calibri Light" panose="020F0302020204030204" pitchFamily="34" charset="0"/>
            <a:cs typeface="Calibri Light" panose="020F0302020204030204" pitchFamily="34" charset="0"/>
          </a:endParaRPr>
        </a:p>
      </dgm:t>
    </dgm:pt>
    <dgm:pt modelId="{A764B8B0-13EE-472C-819A-E847425C65AB}" type="sibTrans" cxnId="{ADA382C4-62A9-41EB-A074-5641694A5726}">
      <dgm:prSet custT="1"/>
      <dgm:spPr>
        <a:xfrm>
          <a:off x="1892339" y="343647"/>
          <a:ext cx="148540" cy="173764"/>
        </a:xfrm>
        <a:prstGeom prst="rightArrow">
          <a:avLst>
            <a:gd name="adj1" fmla="val 60000"/>
            <a:gd name="adj2" fmla="val 50000"/>
          </a:avLst>
        </a:prstGeom>
        <a:solidFill>
          <a:srgbClr val="295A4D"/>
        </a:solidFill>
        <a:ln>
          <a:noFill/>
        </a:ln>
        <a:effectLst>
          <a:outerShdw blurRad="40000" dist="23000" dir="5400000" rotWithShape="0">
            <a:srgbClr val="000000">
              <a:alpha val="35000"/>
            </a:srgbClr>
          </a:outerShdw>
        </a:effectLst>
      </dgm:spPr>
      <dgm:t>
        <a:bodyPr/>
        <a:lstStyle/>
        <a:p>
          <a:endParaRPr lang="hr-HR" sz="1200" b="1">
            <a:solidFill>
              <a:srgbClr val="295A4D"/>
            </a:solidFill>
            <a:latin typeface="Calibri Light" panose="020F0302020204030204" pitchFamily="34" charset="0"/>
            <a:ea typeface="+mn-ea"/>
            <a:cs typeface="Calibri Light" panose="020F0302020204030204" pitchFamily="34" charset="0"/>
          </a:endParaRPr>
        </a:p>
      </dgm:t>
    </dgm:pt>
    <dgm:pt modelId="{DCE1CBD6-7948-4181-8CCE-0E0E7BC9EFEF}">
      <dgm:prSet phldrT="[Tekst]" custT="1"/>
      <dgm:spPr>
        <a:xfrm>
          <a:off x="3083466" y="203692"/>
          <a:ext cx="700663" cy="453675"/>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gm:spPr>
      <dgm:t>
        <a:bodyPr/>
        <a:lstStyle/>
        <a:p>
          <a:r>
            <a:rPr lang="hr-HR" sz="1500" b="1" dirty="0" err="1">
              <a:solidFill>
                <a:schemeClr val="bg1"/>
              </a:solidFill>
              <a:latin typeface="Open sans"/>
              <a:ea typeface="+mn-ea"/>
              <a:cs typeface="Times New Roman" panose="02020603050405020304" pitchFamily="18" charset="0"/>
            </a:rPr>
            <a:t>Eligibility</a:t>
          </a:r>
          <a:r>
            <a:rPr lang="hr-HR" sz="1500" b="1" dirty="0">
              <a:solidFill>
                <a:schemeClr val="bg1"/>
              </a:solidFill>
              <a:latin typeface="Open sans"/>
              <a:ea typeface="+mn-ea"/>
              <a:cs typeface="Times New Roman" panose="02020603050405020304" pitchFamily="18" charset="0"/>
            </a:rPr>
            <a:t> </a:t>
          </a:r>
          <a:r>
            <a:rPr lang="hr-HR" sz="1500" b="1" dirty="0" err="1">
              <a:solidFill>
                <a:schemeClr val="bg1"/>
              </a:solidFill>
              <a:latin typeface="Open sans"/>
              <a:ea typeface="+mn-ea"/>
              <a:cs typeface="Times New Roman" panose="02020603050405020304" pitchFamily="18" charset="0"/>
            </a:rPr>
            <a:t>of</a:t>
          </a:r>
          <a:r>
            <a:rPr lang="hr-HR" sz="1500" b="1" dirty="0">
              <a:solidFill>
                <a:schemeClr val="bg1"/>
              </a:solidFill>
              <a:latin typeface="Open sans"/>
              <a:ea typeface="+mn-ea"/>
              <a:cs typeface="Times New Roman" panose="02020603050405020304" pitchFamily="18" charset="0"/>
            </a:rPr>
            <a:t> </a:t>
          </a:r>
          <a:r>
            <a:rPr lang="hr-HR" sz="1500" b="1" dirty="0" err="1">
              <a:solidFill>
                <a:schemeClr val="bg1"/>
              </a:solidFill>
              <a:latin typeface="Open sans"/>
              <a:ea typeface="+mn-ea"/>
              <a:cs typeface="Times New Roman" panose="02020603050405020304" pitchFamily="18" charset="0"/>
            </a:rPr>
            <a:t>costs</a:t>
          </a:r>
          <a:r>
            <a:rPr lang="hr-HR" sz="1500" b="1" dirty="0">
              <a:solidFill>
                <a:schemeClr val="bg1"/>
              </a:solidFill>
              <a:latin typeface="Open sans"/>
              <a:ea typeface="+mn-ea"/>
              <a:cs typeface="Times New Roman" panose="02020603050405020304" pitchFamily="18" charset="0"/>
            </a:rPr>
            <a:t> and </a:t>
          </a:r>
          <a:r>
            <a:rPr lang="hr-HR" sz="1500" b="1" dirty="0" err="1">
              <a:solidFill>
                <a:schemeClr val="bg1"/>
              </a:solidFill>
              <a:latin typeface="Open sans"/>
              <a:ea typeface="+mn-ea"/>
              <a:cs typeface="Times New Roman" panose="02020603050405020304" pitchFamily="18" charset="0"/>
            </a:rPr>
            <a:t>budget</a:t>
          </a:r>
          <a:r>
            <a:rPr lang="hr-HR" sz="1500" b="1" dirty="0">
              <a:solidFill>
                <a:schemeClr val="bg1"/>
              </a:solidFill>
              <a:latin typeface="Open sans"/>
              <a:ea typeface="+mn-ea"/>
              <a:cs typeface="Times New Roman" panose="02020603050405020304" pitchFamily="18" charset="0"/>
            </a:rPr>
            <a:t> </a:t>
          </a:r>
          <a:r>
            <a:rPr lang="hr-HR" sz="1500" b="1" dirty="0" err="1">
              <a:solidFill>
                <a:schemeClr val="bg1"/>
              </a:solidFill>
              <a:latin typeface="Open sans"/>
              <a:ea typeface="+mn-ea"/>
              <a:cs typeface="Times New Roman" panose="02020603050405020304" pitchFamily="18" charset="0"/>
            </a:rPr>
            <a:t>cleaning</a:t>
          </a:r>
          <a:endParaRPr lang="hr-HR" sz="1500" b="1" dirty="0">
            <a:solidFill>
              <a:schemeClr val="bg1"/>
            </a:solidFill>
            <a:latin typeface="Open sans"/>
            <a:ea typeface="+mn-ea"/>
            <a:cs typeface="Times New Roman" panose="02020603050405020304" pitchFamily="18" charset="0"/>
          </a:endParaRPr>
        </a:p>
      </dgm:t>
    </dgm:pt>
    <dgm:pt modelId="{F0288A95-965C-4808-9FAF-3DEA7C1DE292}" type="parTrans" cxnId="{FB1B9A4C-5122-463D-88B4-B6D598FAF2AF}">
      <dgm:prSet/>
      <dgm:spPr/>
      <dgm:t>
        <a:bodyPr/>
        <a:lstStyle/>
        <a:p>
          <a:endParaRPr lang="hr-HR" sz="1200" b="1">
            <a:latin typeface="Calibri Light" panose="020F0302020204030204" pitchFamily="34" charset="0"/>
            <a:cs typeface="Calibri Light" panose="020F0302020204030204" pitchFamily="34" charset="0"/>
          </a:endParaRPr>
        </a:p>
      </dgm:t>
    </dgm:pt>
    <dgm:pt modelId="{965EA37A-C705-43CD-9965-047ED9591D76}" type="sibTrans" cxnId="{FB1B9A4C-5122-463D-88B4-B6D598FAF2AF}">
      <dgm:prSet custT="1"/>
      <dgm:spPr>
        <a:xfrm>
          <a:off x="3854196" y="343647"/>
          <a:ext cx="148540" cy="173764"/>
        </a:xfrm>
        <a:prstGeom prst="rightArrow">
          <a:avLst>
            <a:gd name="adj1" fmla="val 60000"/>
            <a:gd name="adj2" fmla="val 50000"/>
          </a:avLst>
        </a:prstGeom>
        <a:solidFill>
          <a:srgbClr val="295A4D"/>
        </a:solidFill>
        <a:ln>
          <a:noFill/>
        </a:ln>
        <a:effectLst>
          <a:outerShdw blurRad="40000" dist="23000" dir="5400000" rotWithShape="0">
            <a:srgbClr val="000000">
              <a:alpha val="35000"/>
            </a:srgbClr>
          </a:outerShdw>
        </a:effectLst>
      </dgm:spPr>
      <dgm:t>
        <a:bodyPr/>
        <a:lstStyle/>
        <a:p>
          <a:endParaRPr lang="hr-HR" sz="1200" b="1">
            <a:solidFill>
              <a:sysClr val="windowText" lastClr="000000">
                <a:hueOff val="0"/>
                <a:satOff val="0"/>
                <a:lumOff val="0"/>
                <a:alphaOff val="0"/>
              </a:sysClr>
            </a:solidFill>
            <a:latin typeface="Calibri Light" panose="020F0302020204030204" pitchFamily="34" charset="0"/>
            <a:ea typeface="+mn-ea"/>
            <a:cs typeface="Calibri Light" panose="020F0302020204030204" pitchFamily="34" charset="0"/>
          </a:endParaRPr>
        </a:p>
      </dgm:t>
    </dgm:pt>
    <dgm:pt modelId="{1C35C836-2D97-4A2F-B9A7-FD92A2575BCA}">
      <dgm:prSet phldrT="[Tekst]" custT="1"/>
      <dgm:spPr>
        <a:xfrm>
          <a:off x="5045323" y="203692"/>
          <a:ext cx="700663" cy="453675"/>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gm:spPr>
      <dgm:t>
        <a:bodyPr/>
        <a:lstStyle/>
        <a:p>
          <a:r>
            <a:rPr lang="hr-HR" sz="1500" b="1" dirty="0">
              <a:solidFill>
                <a:schemeClr val="bg1"/>
              </a:solidFill>
              <a:latin typeface="Open sans"/>
              <a:ea typeface="+mn-ea"/>
              <a:cs typeface="Times New Roman" panose="02020603050405020304" pitchFamily="18" charset="0"/>
            </a:rPr>
            <a:t>Grant Agreement </a:t>
          </a:r>
          <a:r>
            <a:rPr lang="hr-HR" sz="1500" b="1" dirty="0" err="1">
              <a:solidFill>
                <a:schemeClr val="bg1"/>
              </a:solidFill>
              <a:latin typeface="Open sans"/>
              <a:ea typeface="+mn-ea"/>
              <a:cs typeface="Times New Roman" panose="02020603050405020304" pitchFamily="18" charset="0"/>
            </a:rPr>
            <a:t>sigining</a:t>
          </a:r>
          <a:endParaRPr lang="hr-HR" sz="1500" b="1" dirty="0">
            <a:solidFill>
              <a:schemeClr val="bg1"/>
            </a:solidFill>
            <a:latin typeface="Open sans"/>
            <a:ea typeface="+mn-ea"/>
            <a:cs typeface="Times New Roman" panose="02020603050405020304" pitchFamily="18" charset="0"/>
          </a:endParaRPr>
        </a:p>
      </dgm:t>
    </dgm:pt>
    <dgm:pt modelId="{CA14B7D6-1CBA-4A43-A139-47B8237A0BFA}" type="parTrans" cxnId="{51C90F3A-5E1A-4284-84A7-A00907F349E6}">
      <dgm:prSet/>
      <dgm:spPr/>
      <dgm:t>
        <a:bodyPr/>
        <a:lstStyle/>
        <a:p>
          <a:endParaRPr lang="hr-HR" sz="1200" b="1">
            <a:latin typeface="Calibri Light" panose="020F0302020204030204" pitchFamily="34" charset="0"/>
            <a:cs typeface="Calibri Light" panose="020F0302020204030204" pitchFamily="34" charset="0"/>
          </a:endParaRPr>
        </a:p>
      </dgm:t>
    </dgm:pt>
    <dgm:pt modelId="{EA6D2FD7-72A8-4976-8850-34BEEC50E017}" type="sibTrans" cxnId="{51C90F3A-5E1A-4284-84A7-A00907F349E6}">
      <dgm:prSet/>
      <dgm:spPr/>
      <dgm:t>
        <a:bodyPr/>
        <a:lstStyle/>
        <a:p>
          <a:endParaRPr lang="hr-HR" sz="1200" b="1">
            <a:latin typeface="Calibri Light" panose="020F0302020204030204" pitchFamily="34" charset="0"/>
            <a:cs typeface="Calibri Light" panose="020F0302020204030204" pitchFamily="34" charset="0"/>
          </a:endParaRPr>
        </a:p>
      </dgm:t>
    </dgm:pt>
    <dgm:pt modelId="{5DB049B1-DE90-4F1E-8241-35EDD4CD5915}">
      <dgm:prSet custT="1"/>
      <dgm:spPr>
        <a:xfrm>
          <a:off x="2102538" y="203692"/>
          <a:ext cx="700663" cy="453675"/>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gm:spPr>
      <dgm:t>
        <a:bodyPr/>
        <a:lstStyle/>
        <a:p>
          <a:r>
            <a:rPr lang="en-US" sz="1500" b="1" dirty="0">
              <a:solidFill>
                <a:schemeClr val="bg1"/>
              </a:solidFill>
              <a:latin typeface="Open sans"/>
              <a:ea typeface="+mn-ea"/>
              <a:cs typeface="Times New Roman" panose="02020603050405020304" pitchFamily="18" charset="0"/>
            </a:rPr>
            <a:t>Selection of projects</a:t>
          </a:r>
          <a:r>
            <a:rPr lang="hr-HR" sz="1500" b="1" dirty="0">
              <a:solidFill>
                <a:schemeClr val="bg1"/>
              </a:solidFill>
              <a:latin typeface="Open sans"/>
              <a:ea typeface="+mn-ea"/>
              <a:cs typeface="Times New Roman" panose="02020603050405020304" pitchFamily="18" charset="0"/>
            </a:rPr>
            <a:t> </a:t>
          </a:r>
          <a:r>
            <a:rPr lang="hr-HR" sz="1500" b="1" dirty="0" err="1">
              <a:solidFill>
                <a:schemeClr val="bg1"/>
              </a:solidFill>
              <a:latin typeface="Open sans"/>
              <a:ea typeface="+mn-ea"/>
              <a:cs typeface="Times New Roman" panose="02020603050405020304" pitchFamily="18" charset="0"/>
            </a:rPr>
            <a:t>meeting</a:t>
          </a:r>
          <a:r>
            <a:rPr lang="hr-HR" sz="1500" b="1" dirty="0">
              <a:solidFill>
                <a:schemeClr val="bg1"/>
              </a:solidFill>
              <a:latin typeface="Open sans"/>
              <a:ea typeface="+mn-ea"/>
              <a:cs typeface="Times New Roman" panose="02020603050405020304" pitchFamily="18" charset="0"/>
            </a:rPr>
            <a:t> minimum </a:t>
          </a:r>
          <a:r>
            <a:rPr lang="hr-HR" sz="1500" b="1" dirty="0" err="1">
              <a:solidFill>
                <a:schemeClr val="bg1"/>
              </a:solidFill>
              <a:latin typeface="Open sans"/>
              <a:ea typeface="+mn-ea"/>
              <a:cs typeface="Times New Roman" panose="02020603050405020304" pitchFamily="18" charset="0"/>
            </a:rPr>
            <a:t>criteria</a:t>
          </a:r>
          <a:r>
            <a:rPr lang="hr-HR" sz="1500" b="1" dirty="0">
              <a:solidFill>
                <a:schemeClr val="bg1"/>
              </a:solidFill>
              <a:latin typeface="Open sans"/>
              <a:ea typeface="+mn-ea"/>
              <a:cs typeface="Times New Roman" panose="02020603050405020304" pitchFamily="18" charset="0"/>
            </a:rPr>
            <a:t> </a:t>
          </a:r>
          <a:r>
            <a:rPr lang="hr-HR" sz="1500" b="1" dirty="0" err="1">
              <a:solidFill>
                <a:schemeClr val="bg1"/>
              </a:solidFill>
              <a:latin typeface="Open sans"/>
              <a:ea typeface="+mn-ea"/>
              <a:cs typeface="Times New Roman" panose="02020603050405020304" pitchFamily="18" charset="0"/>
            </a:rPr>
            <a:t>and</a:t>
          </a:r>
          <a:r>
            <a:rPr lang="hr-HR" sz="1500" b="1" dirty="0">
              <a:solidFill>
                <a:schemeClr val="bg1"/>
              </a:solidFill>
              <a:latin typeface="Open sans"/>
              <a:ea typeface="+mn-ea"/>
              <a:cs typeface="Times New Roman" panose="02020603050405020304" pitchFamily="18" charset="0"/>
            </a:rPr>
            <a:t> are</a:t>
          </a:r>
          <a:r>
            <a:rPr lang="en-US" sz="1500" b="1" dirty="0">
              <a:solidFill>
                <a:schemeClr val="bg1"/>
              </a:solidFill>
              <a:latin typeface="Open sans"/>
              <a:ea typeface="+mn-ea"/>
              <a:cs typeface="Times New Roman" panose="02020603050405020304" pitchFamily="18" charset="0"/>
            </a:rPr>
            <a:t> </a:t>
          </a:r>
          <a:r>
            <a:rPr lang="hr-HR" sz="1500" b="1" dirty="0" err="1">
              <a:solidFill>
                <a:schemeClr val="bg1"/>
              </a:solidFill>
              <a:latin typeface="Open sans"/>
              <a:ea typeface="+mn-ea"/>
              <a:cs typeface="Times New Roman" panose="02020603050405020304" pitchFamily="18" charset="0"/>
            </a:rPr>
            <a:t>within</a:t>
          </a:r>
          <a:r>
            <a:rPr lang="hr-HR" sz="1500" b="1" dirty="0">
              <a:solidFill>
                <a:schemeClr val="bg1"/>
              </a:solidFill>
              <a:latin typeface="Open sans"/>
              <a:ea typeface="+mn-ea"/>
              <a:cs typeface="Times New Roman" panose="02020603050405020304" pitchFamily="18" charset="0"/>
            </a:rPr>
            <a:t> </a:t>
          </a:r>
          <a:r>
            <a:rPr lang="hr-HR" sz="1500" b="1" dirty="0" err="1">
              <a:solidFill>
                <a:schemeClr val="bg1"/>
              </a:solidFill>
              <a:latin typeface="Open sans"/>
              <a:ea typeface="+mn-ea"/>
              <a:cs typeface="Times New Roman" panose="02020603050405020304" pitchFamily="18" charset="0"/>
            </a:rPr>
            <a:t>allocation</a:t>
          </a:r>
          <a:endParaRPr lang="hr-HR" sz="1500" b="1" dirty="0">
            <a:solidFill>
              <a:schemeClr val="bg1"/>
            </a:solidFill>
            <a:latin typeface="Open sans"/>
            <a:ea typeface="+mn-ea"/>
            <a:cs typeface="Times New Roman" panose="02020603050405020304" pitchFamily="18" charset="0"/>
          </a:endParaRPr>
        </a:p>
      </dgm:t>
    </dgm:pt>
    <dgm:pt modelId="{8D2891B1-06BD-40F1-B278-DE5D5EBB1D8F}" type="parTrans" cxnId="{93B054B0-B06D-4711-89C8-A6D77B632C9C}">
      <dgm:prSet/>
      <dgm:spPr/>
      <dgm:t>
        <a:bodyPr/>
        <a:lstStyle/>
        <a:p>
          <a:endParaRPr lang="hr-HR" sz="1200" b="1">
            <a:latin typeface="Calibri Light" panose="020F0302020204030204" pitchFamily="34" charset="0"/>
            <a:cs typeface="Calibri Light" panose="020F0302020204030204" pitchFamily="34" charset="0"/>
          </a:endParaRPr>
        </a:p>
      </dgm:t>
    </dgm:pt>
    <dgm:pt modelId="{EC7178DF-22D5-4522-9077-E5841BFA05BA}" type="sibTrans" cxnId="{93B054B0-B06D-4711-89C8-A6D77B632C9C}">
      <dgm:prSet custT="1"/>
      <dgm:spPr>
        <a:xfrm>
          <a:off x="2873267" y="343647"/>
          <a:ext cx="148540" cy="173764"/>
        </a:xfrm>
        <a:prstGeom prst="rightArrow">
          <a:avLst>
            <a:gd name="adj1" fmla="val 60000"/>
            <a:gd name="adj2" fmla="val 50000"/>
          </a:avLst>
        </a:prstGeom>
        <a:solidFill>
          <a:srgbClr val="295A4D"/>
        </a:solidFill>
        <a:ln>
          <a:noFill/>
        </a:ln>
        <a:effectLst>
          <a:outerShdw blurRad="40000" dist="23000" dir="5400000" rotWithShape="0">
            <a:srgbClr val="000000">
              <a:alpha val="35000"/>
            </a:srgbClr>
          </a:outerShdw>
        </a:effectLst>
      </dgm:spPr>
      <dgm:t>
        <a:bodyPr/>
        <a:lstStyle/>
        <a:p>
          <a:endParaRPr lang="hr-HR" sz="1200" b="1">
            <a:solidFill>
              <a:sysClr val="windowText" lastClr="000000">
                <a:hueOff val="0"/>
                <a:satOff val="0"/>
                <a:lumOff val="0"/>
                <a:alphaOff val="0"/>
              </a:sysClr>
            </a:solidFill>
            <a:latin typeface="Calibri Light" panose="020F0302020204030204" pitchFamily="34" charset="0"/>
            <a:ea typeface="+mn-ea"/>
            <a:cs typeface="Calibri Light" panose="020F0302020204030204" pitchFamily="34" charset="0"/>
          </a:endParaRPr>
        </a:p>
      </dgm:t>
    </dgm:pt>
    <dgm:pt modelId="{04324BC8-D334-437B-BACB-E93F2EF46DF6}">
      <dgm:prSet custT="1"/>
      <dgm:spPr>
        <a:xfrm>
          <a:off x="5208" y="203692"/>
          <a:ext cx="700663" cy="453675"/>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gm:spPr>
      <dgm:t>
        <a:bodyPr/>
        <a:lstStyle/>
        <a:p>
          <a:r>
            <a:rPr lang="hr-HR" sz="1500" b="1" dirty="0" err="1">
              <a:solidFill>
                <a:schemeClr val="bg1"/>
              </a:solidFill>
              <a:latin typeface="Open sans"/>
              <a:ea typeface="+mn-ea"/>
              <a:cs typeface="Times New Roman" panose="02020603050405020304" pitchFamily="18" charset="0"/>
            </a:rPr>
            <a:t>Submission</a:t>
          </a:r>
          <a:r>
            <a:rPr lang="hr-HR" sz="1500" b="1" dirty="0">
              <a:solidFill>
                <a:schemeClr val="bg1"/>
              </a:solidFill>
              <a:latin typeface="Open sans"/>
              <a:ea typeface="+mn-ea"/>
              <a:cs typeface="Times New Roman" panose="02020603050405020304" pitchFamily="18" charset="0"/>
            </a:rPr>
            <a:t> </a:t>
          </a:r>
          <a:r>
            <a:rPr lang="hr-HR" sz="1500" b="1" dirty="0" err="1">
              <a:solidFill>
                <a:schemeClr val="bg1"/>
              </a:solidFill>
              <a:latin typeface="Open sans"/>
              <a:ea typeface="+mn-ea"/>
              <a:cs typeface="Times New Roman" panose="02020603050405020304" pitchFamily="18" charset="0"/>
            </a:rPr>
            <a:t>of</a:t>
          </a:r>
          <a:r>
            <a:rPr lang="hr-HR" sz="1500" b="1" dirty="0">
              <a:solidFill>
                <a:schemeClr val="bg1"/>
              </a:solidFill>
              <a:latin typeface="Open sans"/>
              <a:ea typeface="+mn-ea"/>
              <a:cs typeface="Times New Roman" panose="02020603050405020304" pitchFamily="18" charset="0"/>
            </a:rPr>
            <a:t> the </a:t>
          </a:r>
          <a:r>
            <a:rPr lang="hr-HR" sz="1500" b="1" dirty="0" err="1">
              <a:solidFill>
                <a:schemeClr val="bg1"/>
              </a:solidFill>
              <a:latin typeface="Open sans"/>
              <a:ea typeface="+mn-ea"/>
              <a:cs typeface="Times New Roman" panose="02020603050405020304" pitchFamily="18" charset="0"/>
            </a:rPr>
            <a:t>Application</a:t>
          </a:r>
          <a:endParaRPr lang="hr-HR" sz="1500" b="1" dirty="0">
            <a:solidFill>
              <a:schemeClr val="bg1"/>
            </a:solidFill>
            <a:latin typeface="Open sans"/>
            <a:ea typeface="+mn-ea"/>
            <a:cs typeface="Times New Roman" panose="02020603050405020304" pitchFamily="18" charset="0"/>
          </a:endParaRPr>
        </a:p>
      </dgm:t>
    </dgm:pt>
    <dgm:pt modelId="{C2CFF166-096B-4BE1-9636-06A6874C2B22}" type="parTrans" cxnId="{D853A135-1FD5-4653-8FFF-F3FB25C0DCB5}">
      <dgm:prSet/>
      <dgm:spPr/>
      <dgm:t>
        <a:bodyPr/>
        <a:lstStyle/>
        <a:p>
          <a:endParaRPr lang="hr-HR" sz="1200" b="1">
            <a:latin typeface="Calibri Light" panose="020F0302020204030204" pitchFamily="34" charset="0"/>
            <a:cs typeface="Calibri Light" panose="020F0302020204030204" pitchFamily="34" charset="0"/>
          </a:endParaRPr>
        </a:p>
      </dgm:t>
    </dgm:pt>
    <dgm:pt modelId="{86DC9F85-8924-476A-87F4-D9EBF8ED489E}" type="sibTrans" cxnId="{D853A135-1FD5-4653-8FFF-F3FB25C0DCB5}">
      <dgm:prSet custT="1"/>
      <dgm:spPr>
        <a:xfrm>
          <a:off x="775937" y="343647"/>
          <a:ext cx="148540" cy="173764"/>
        </a:xfrm>
        <a:prstGeom prst="rightArrow">
          <a:avLst>
            <a:gd name="adj1" fmla="val 60000"/>
            <a:gd name="adj2" fmla="val 50000"/>
          </a:avLst>
        </a:prstGeom>
        <a:solidFill>
          <a:srgbClr val="295A4D"/>
        </a:solidFill>
        <a:ln>
          <a:noFill/>
        </a:ln>
        <a:effectLst>
          <a:outerShdw blurRad="40000" dist="23000" dir="5400000" rotWithShape="0">
            <a:srgbClr val="000000">
              <a:alpha val="35000"/>
            </a:srgbClr>
          </a:outerShdw>
        </a:effectLst>
      </dgm:spPr>
      <dgm:t>
        <a:bodyPr/>
        <a:lstStyle/>
        <a:p>
          <a:endParaRPr lang="hr-HR" sz="1200" b="1">
            <a:solidFill>
              <a:sysClr val="windowText" lastClr="000000">
                <a:hueOff val="0"/>
                <a:satOff val="0"/>
                <a:lumOff val="0"/>
                <a:alphaOff val="0"/>
              </a:sysClr>
            </a:solidFill>
            <a:latin typeface="Calibri Light" panose="020F0302020204030204" pitchFamily="34" charset="0"/>
            <a:ea typeface="+mn-ea"/>
            <a:cs typeface="Calibri Light" panose="020F0302020204030204" pitchFamily="34" charset="0"/>
          </a:endParaRPr>
        </a:p>
      </dgm:t>
    </dgm:pt>
    <dgm:pt modelId="{FAE40ECA-3EA3-4078-B596-1A91BB8550B8}">
      <dgm:prSet custT="1"/>
      <dgm:spPr>
        <a:xfrm>
          <a:off x="4064395" y="203692"/>
          <a:ext cx="700663" cy="453675"/>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gm:spPr>
      <dgm:t>
        <a:bodyPr/>
        <a:lstStyle/>
        <a:p>
          <a:r>
            <a:rPr lang="hr-HR" sz="1500" b="1" dirty="0" err="1">
              <a:solidFill>
                <a:schemeClr val="bg1"/>
              </a:solidFill>
              <a:latin typeface="Open sans"/>
              <a:ea typeface="+mn-ea"/>
              <a:cs typeface="Times New Roman" panose="02020603050405020304" pitchFamily="18" charset="0"/>
            </a:rPr>
            <a:t>Award</a:t>
          </a:r>
          <a:r>
            <a:rPr lang="hr-HR" sz="1500" b="1" dirty="0">
              <a:solidFill>
                <a:schemeClr val="bg1"/>
              </a:solidFill>
              <a:latin typeface="Open sans"/>
              <a:ea typeface="+mn-ea"/>
              <a:cs typeface="Times New Roman" panose="02020603050405020304" pitchFamily="18" charset="0"/>
            </a:rPr>
            <a:t> </a:t>
          </a:r>
          <a:r>
            <a:rPr lang="hr-HR" sz="1500" b="1" dirty="0" err="1">
              <a:solidFill>
                <a:schemeClr val="bg1"/>
              </a:solidFill>
              <a:latin typeface="Open sans"/>
              <a:ea typeface="+mn-ea"/>
              <a:cs typeface="Times New Roman" panose="02020603050405020304" pitchFamily="18" charset="0"/>
            </a:rPr>
            <a:t>decision</a:t>
          </a:r>
          <a:r>
            <a:rPr lang="hr-HR" sz="1500" b="1" dirty="0">
              <a:solidFill>
                <a:schemeClr val="bg1"/>
              </a:solidFill>
              <a:latin typeface="Open sans"/>
              <a:ea typeface="+mn-ea"/>
              <a:cs typeface="Times New Roman" panose="02020603050405020304" pitchFamily="18" charset="0"/>
            </a:rPr>
            <a:t> on </a:t>
          </a:r>
          <a:r>
            <a:rPr lang="hr-HR" sz="1500" b="1" dirty="0" err="1">
              <a:solidFill>
                <a:schemeClr val="bg1"/>
              </a:solidFill>
              <a:latin typeface="Open sans"/>
              <a:ea typeface="+mn-ea"/>
              <a:cs typeface="Times New Roman" panose="02020603050405020304" pitchFamily="18" charset="0"/>
            </a:rPr>
            <a:t>funding</a:t>
          </a:r>
          <a:endParaRPr lang="hr-HR" sz="1500" b="1" dirty="0">
            <a:solidFill>
              <a:schemeClr val="bg1"/>
            </a:solidFill>
            <a:latin typeface="Open sans"/>
            <a:ea typeface="+mn-ea"/>
            <a:cs typeface="Times New Roman" panose="02020603050405020304" pitchFamily="18" charset="0"/>
          </a:endParaRPr>
        </a:p>
      </dgm:t>
    </dgm:pt>
    <dgm:pt modelId="{D241936C-FFCC-434A-8D84-A3367ED41E42}" type="parTrans" cxnId="{101B8B30-6B27-47BE-88B0-78101222F564}">
      <dgm:prSet/>
      <dgm:spPr/>
      <dgm:t>
        <a:bodyPr/>
        <a:lstStyle/>
        <a:p>
          <a:endParaRPr lang="hr-HR" sz="1200" b="1">
            <a:latin typeface="Calibri Light" panose="020F0302020204030204" pitchFamily="34" charset="0"/>
            <a:cs typeface="Calibri Light" panose="020F0302020204030204" pitchFamily="34" charset="0"/>
          </a:endParaRPr>
        </a:p>
      </dgm:t>
    </dgm:pt>
    <dgm:pt modelId="{DE4ECF5B-9C52-4711-A1A4-CFD20859531E}" type="sibTrans" cxnId="{101B8B30-6B27-47BE-88B0-78101222F564}">
      <dgm:prSet custT="1"/>
      <dgm:spPr>
        <a:xfrm>
          <a:off x="4835124" y="343647"/>
          <a:ext cx="148540" cy="173764"/>
        </a:xfrm>
        <a:prstGeom prst="rightArrow">
          <a:avLst>
            <a:gd name="adj1" fmla="val 60000"/>
            <a:gd name="adj2" fmla="val 50000"/>
          </a:avLst>
        </a:prstGeom>
        <a:solidFill>
          <a:srgbClr val="295A4D"/>
        </a:solidFill>
        <a:ln>
          <a:noFill/>
        </a:ln>
        <a:effectLst>
          <a:outerShdw blurRad="40000" dist="23000" dir="5400000" rotWithShape="0">
            <a:srgbClr val="000000">
              <a:alpha val="35000"/>
            </a:srgbClr>
          </a:outerShdw>
        </a:effectLst>
      </dgm:spPr>
      <dgm:t>
        <a:bodyPr/>
        <a:lstStyle/>
        <a:p>
          <a:endParaRPr lang="hr-HR" sz="1200" b="1">
            <a:solidFill>
              <a:sysClr val="windowText" lastClr="000000">
                <a:hueOff val="0"/>
                <a:satOff val="0"/>
                <a:lumOff val="0"/>
                <a:alphaOff val="0"/>
              </a:sysClr>
            </a:solidFill>
            <a:latin typeface="Calibri Light" panose="020F0302020204030204" pitchFamily="34" charset="0"/>
            <a:ea typeface="+mn-ea"/>
            <a:cs typeface="Calibri Light" panose="020F0302020204030204" pitchFamily="34" charset="0"/>
          </a:endParaRPr>
        </a:p>
      </dgm:t>
    </dgm:pt>
    <dgm:pt modelId="{152E3739-8AC0-4C2E-8611-5543529B67E6}" type="pres">
      <dgm:prSet presAssocID="{A887676A-BEA8-4F3D-A381-96FEF8B64B4C}" presName="Name0" presStyleCnt="0">
        <dgm:presLayoutVars>
          <dgm:dir/>
          <dgm:resizeHandles val="exact"/>
        </dgm:presLayoutVars>
      </dgm:prSet>
      <dgm:spPr/>
    </dgm:pt>
    <dgm:pt modelId="{A5B9FBA9-B48F-478C-AFF2-1C4BD176B9E5}" type="pres">
      <dgm:prSet presAssocID="{04324BC8-D334-437B-BACB-E93F2EF46DF6}" presName="node" presStyleLbl="node1" presStyleIdx="0" presStyleCnt="6" custScaleY="120820">
        <dgm:presLayoutVars>
          <dgm:bulletEnabled val="1"/>
        </dgm:presLayoutVars>
      </dgm:prSet>
      <dgm:spPr/>
    </dgm:pt>
    <dgm:pt modelId="{9E1C9755-4317-48C4-A4A1-413920BC0F7C}" type="pres">
      <dgm:prSet presAssocID="{86DC9F85-8924-476A-87F4-D9EBF8ED489E}" presName="sibTrans" presStyleLbl="sibTrans2D1" presStyleIdx="0" presStyleCnt="5"/>
      <dgm:spPr/>
    </dgm:pt>
    <dgm:pt modelId="{C2181C78-24FC-4FB1-A16D-7424F662838D}" type="pres">
      <dgm:prSet presAssocID="{86DC9F85-8924-476A-87F4-D9EBF8ED489E}" presName="connectorText" presStyleLbl="sibTrans2D1" presStyleIdx="0" presStyleCnt="5"/>
      <dgm:spPr/>
    </dgm:pt>
    <dgm:pt modelId="{FFA6EAE4-713E-42F5-B48A-CC255024DB0B}" type="pres">
      <dgm:prSet presAssocID="{3DEC79C9-A8C6-40BB-AC22-94433CAEA2C5}" presName="node" presStyleLbl="node1" presStyleIdx="1" presStyleCnt="6" custScaleX="119335" custScaleY="120532">
        <dgm:presLayoutVars>
          <dgm:bulletEnabled val="1"/>
        </dgm:presLayoutVars>
      </dgm:prSet>
      <dgm:spPr/>
    </dgm:pt>
    <dgm:pt modelId="{F1FD17F3-6C15-4504-B9A3-D5707B98398F}" type="pres">
      <dgm:prSet presAssocID="{A764B8B0-13EE-472C-819A-E847425C65AB}" presName="sibTrans" presStyleLbl="sibTrans2D1" presStyleIdx="1" presStyleCnt="5"/>
      <dgm:spPr/>
    </dgm:pt>
    <dgm:pt modelId="{1B72AEEC-16C2-477B-985C-3AE0ED92D9F7}" type="pres">
      <dgm:prSet presAssocID="{A764B8B0-13EE-472C-819A-E847425C65AB}" presName="connectorText" presStyleLbl="sibTrans2D1" presStyleIdx="1" presStyleCnt="5"/>
      <dgm:spPr/>
    </dgm:pt>
    <dgm:pt modelId="{8D59DAA6-0FA8-4DEA-9FF0-575B5098D6AA}" type="pres">
      <dgm:prSet presAssocID="{5DB049B1-DE90-4F1E-8241-35EDD4CD5915}" presName="node" presStyleLbl="node1" presStyleIdx="2" presStyleCnt="6" custScaleY="120414">
        <dgm:presLayoutVars>
          <dgm:bulletEnabled val="1"/>
        </dgm:presLayoutVars>
      </dgm:prSet>
      <dgm:spPr/>
    </dgm:pt>
    <dgm:pt modelId="{82A8FF3B-C9AA-410C-AEF8-FCDCB699062C}" type="pres">
      <dgm:prSet presAssocID="{EC7178DF-22D5-4522-9077-E5841BFA05BA}" presName="sibTrans" presStyleLbl="sibTrans2D1" presStyleIdx="2" presStyleCnt="5"/>
      <dgm:spPr/>
    </dgm:pt>
    <dgm:pt modelId="{25410CC0-993D-406A-B128-9CE88D313630}" type="pres">
      <dgm:prSet presAssocID="{EC7178DF-22D5-4522-9077-E5841BFA05BA}" presName="connectorText" presStyleLbl="sibTrans2D1" presStyleIdx="2" presStyleCnt="5"/>
      <dgm:spPr/>
    </dgm:pt>
    <dgm:pt modelId="{6B8F9A76-7D1D-450C-8CD8-873FB5251775}" type="pres">
      <dgm:prSet presAssocID="{DCE1CBD6-7948-4181-8CCE-0E0E7BC9EFEF}" presName="node" presStyleLbl="node1" presStyleIdx="3" presStyleCnt="6" custScaleY="120414">
        <dgm:presLayoutVars>
          <dgm:bulletEnabled val="1"/>
        </dgm:presLayoutVars>
      </dgm:prSet>
      <dgm:spPr/>
    </dgm:pt>
    <dgm:pt modelId="{921E37CF-19A5-4C39-BA89-91573F072A86}" type="pres">
      <dgm:prSet presAssocID="{965EA37A-C705-43CD-9965-047ED9591D76}" presName="sibTrans" presStyleLbl="sibTrans2D1" presStyleIdx="3" presStyleCnt="5"/>
      <dgm:spPr/>
    </dgm:pt>
    <dgm:pt modelId="{6ED290C2-D257-404B-B1BF-CC3C839003EF}" type="pres">
      <dgm:prSet presAssocID="{965EA37A-C705-43CD-9965-047ED9591D76}" presName="connectorText" presStyleLbl="sibTrans2D1" presStyleIdx="3" presStyleCnt="5"/>
      <dgm:spPr/>
    </dgm:pt>
    <dgm:pt modelId="{6B303575-4275-407C-84D7-9839976FA5B0}" type="pres">
      <dgm:prSet presAssocID="{FAE40ECA-3EA3-4078-B596-1A91BB8550B8}" presName="node" presStyleLbl="node1" presStyleIdx="4" presStyleCnt="6" custScaleY="120414">
        <dgm:presLayoutVars>
          <dgm:bulletEnabled val="1"/>
        </dgm:presLayoutVars>
      </dgm:prSet>
      <dgm:spPr/>
    </dgm:pt>
    <dgm:pt modelId="{72737E1C-C263-48CA-B53D-8458655643E9}" type="pres">
      <dgm:prSet presAssocID="{DE4ECF5B-9C52-4711-A1A4-CFD20859531E}" presName="sibTrans" presStyleLbl="sibTrans2D1" presStyleIdx="4" presStyleCnt="5"/>
      <dgm:spPr/>
    </dgm:pt>
    <dgm:pt modelId="{DA76CFE8-D1EE-4570-B3AE-CF56AD1F6D06}" type="pres">
      <dgm:prSet presAssocID="{DE4ECF5B-9C52-4711-A1A4-CFD20859531E}" presName="connectorText" presStyleLbl="sibTrans2D1" presStyleIdx="4" presStyleCnt="5"/>
      <dgm:spPr/>
    </dgm:pt>
    <dgm:pt modelId="{89ECCE28-CC3F-4BCD-9B2B-1873BA49F0D8}" type="pres">
      <dgm:prSet presAssocID="{1C35C836-2D97-4A2F-B9A7-FD92A2575BCA}" presName="node" presStyleLbl="node1" presStyleIdx="5" presStyleCnt="6" custScaleY="120414">
        <dgm:presLayoutVars>
          <dgm:bulletEnabled val="1"/>
        </dgm:presLayoutVars>
      </dgm:prSet>
      <dgm:spPr/>
    </dgm:pt>
  </dgm:ptLst>
  <dgm:cxnLst>
    <dgm:cxn modelId="{3102F327-8173-4913-968B-678FDA8DAB38}" type="presOf" srcId="{DCE1CBD6-7948-4181-8CCE-0E0E7BC9EFEF}" destId="{6B8F9A76-7D1D-450C-8CD8-873FB5251775}" srcOrd="0" destOrd="0" presId="urn:microsoft.com/office/officeart/2005/8/layout/process1"/>
    <dgm:cxn modelId="{101B8B30-6B27-47BE-88B0-78101222F564}" srcId="{A887676A-BEA8-4F3D-A381-96FEF8B64B4C}" destId="{FAE40ECA-3EA3-4078-B596-1A91BB8550B8}" srcOrd="4" destOrd="0" parTransId="{D241936C-FFCC-434A-8D84-A3367ED41E42}" sibTransId="{DE4ECF5B-9C52-4711-A1A4-CFD20859531E}"/>
    <dgm:cxn modelId="{D853A135-1FD5-4653-8FFF-F3FB25C0DCB5}" srcId="{A887676A-BEA8-4F3D-A381-96FEF8B64B4C}" destId="{04324BC8-D334-437B-BACB-E93F2EF46DF6}" srcOrd="0" destOrd="0" parTransId="{C2CFF166-096B-4BE1-9636-06A6874C2B22}" sibTransId="{86DC9F85-8924-476A-87F4-D9EBF8ED489E}"/>
    <dgm:cxn modelId="{7107D637-458D-4CDA-B63F-6009264DDF8D}" type="presOf" srcId="{A887676A-BEA8-4F3D-A381-96FEF8B64B4C}" destId="{152E3739-8AC0-4C2E-8611-5543529B67E6}" srcOrd="0" destOrd="0" presId="urn:microsoft.com/office/officeart/2005/8/layout/process1"/>
    <dgm:cxn modelId="{51C90F3A-5E1A-4284-84A7-A00907F349E6}" srcId="{A887676A-BEA8-4F3D-A381-96FEF8B64B4C}" destId="{1C35C836-2D97-4A2F-B9A7-FD92A2575BCA}" srcOrd="5" destOrd="0" parTransId="{CA14B7D6-1CBA-4A43-A139-47B8237A0BFA}" sibTransId="{EA6D2FD7-72A8-4976-8850-34BEEC50E017}"/>
    <dgm:cxn modelId="{6A94DA5B-C5B6-4918-9C02-ADA8CE12B674}" type="presOf" srcId="{86DC9F85-8924-476A-87F4-D9EBF8ED489E}" destId="{9E1C9755-4317-48C4-A4A1-413920BC0F7C}" srcOrd="0" destOrd="0" presId="urn:microsoft.com/office/officeart/2005/8/layout/process1"/>
    <dgm:cxn modelId="{6120A564-0328-4BDB-8B26-130DF78FB6CB}" type="presOf" srcId="{DE4ECF5B-9C52-4711-A1A4-CFD20859531E}" destId="{72737E1C-C263-48CA-B53D-8458655643E9}" srcOrd="0" destOrd="0" presId="urn:microsoft.com/office/officeart/2005/8/layout/process1"/>
    <dgm:cxn modelId="{11B09267-9ECC-470D-BA6A-9756BEE01D27}" type="presOf" srcId="{965EA37A-C705-43CD-9965-047ED9591D76}" destId="{921E37CF-19A5-4C39-BA89-91573F072A86}" srcOrd="0" destOrd="0" presId="urn:microsoft.com/office/officeart/2005/8/layout/process1"/>
    <dgm:cxn modelId="{FB1B9A4C-5122-463D-88B4-B6D598FAF2AF}" srcId="{A887676A-BEA8-4F3D-A381-96FEF8B64B4C}" destId="{DCE1CBD6-7948-4181-8CCE-0E0E7BC9EFEF}" srcOrd="3" destOrd="0" parTransId="{F0288A95-965C-4808-9FAF-3DEA7C1DE292}" sibTransId="{965EA37A-C705-43CD-9965-047ED9591D76}"/>
    <dgm:cxn modelId="{534C3472-DE25-4A7D-B477-B3EA39366CFE}" type="presOf" srcId="{1C35C836-2D97-4A2F-B9A7-FD92A2575BCA}" destId="{89ECCE28-CC3F-4BCD-9B2B-1873BA49F0D8}" srcOrd="0" destOrd="0" presId="urn:microsoft.com/office/officeart/2005/8/layout/process1"/>
    <dgm:cxn modelId="{F4E3B175-C256-4105-9EC4-5F6A38AA09BE}" type="presOf" srcId="{965EA37A-C705-43CD-9965-047ED9591D76}" destId="{6ED290C2-D257-404B-B1BF-CC3C839003EF}" srcOrd="1" destOrd="0" presId="urn:microsoft.com/office/officeart/2005/8/layout/process1"/>
    <dgm:cxn modelId="{6EC6FC5A-16CF-47E8-8976-C351201E3FFA}" type="presOf" srcId="{FAE40ECA-3EA3-4078-B596-1A91BB8550B8}" destId="{6B303575-4275-407C-84D7-9839976FA5B0}" srcOrd="0" destOrd="0" presId="urn:microsoft.com/office/officeart/2005/8/layout/process1"/>
    <dgm:cxn modelId="{8C195EA4-0D9F-42EC-AFE3-20A500C0690E}" type="presOf" srcId="{5DB049B1-DE90-4F1E-8241-35EDD4CD5915}" destId="{8D59DAA6-0FA8-4DEA-9FF0-575B5098D6AA}" srcOrd="0" destOrd="0" presId="urn:microsoft.com/office/officeart/2005/8/layout/process1"/>
    <dgm:cxn modelId="{93B054B0-B06D-4711-89C8-A6D77B632C9C}" srcId="{A887676A-BEA8-4F3D-A381-96FEF8B64B4C}" destId="{5DB049B1-DE90-4F1E-8241-35EDD4CD5915}" srcOrd="2" destOrd="0" parTransId="{8D2891B1-06BD-40F1-B278-DE5D5EBB1D8F}" sibTransId="{EC7178DF-22D5-4522-9077-E5841BFA05BA}"/>
    <dgm:cxn modelId="{ADA382C4-62A9-41EB-A074-5641694A5726}" srcId="{A887676A-BEA8-4F3D-A381-96FEF8B64B4C}" destId="{3DEC79C9-A8C6-40BB-AC22-94433CAEA2C5}" srcOrd="1" destOrd="0" parTransId="{E4D88217-7184-4647-9AA1-57E769A912DC}" sibTransId="{A764B8B0-13EE-472C-819A-E847425C65AB}"/>
    <dgm:cxn modelId="{581224CB-FBDE-43EB-A0AB-EF1A76B99BF1}" type="presOf" srcId="{EC7178DF-22D5-4522-9077-E5841BFA05BA}" destId="{25410CC0-993D-406A-B128-9CE88D313630}" srcOrd="1" destOrd="0" presId="urn:microsoft.com/office/officeart/2005/8/layout/process1"/>
    <dgm:cxn modelId="{0C48C3CC-ABAB-412B-B45D-D992C1FFEF9B}" type="presOf" srcId="{3DEC79C9-A8C6-40BB-AC22-94433CAEA2C5}" destId="{FFA6EAE4-713E-42F5-B48A-CC255024DB0B}" srcOrd="0" destOrd="0" presId="urn:microsoft.com/office/officeart/2005/8/layout/process1"/>
    <dgm:cxn modelId="{ABA33ED3-7581-4E7C-B185-6A40C2B31F09}" type="presOf" srcId="{DE4ECF5B-9C52-4711-A1A4-CFD20859531E}" destId="{DA76CFE8-D1EE-4570-B3AE-CF56AD1F6D06}" srcOrd="1" destOrd="0" presId="urn:microsoft.com/office/officeart/2005/8/layout/process1"/>
    <dgm:cxn modelId="{E205EFD5-2C4C-4784-B649-806538F67BBA}" type="presOf" srcId="{A764B8B0-13EE-472C-819A-E847425C65AB}" destId="{F1FD17F3-6C15-4504-B9A3-D5707B98398F}" srcOrd="0" destOrd="0" presId="urn:microsoft.com/office/officeart/2005/8/layout/process1"/>
    <dgm:cxn modelId="{EA2EB5DA-5A26-4AB3-A52E-16B204DDFD00}" type="presOf" srcId="{04324BC8-D334-437B-BACB-E93F2EF46DF6}" destId="{A5B9FBA9-B48F-478C-AFF2-1C4BD176B9E5}" srcOrd="0" destOrd="0" presId="urn:microsoft.com/office/officeart/2005/8/layout/process1"/>
    <dgm:cxn modelId="{77BA71DD-6E99-4012-8D0A-AEB18AAC992B}" type="presOf" srcId="{EC7178DF-22D5-4522-9077-E5841BFA05BA}" destId="{82A8FF3B-C9AA-410C-AEF8-FCDCB699062C}" srcOrd="0" destOrd="0" presId="urn:microsoft.com/office/officeart/2005/8/layout/process1"/>
    <dgm:cxn modelId="{B9C750DF-55AD-4D93-BF15-BC4A4E54F3F1}" type="presOf" srcId="{86DC9F85-8924-476A-87F4-D9EBF8ED489E}" destId="{C2181C78-24FC-4FB1-A16D-7424F662838D}" srcOrd="1" destOrd="0" presId="urn:microsoft.com/office/officeart/2005/8/layout/process1"/>
    <dgm:cxn modelId="{2522D7E9-2355-4ADC-98E8-70A06D4147BD}" type="presOf" srcId="{A764B8B0-13EE-472C-819A-E847425C65AB}" destId="{1B72AEEC-16C2-477B-985C-3AE0ED92D9F7}" srcOrd="1" destOrd="0" presId="urn:microsoft.com/office/officeart/2005/8/layout/process1"/>
    <dgm:cxn modelId="{5BC114A5-7BFA-4D9C-9907-4762FA8ECB5C}" type="presParOf" srcId="{152E3739-8AC0-4C2E-8611-5543529B67E6}" destId="{A5B9FBA9-B48F-478C-AFF2-1C4BD176B9E5}" srcOrd="0" destOrd="0" presId="urn:microsoft.com/office/officeart/2005/8/layout/process1"/>
    <dgm:cxn modelId="{5882EFB6-04AD-4376-B484-AEB7997DA9FF}" type="presParOf" srcId="{152E3739-8AC0-4C2E-8611-5543529B67E6}" destId="{9E1C9755-4317-48C4-A4A1-413920BC0F7C}" srcOrd="1" destOrd="0" presId="urn:microsoft.com/office/officeart/2005/8/layout/process1"/>
    <dgm:cxn modelId="{C2BF894D-8D85-4662-A3C2-5F34F4007F79}" type="presParOf" srcId="{9E1C9755-4317-48C4-A4A1-413920BC0F7C}" destId="{C2181C78-24FC-4FB1-A16D-7424F662838D}" srcOrd="0" destOrd="0" presId="urn:microsoft.com/office/officeart/2005/8/layout/process1"/>
    <dgm:cxn modelId="{B84B07C9-FE14-4A63-AFB5-95DFD43AF4D6}" type="presParOf" srcId="{152E3739-8AC0-4C2E-8611-5543529B67E6}" destId="{FFA6EAE4-713E-42F5-B48A-CC255024DB0B}" srcOrd="2" destOrd="0" presId="urn:microsoft.com/office/officeart/2005/8/layout/process1"/>
    <dgm:cxn modelId="{3E457F51-090B-4D09-B9DF-6F9E4A6EC299}" type="presParOf" srcId="{152E3739-8AC0-4C2E-8611-5543529B67E6}" destId="{F1FD17F3-6C15-4504-B9A3-D5707B98398F}" srcOrd="3" destOrd="0" presId="urn:microsoft.com/office/officeart/2005/8/layout/process1"/>
    <dgm:cxn modelId="{7D1DC77B-CD17-4BD7-B6AE-33102D193A16}" type="presParOf" srcId="{F1FD17F3-6C15-4504-B9A3-D5707B98398F}" destId="{1B72AEEC-16C2-477B-985C-3AE0ED92D9F7}" srcOrd="0" destOrd="0" presId="urn:microsoft.com/office/officeart/2005/8/layout/process1"/>
    <dgm:cxn modelId="{35303092-7B0E-4B73-A6B6-BC47FFFA4C68}" type="presParOf" srcId="{152E3739-8AC0-4C2E-8611-5543529B67E6}" destId="{8D59DAA6-0FA8-4DEA-9FF0-575B5098D6AA}" srcOrd="4" destOrd="0" presId="urn:microsoft.com/office/officeart/2005/8/layout/process1"/>
    <dgm:cxn modelId="{F9A62242-FED3-4EB4-9AFC-8BEAE73933B9}" type="presParOf" srcId="{152E3739-8AC0-4C2E-8611-5543529B67E6}" destId="{82A8FF3B-C9AA-410C-AEF8-FCDCB699062C}" srcOrd="5" destOrd="0" presId="urn:microsoft.com/office/officeart/2005/8/layout/process1"/>
    <dgm:cxn modelId="{BD5CC2B8-766B-4433-812D-0D10A8D6017B}" type="presParOf" srcId="{82A8FF3B-C9AA-410C-AEF8-FCDCB699062C}" destId="{25410CC0-993D-406A-B128-9CE88D313630}" srcOrd="0" destOrd="0" presId="urn:microsoft.com/office/officeart/2005/8/layout/process1"/>
    <dgm:cxn modelId="{3E141609-5A9C-438F-ABBF-E7E776491442}" type="presParOf" srcId="{152E3739-8AC0-4C2E-8611-5543529B67E6}" destId="{6B8F9A76-7D1D-450C-8CD8-873FB5251775}" srcOrd="6" destOrd="0" presId="urn:microsoft.com/office/officeart/2005/8/layout/process1"/>
    <dgm:cxn modelId="{A5C79FB7-154E-4659-85CA-539D02EB4E43}" type="presParOf" srcId="{152E3739-8AC0-4C2E-8611-5543529B67E6}" destId="{921E37CF-19A5-4C39-BA89-91573F072A86}" srcOrd="7" destOrd="0" presId="urn:microsoft.com/office/officeart/2005/8/layout/process1"/>
    <dgm:cxn modelId="{C2D40F65-009D-41A3-9B52-8B6C18B8CA61}" type="presParOf" srcId="{921E37CF-19A5-4C39-BA89-91573F072A86}" destId="{6ED290C2-D257-404B-B1BF-CC3C839003EF}" srcOrd="0" destOrd="0" presId="urn:microsoft.com/office/officeart/2005/8/layout/process1"/>
    <dgm:cxn modelId="{037A60A9-D946-4552-9169-EE81541B0546}" type="presParOf" srcId="{152E3739-8AC0-4C2E-8611-5543529B67E6}" destId="{6B303575-4275-407C-84D7-9839976FA5B0}" srcOrd="8" destOrd="0" presId="urn:microsoft.com/office/officeart/2005/8/layout/process1"/>
    <dgm:cxn modelId="{7E5394A1-C4ED-4038-B2F1-FEBE93354024}" type="presParOf" srcId="{152E3739-8AC0-4C2E-8611-5543529B67E6}" destId="{72737E1C-C263-48CA-B53D-8458655643E9}" srcOrd="9" destOrd="0" presId="urn:microsoft.com/office/officeart/2005/8/layout/process1"/>
    <dgm:cxn modelId="{2E728D5E-C115-416B-8EF4-AEB15E40004B}" type="presParOf" srcId="{72737E1C-C263-48CA-B53D-8458655643E9}" destId="{DA76CFE8-D1EE-4570-B3AE-CF56AD1F6D06}" srcOrd="0" destOrd="0" presId="urn:microsoft.com/office/officeart/2005/8/layout/process1"/>
    <dgm:cxn modelId="{F630C6F5-F137-4A16-A749-09909147E84A}" type="presParOf" srcId="{152E3739-8AC0-4C2E-8611-5543529B67E6}" destId="{89ECCE28-CC3F-4BCD-9B2B-1873BA49F0D8}" srcOrd="1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869F08-8C18-421F-AD50-804324E02804}">
      <dsp:nvSpPr>
        <dsp:cNvPr id="0" name=""/>
        <dsp:cNvSpPr/>
      </dsp:nvSpPr>
      <dsp:spPr>
        <a:xfrm>
          <a:off x="4359897" y="1484506"/>
          <a:ext cx="3062330" cy="327342"/>
        </a:xfrm>
        <a:custGeom>
          <a:avLst/>
          <a:gdLst/>
          <a:ahLst/>
          <a:cxnLst/>
          <a:rect l="0" t="0" r="0" b="0"/>
          <a:pathLst>
            <a:path>
              <a:moveTo>
                <a:pt x="0" y="0"/>
              </a:moveTo>
              <a:lnTo>
                <a:pt x="0" y="202863"/>
              </a:lnTo>
              <a:lnTo>
                <a:pt x="3062330" y="202863"/>
              </a:lnTo>
              <a:lnTo>
                <a:pt x="3062330" y="327342"/>
              </a:lnTo>
            </a:path>
          </a:pathLst>
        </a:custGeom>
        <a:noFill/>
        <a:ln w="6350"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0473EE0D-70A0-40CC-A0B2-52F56065E8E4}">
      <dsp:nvSpPr>
        <dsp:cNvPr id="0" name=""/>
        <dsp:cNvSpPr/>
      </dsp:nvSpPr>
      <dsp:spPr>
        <a:xfrm>
          <a:off x="3978306" y="4761460"/>
          <a:ext cx="380630" cy="141893"/>
        </a:xfrm>
        <a:custGeom>
          <a:avLst/>
          <a:gdLst/>
          <a:ahLst/>
          <a:cxnLst/>
          <a:rect l="0" t="0" r="0" b="0"/>
          <a:pathLst>
            <a:path>
              <a:moveTo>
                <a:pt x="380630" y="0"/>
              </a:moveTo>
              <a:lnTo>
                <a:pt x="380630" y="17415"/>
              </a:lnTo>
              <a:lnTo>
                <a:pt x="0" y="17415"/>
              </a:lnTo>
              <a:lnTo>
                <a:pt x="0" y="141893"/>
              </a:lnTo>
            </a:path>
          </a:pathLst>
        </a:custGeom>
        <a:noFill/>
        <a:ln w="19050" cap="flat" cmpd="sng" algn="ctr">
          <a:noFill/>
          <a:prstDash val="solid"/>
          <a:miter lim="800000"/>
        </a:ln>
        <a:effectLst/>
      </dsp:spPr>
      <dsp:style>
        <a:lnRef idx="2">
          <a:scrgbClr r="0" g="0" b="0"/>
        </a:lnRef>
        <a:fillRef idx="0">
          <a:scrgbClr r="0" g="0" b="0"/>
        </a:fillRef>
        <a:effectRef idx="0">
          <a:scrgbClr r="0" g="0" b="0"/>
        </a:effectRef>
        <a:fontRef idx="minor"/>
      </dsp:style>
    </dsp:sp>
    <dsp:sp modelId="{982DB677-6E5B-41B8-ACC8-301330568338}">
      <dsp:nvSpPr>
        <dsp:cNvPr id="0" name=""/>
        <dsp:cNvSpPr/>
      </dsp:nvSpPr>
      <dsp:spPr>
        <a:xfrm>
          <a:off x="4313216" y="3989512"/>
          <a:ext cx="91440" cy="179195"/>
        </a:xfrm>
        <a:custGeom>
          <a:avLst/>
          <a:gdLst/>
          <a:ahLst/>
          <a:cxnLst/>
          <a:rect l="0" t="0" r="0" b="0"/>
          <a:pathLst>
            <a:path>
              <a:moveTo>
                <a:pt x="46182" y="0"/>
              </a:moveTo>
              <a:lnTo>
                <a:pt x="46182" y="54717"/>
              </a:lnTo>
              <a:lnTo>
                <a:pt x="45720" y="54717"/>
              </a:lnTo>
              <a:lnTo>
                <a:pt x="45720" y="179195"/>
              </a:lnTo>
            </a:path>
          </a:pathLst>
        </a:custGeom>
        <a:noFill/>
        <a:ln w="6350"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18A665DF-3129-4536-8354-B998FB30188B}">
      <dsp:nvSpPr>
        <dsp:cNvPr id="0" name=""/>
        <dsp:cNvSpPr/>
      </dsp:nvSpPr>
      <dsp:spPr>
        <a:xfrm>
          <a:off x="4313679" y="3173065"/>
          <a:ext cx="91440" cy="223693"/>
        </a:xfrm>
        <a:custGeom>
          <a:avLst/>
          <a:gdLst/>
          <a:ahLst/>
          <a:cxnLst/>
          <a:rect l="0" t="0" r="0" b="0"/>
          <a:pathLst>
            <a:path>
              <a:moveTo>
                <a:pt x="45957" y="0"/>
              </a:moveTo>
              <a:lnTo>
                <a:pt x="45957" y="99215"/>
              </a:lnTo>
              <a:lnTo>
                <a:pt x="45720" y="99215"/>
              </a:lnTo>
              <a:lnTo>
                <a:pt x="45720" y="223693"/>
              </a:lnTo>
            </a:path>
          </a:pathLst>
        </a:custGeom>
        <a:noFill/>
        <a:ln w="6350"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EEA9D462-2F7B-42D1-BF0A-91B3C059B310}">
      <dsp:nvSpPr>
        <dsp:cNvPr id="0" name=""/>
        <dsp:cNvSpPr/>
      </dsp:nvSpPr>
      <dsp:spPr>
        <a:xfrm>
          <a:off x="4312754" y="2398621"/>
          <a:ext cx="91440" cy="181690"/>
        </a:xfrm>
        <a:custGeom>
          <a:avLst/>
          <a:gdLst/>
          <a:ahLst/>
          <a:cxnLst/>
          <a:rect l="0" t="0" r="0" b="0"/>
          <a:pathLst>
            <a:path>
              <a:moveTo>
                <a:pt x="45720" y="0"/>
              </a:moveTo>
              <a:lnTo>
                <a:pt x="45720" y="57212"/>
              </a:lnTo>
              <a:lnTo>
                <a:pt x="46881" y="57212"/>
              </a:lnTo>
              <a:lnTo>
                <a:pt x="46881" y="181690"/>
              </a:lnTo>
            </a:path>
          </a:pathLst>
        </a:custGeom>
        <a:noFill/>
        <a:ln w="6350"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C05BEEE1-48AD-4641-A2C5-8AF20DC0426E}">
      <dsp:nvSpPr>
        <dsp:cNvPr id="0" name=""/>
        <dsp:cNvSpPr/>
      </dsp:nvSpPr>
      <dsp:spPr>
        <a:xfrm>
          <a:off x="4312754" y="1484506"/>
          <a:ext cx="91440" cy="321361"/>
        </a:xfrm>
        <a:custGeom>
          <a:avLst/>
          <a:gdLst/>
          <a:ahLst/>
          <a:cxnLst/>
          <a:rect l="0" t="0" r="0" b="0"/>
          <a:pathLst>
            <a:path>
              <a:moveTo>
                <a:pt x="47142" y="0"/>
              </a:moveTo>
              <a:lnTo>
                <a:pt x="47142" y="196883"/>
              </a:lnTo>
              <a:lnTo>
                <a:pt x="45720" y="196883"/>
              </a:lnTo>
              <a:lnTo>
                <a:pt x="45720" y="321361"/>
              </a:lnTo>
            </a:path>
          </a:pathLst>
        </a:custGeom>
        <a:noFill/>
        <a:ln w="9525"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DCFCB54B-FED5-4CCC-A116-7D58455614F2}">
      <dsp:nvSpPr>
        <dsp:cNvPr id="0" name=""/>
        <dsp:cNvSpPr/>
      </dsp:nvSpPr>
      <dsp:spPr>
        <a:xfrm>
          <a:off x="1297566" y="1484506"/>
          <a:ext cx="3062330" cy="321159"/>
        </a:xfrm>
        <a:custGeom>
          <a:avLst/>
          <a:gdLst/>
          <a:ahLst/>
          <a:cxnLst/>
          <a:rect l="0" t="0" r="0" b="0"/>
          <a:pathLst>
            <a:path>
              <a:moveTo>
                <a:pt x="3062330" y="0"/>
              </a:moveTo>
              <a:lnTo>
                <a:pt x="3062330" y="196681"/>
              </a:lnTo>
              <a:lnTo>
                <a:pt x="0" y="196681"/>
              </a:lnTo>
              <a:lnTo>
                <a:pt x="0" y="321159"/>
              </a:lnTo>
            </a:path>
          </a:pathLst>
        </a:custGeom>
        <a:noFill/>
        <a:ln w="6350"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1F647ABB-60CA-4A67-959F-B0A2665C03BA}">
      <dsp:nvSpPr>
        <dsp:cNvPr id="0" name=""/>
        <dsp:cNvSpPr/>
      </dsp:nvSpPr>
      <dsp:spPr>
        <a:xfrm>
          <a:off x="4314176" y="642797"/>
          <a:ext cx="91440" cy="248956"/>
        </a:xfrm>
        <a:custGeom>
          <a:avLst/>
          <a:gdLst/>
          <a:ahLst/>
          <a:cxnLst/>
          <a:rect l="0" t="0" r="0" b="0"/>
          <a:pathLst>
            <a:path>
              <a:moveTo>
                <a:pt x="45720" y="0"/>
              </a:moveTo>
              <a:lnTo>
                <a:pt x="45720" y="248956"/>
              </a:lnTo>
            </a:path>
          </a:pathLst>
        </a:custGeom>
        <a:noFill/>
        <a:ln w="6350"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2BE24DA0-BBA6-4B4D-87DC-679B95C4D089}">
      <dsp:nvSpPr>
        <dsp:cNvPr id="0" name=""/>
        <dsp:cNvSpPr/>
      </dsp:nvSpPr>
      <dsp:spPr>
        <a:xfrm>
          <a:off x="1348182" y="50043"/>
          <a:ext cx="6023428" cy="592753"/>
        </a:xfrm>
        <a:prstGeom prst="rect">
          <a:avLst/>
        </a:prstGeom>
        <a:solidFill>
          <a:srgbClr val="295A4D"/>
        </a:solidFill>
        <a:ln w="635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hr-HR" sz="1100" kern="1200" dirty="0" err="1">
              <a:solidFill>
                <a:schemeClr val="bg1"/>
              </a:solidFill>
              <a:latin typeface="Arial" panose="020B0604020202020204" pitchFamily="34" charset="0"/>
              <a:cs typeface="Arial" panose="020B0604020202020204" pitchFamily="34" charset="0"/>
            </a:rPr>
            <a:t>Eligibility</a:t>
          </a:r>
          <a:r>
            <a:rPr lang="hr-HR" sz="1100" kern="1200" dirty="0">
              <a:solidFill>
                <a:schemeClr val="bg1"/>
              </a:solidFill>
              <a:latin typeface="Arial" panose="020B0604020202020204" pitchFamily="34" charset="0"/>
              <a:cs typeface="Arial" panose="020B0604020202020204" pitchFamily="34" charset="0"/>
            </a:rPr>
            <a:t> </a:t>
          </a:r>
          <a:r>
            <a:rPr lang="hr-HR" sz="1100" kern="1200" dirty="0" err="1">
              <a:solidFill>
                <a:schemeClr val="bg1"/>
              </a:solidFill>
              <a:latin typeface="Arial" panose="020B0604020202020204" pitchFamily="34" charset="0"/>
              <a:cs typeface="Arial" panose="020B0604020202020204" pitchFamily="34" charset="0"/>
            </a:rPr>
            <a:t>check</a:t>
          </a:r>
          <a:r>
            <a:rPr lang="hr-HR" sz="1100" kern="1200" dirty="0">
              <a:solidFill>
                <a:schemeClr val="bg1"/>
              </a:solidFill>
              <a:latin typeface="Arial" panose="020B0604020202020204" pitchFamily="34" charset="0"/>
              <a:cs typeface="Arial" panose="020B0604020202020204" pitchFamily="34" charset="0"/>
            </a:rPr>
            <a:t> </a:t>
          </a:r>
          <a:r>
            <a:rPr lang="hr-HR" sz="1100" kern="1200" dirty="0" err="1">
              <a:solidFill>
                <a:schemeClr val="bg1"/>
              </a:solidFill>
              <a:latin typeface="Arial" panose="020B0604020202020204" pitchFamily="34" charset="0"/>
              <a:cs typeface="Arial" panose="020B0604020202020204" pitchFamily="34" charset="0"/>
            </a:rPr>
            <a:t>during</a:t>
          </a:r>
          <a:r>
            <a:rPr lang="hr-HR" sz="1100" kern="1200" dirty="0">
              <a:solidFill>
                <a:schemeClr val="bg1"/>
              </a:solidFill>
              <a:latin typeface="Arial" panose="020B0604020202020204" pitchFamily="34" charset="0"/>
              <a:cs typeface="Arial" panose="020B0604020202020204" pitchFamily="34" charset="0"/>
            </a:rPr>
            <a:t> </a:t>
          </a:r>
          <a:r>
            <a:rPr lang="hr-HR" sz="1100" kern="1200" dirty="0" err="1">
              <a:solidFill>
                <a:schemeClr val="bg1"/>
              </a:solidFill>
              <a:latin typeface="Arial" panose="020B0604020202020204" pitchFamily="34" charset="0"/>
              <a:cs typeface="Arial" panose="020B0604020202020204" pitchFamily="34" charset="0"/>
            </a:rPr>
            <a:t>evaluation</a:t>
          </a:r>
          <a:r>
            <a:rPr lang="hr-HR" sz="1100" kern="1200" dirty="0">
              <a:solidFill>
                <a:schemeClr val="bg1"/>
              </a:solidFill>
              <a:latin typeface="Arial" panose="020B0604020202020204" pitchFamily="34" charset="0"/>
              <a:cs typeface="Arial" panose="020B0604020202020204" pitchFamily="34" charset="0"/>
            </a:rPr>
            <a:t> proces</a:t>
          </a:r>
        </a:p>
      </dsp:txBody>
      <dsp:txXfrm>
        <a:off x="1348182" y="50043"/>
        <a:ext cx="6023428" cy="592753"/>
      </dsp:txXfrm>
    </dsp:sp>
    <dsp:sp modelId="{9782B359-BD25-4568-8B2C-0C99ACCC2E26}">
      <dsp:nvSpPr>
        <dsp:cNvPr id="0" name=""/>
        <dsp:cNvSpPr/>
      </dsp:nvSpPr>
      <dsp:spPr>
        <a:xfrm>
          <a:off x="2918154" y="891753"/>
          <a:ext cx="2883484" cy="592753"/>
        </a:xfrm>
        <a:prstGeom prst="rect">
          <a:avLst/>
        </a:prstGeom>
        <a:solidFill>
          <a:srgbClr val="295A4D"/>
        </a:solidFill>
        <a:ln w="635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bg1"/>
              </a:solidFill>
              <a:latin typeface="Arial" panose="020B0604020202020204" pitchFamily="34" charset="0"/>
              <a:cs typeface="Arial" panose="020B0604020202020204" pitchFamily="34" charset="0"/>
            </a:rPr>
            <a:t>E&amp;S Screening and risk assessment (ESS</a:t>
          </a:r>
          <a:r>
            <a:rPr lang="hr-HR" sz="1100" kern="1200" dirty="0">
              <a:solidFill>
                <a:schemeClr val="bg1"/>
              </a:solidFill>
              <a:latin typeface="Arial" panose="020B0604020202020204" pitchFamily="34" charset="0"/>
              <a:cs typeface="Arial" panose="020B0604020202020204" pitchFamily="34" charset="0"/>
            </a:rPr>
            <a:t> </a:t>
          </a:r>
          <a:r>
            <a:rPr lang="en-US" sz="1100" kern="1200" dirty="0">
              <a:solidFill>
                <a:schemeClr val="bg1"/>
              </a:solidFill>
              <a:latin typeface="Arial" panose="020B0604020202020204" pitchFamily="34" charset="0"/>
              <a:cs typeface="Arial" panose="020B0604020202020204" pitchFamily="34" charset="0"/>
            </a:rPr>
            <a:t>Questionnaire</a:t>
          </a:r>
          <a:r>
            <a:rPr lang="hr-HR" sz="800" kern="1200" dirty="0">
              <a:solidFill>
                <a:schemeClr val="bg1"/>
              </a:solidFill>
              <a:latin typeface="Arial" panose="020B0604020202020204" pitchFamily="34" charset="0"/>
              <a:cs typeface="Arial" panose="020B0604020202020204" pitchFamily="34" charset="0"/>
            </a:rPr>
            <a:t>)</a:t>
          </a:r>
        </a:p>
      </dsp:txBody>
      <dsp:txXfrm>
        <a:off x="2918154" y="891753"/>
        <a:ext cx="2883484" cy="592753"/>
      </dsp:txXfrm>
    </dsp:sp>
    <dsp:sp modelId="{74081400-2D66-411A-9EBD-A8E5B6EBF698}">
      <dsp:nvSpPr>
        <dsp:cNvPr id="0" name=""/>
        <dsp:cNvSpPr/>
      </dsp:nvSpPr>
      <dsp:spPr>
        <a:xfrm>
          <a:off x="0" y="1805666"/>
          <a:ext cx="2595133" cy="592753"/>
        </a:xfrm>
        <a:prstGeom prst="rect">
          <a:avLst/>
        </a:prstGeom>
        <a:solidFill>
          <a:srgbClr val="295A4D"/>
        </a:solidFill>
        <a:ln w="635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bg1"/>
              </a:solidFill>
              <a:latin typeface="Arial" panose="020B0604020202020204" pitchFamily="34" charset="0"/>
              <a:cs typeface="Arial" panose="020B0604020202020204" pitchFamily="34" charset="0"/>
            </a:rPr>
            <a:t>Projects that do not need further assessment (there is no risk</a:t>
          </a:r>
          <a:r>
            <a:rPr lang="en-US" sz="800" kern="1200" dirty="0">
              <a:solidFill>
                <a:schemeClr val="bg1"/>
              </a:solidFill>
              <a:latin typeface="Arial" panose="020B0604020202020204" pitchFamily="34" charset="0"/>
              <a:cs typeface="Arial" panose="020B0604020202020204" pitchFamily="34" charset="0"/>
            </a:rPr>
            <a:t>)</a:t>
          </a:r>
          <a:endParaRPr lang="hr-HR" sz="800" kern="1200" dirty="0">
            <a:solidFill>
              <a:schemeClr val="bg1"/>
            </a:solidFill>
            <a:latin typeface="Arial" panose="020B0604020202020204" pitchFamily="34" charset="0"/>
            <a:cs typeface="Arial" panose="020B0604020202020204" pitchFamily="34" charset="0"/>
          </a:endParaRPr>
        </a:p>
      </dsp:txBody>
      <dsp:txXfrm>
        <a:off x="0" y="1805666"/>
        <a:ext cx="2595133" cy="592753"/>
      </dsp:txXfrm>
    </dsp:sp>
    <dsp:sp modelId="{8110F3C6-836C-45F9-B8E9-EB83DB5980D6}">
      <dsp:nvSpPr>
        <dsp:cNvPr id="0" name=""/>
        <dsp:cNvSpPr/>
      </dsp:nvSpPr>
      <dsp:spPr>
        <a:xfrm>
          <a:off x="2844795" y="1805868"/>
          <a:ext cx="3027357" cy="592753"/>
        </a:xfrm>
        <a:prstGeom prst="rect">
          <a:avLst/>
        </a:prstGeom>
        <a:solidFill>
          <a:srgbClr val="295A4D"/>
        </a:solidFill>
        <a:ln w="635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bg1"/>
              </a:solidFill>
              <a:latin typeface="Arial" panose="020B0604020202020204" pitchFamily="34" charset="0"/>
              <a:cs typeface="Arial" panose="020B0604020202020204" pitchFamily="34" charset="0"/>
            </a:rPr>
            <a:t>Projects that need further assessment and for which proper E&amp;S instrument should be prepared (risk is low to moderate</a:t>
          </a:r>
          <a:r>
            <a:rPr lang="hr-HR" sz="1100" kern="1200" dirty="0">
              <a:solidFill>
                <a:schemeClr val="bg1"/>
              </a:solidFill>
              <a:latin typeface="Arial" panose="020B0604020202020204" pitchFamily="34" charset="0"/>
              <a:cs typeface="Arial" panose="020B0604020202020204" pitchFamily="34" charset="0"/>
            </a:rPr>
            <a:t>)</a:t>
          </a:r>
        </a:p>
      </dsp:txBody>
      <dsp:txXfrm>
        <a:off x="2844795" y="1805868"/>
        <a:ext cx="3027357" cy="592753"/>
      </dsp:txXfrm>
    </dsp:sp>
    <dsp:sp modelId="{CE5352C9-92B9-4117-B284-19D30FA47E85}">
      <dsp:nvSpPr>
        <dsp:cNvPr id="0" name=""/>
        <dsp:cNvSpPr/>
      </dsp:nvSpPr>
      <dsp:spPr>
        <a:xfrm>
          <a:off x="2845684" y="2580312"/>
          <a:ext cx="3027902" cy="592753"/>
        </a:xfrm>
        <a:prstGeom prst="rect">
          <a:avLst/>
        </a:prstGeom>
        <a:solidFill>
          <a:srgbClr val="295A4D"/>
        </a:solidFill>
        <a:ln w="635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hr-HR" sz="1100" kern="1200" dirty="0">
              <a:solidFill>
                <a:schemeClr val="bg1"/>
              </a:solidFill>
              <a:latin typeface="Arial" panose="020B0604020202020204" pitchFamily="34" charset="0"/>
              <a:cs typeface="Arial" panose="020B0604020202020204" pitchFamily="34" charset="0"/>
            </a:rPr>
            <a:t>STEP 1. </a:t>
          </a:r>
          <a:r>
            <a:rPr lang="hr-HR" sz="1100" kern="1200" dirty="0" err="1">
              <a:solidFill>
                <a:schemeClr val="bg1"/>
              </a:solidFill>
              <a:latin typeface="Arial" panose="020B0604020202020204" pitchFamily="34" charset="0"/>
              <a:cs typeface="Arial" panose="020B0604020202020204" pitchFamily="34" charset="0"/>
            </a:rPr>
            <a:t>Preparation</a:t>
          </a:r>
          <a:r>
            <a:rPr lang="hr-HR" sz="1100" kern="1200" dirty="0">
              <a:solidFill>
                <a:schemeClr val="bg1"/>
              </a:solidFill>
              <a:latin typeface="Arial" panose="020B0604020202020204" pitchFamily="34" charset="0"/>
              <a:cs typeface="Arial" panose="020B0604020202020204" pitchFamily="34" charset="0"/>
            </a:rPr>
            <a:t> </a:t>
          </a:r>
          <a:r>
            <a:rPr lang="hr-HR" sz="1100" kern="1200" dirty="0" err="1">
              <a:solidFill>
                <a:schemeClr val="bg1"/>
              </a:solidFill>
              <a:latin typeface="Arial" panose="020B0604020202020204" pitchFamily="34" charset="0"/>
              <a:cs typeface="Arial" panose="020B0604020202020204" pitchFamily="34" charset="0"/>
            </a:rPr>
            <a:t>and</a:t>
          </a:r>
          <a:r>
            <a:rPr lang="hr-HR" sz="1100" kern="1200" dirty="0">
              <a:solidFill>
                <a:schemeClr val="bg1"/>
              </a:solidFill>
              <a:latin typeface="Arial" panose="020B0604020202020204" pitchFamily="34" charset="0"/>
              <a:cs typeface="Arial" panose="020B0604020202020204" pitchFamily="34" charset="0"/>
            </a:rPr>
            <a:t> </a:t>
          </a:r>
          <a:r>
            <a:rPr lang="hr-HR" sz="1100" kern="1200" dirty="0" err="1">
              <a:solidFill>
                <a:schemeClr val="bg1"/>
              </a:solidFill>
              <a:latin typeface="Arial" panose="020B0604020202020204" pitchFamily="34" charset="0"/>
              <a:cs typeface="Arial" panose="020B0604020202020204" pitchFamily="34" charset="0"/>
            </a:rPr>
            <a:t>disclosure</a:t>
          </a:r>
          <a:r>
            <a:rPr lang="hr-HR" sz="1100" kern="1200" dirty="0">
              <a:solidFill>
                <a:schemeClr val="bg1"/>
              </a:solidFill>
              <a:latin typeface="Arial" panose="020B0604020202020204" pitchFamily="34" charset="0"/>
              <a:cs typeface="Arial" panose="020B0604020202020204" pitchFamily="34" charset="0"/>
            </a:rPr>
            <a:t> </a:t>
          </a:r>
          <a:r>
            <a:rPr lang="hr-HR" sz="1100" kern="1200" dirty="0" err="1">
              <a:solidFill>
                <a:schemeClr val="bg1"/>
              </a:solidFill>
              <a:latin typeface="Arial" panose="020B0604020202020204" pitchFamily="34" charset="0"/>
              <a:cs typeface="Arial" panose="020B0604020202020204" pitchFamily="34" charset="0"/>
            </a:rPr>
            <a:t>of</a:t>
          </a:r>
          <a:r>
            <a:rPr lang="hr-HR" sz="1100" kern="1200" dirty="0">
              <a:solidFill>
                <a:schemeClr val="bg1"/>
              </a:solidFill>
              <a:latin typeface="Arial" panose="020B0604020202020204" pitchFamily="34" charset="0"/>
              <a:cs typeface="Arial" panose="020B0604020202020204" pitchFamily="34" charset="0"/>
            </a:rPr>
            <a:t> </a:t>
          </a:r>
          <a:r>
            <a:rPr lang="hr-HR" sz="1100" kern="1200" dirty="0" err="1">
              <a:solidFill>
                <a:schemeClr val="bg1"/>
              </a:solidFill>
              <a:latin typeface="Arial" panose="020B0604020202020204" pitchFamily="34" charset="0"/>
              <a:cs typeface="Arial" panose="020B0604020202020204" pitchFamily="34" charset="0"/>
            </a:rPr>
            <a:t>proper</a:t>
          </a:r>
          <a:r>
            <a:rPr lang="hr-HR" sz="1100" kern="1200" dirty="0">
              <a:solidFill>
                <a:schemeClr val="bg1"/>
              </a:solidFill>
              <a:latin typeface="Arial" panose="020B0604020202020204" pitchFamily="34" charset="0"/>
              <a:cs typeface="Arial" panose="020B0604020202020204" pitchFamily="34" charset="0"/>
            </a:rPr>
            <a:t> E&amp;S instrument (</a:t>
          </a:r>
          <a:r>
            <a:rPr lang="hr-HR" sz="1100" kern="1200" dirty="0" err="1">
              <a:solidFill>
                <a:schemeClr val="bg1"/>
              </a:solidFill>
              <a:latin typeface="Arial" panose="020B0604020202020204" pitchFamily="34" charset="0"/>
              <a:cs typeface="Arial" panose="020B0604020202020204" pitchFamily="34" charset="0"/>
            </a:rPr>
            <a:t>ESCoP</a:t>
          </a:r>
          <a:r>
            <a:rPr lang="hr-HR" sz="1100" kern="1200" dirty="0">
              <a:solidFill>
                <a:schemeClr val="bg1"/>
              </a:solidFill>
              <a:latin typeface="Arial" panose="020B0604020202020204" pitchFamily="34" charset="0"/>
              <a:cs typeface="Arial" panose="020B0604020202020204" pitchFamily="34" charset="0"/>
            </a:rPr>
            <a:t>/ESMP </a:t>
          </a:r>
          <a:r>
            <a:rPr lang="hr-HR" sz="1100" kern="1200" dirty="0" err="1">
              <a:solidFill>
                <a:schemeClr val="bg1"/>
              </a:solidFill>
              <a:latin typeface="Arial" panose="020B0604020202020204" pitchFamily="34" charset="0"/>
              <a:cs typeface="Arial" panose="020B0604020202020204" pitchFamily="34" charset="0"/>
            </a:rPr>
            <a:t>Checklist</a:t>
          </a:r>
          <a:r>
            <a:rPr lang="hr-HR" sz="1100" kern="1200" dirty="0">
              <a:solidFill>
                <a:schemeClr val="bg1"/>
              </a:solidFill>
              <a:latin typeface="Arial" panose="020B0604020202020204" pitchFamily="34" charset="0"/>
              <a:cs typeface="Arial" panose="020B0604020202020204" pitchFamily="34" charset="0"/>
            </a:rPr>
            <a:t>/ESMP)</a:t>
          </a:r>
        </a:p>
      </dsp:txBody>
      <dsp:txXfrm>
        <a:off x="2845684" y="2580312"/>
        <a:ext cx="3027902" cy="592753"/>
      </dsp:txXfrm>
    </dsp:sp>
    <dsp:sp modelId="{F44695C1-F820-48C0-AF03-F24193428479}">
      <dsp:nvSpPr>
        <dsp:cNvPr id="0" name=""/>
        <dsp:cNvSpPr/>
      </dsp:nvSpPr>
      <dsp:spPr>
        <a:xfrm>
          <a:off x="2845447" y="3396758"/>
          <a:ext cx="3027902" cy="592753"/>
        </a:xfrm>
        <a:prstGeom prst="rect">
          <a:avLst/>
        </a:prstGeom>
        <a:solidFill>
          <a:srgbClr val="295A4D"/>
        </a:solidFill>
        <a:ln w="635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hr-HR" sz="1100" kern="1200" dirty="0">
              <a:solidFill>
                <a:schemeClr val="bg1"/>
              </a:solidFill>
              <a:latin typeface="Arial" panose="020B0604020202020204" pitchFamily="34" charset="0"/>
              <a:cs typeface="Arial" panose="020B0604020202020204" pitchFamily="34" charset="0"/>
            </a:rPr>
            <a:t>STEP 2. </a:t>
          </a:r>
          <a:r>
            <a:rPr lang="hr-HR" sz="1100" kern="1200" dirty="0" err="1">
              <a:solidFill>
                <a:schemeClr val="bg1"/>
              </a:solidFill>
              <a:latin typeface="Arial" panose="020B0604020202020204" pitchFamily="34" charset="0"/>
              <a:cs typeface="Arial" panose="020B0604020202020204" pitchFamily="34" charset="0"/>
            </a:rPr>
            <a:t>Integration</a:t>
          </a:r>
          <a:r>
            <a:rPr lang="hr-HR" sz="1100" kern="1200" dirty="0">
              <a:solidFill>
                <a:schemeClr val="bg1"/>
              </a:solidFill>
              <a:latin typeface="Arial" panose="020B0604020202020204" pitchFamily="34" charset="0"/>
              <a:cs typeface="Arial" panose="020B0604020202020204" pitchFamily="34" charset="0"/>
            </a:rPr>
            <a:t> </a:t>
          </a:r>
          <a:r>
            <a:rPr lang="hr-HR" sz="1100" kern="1200" dirty="0" err="1">
              <a:solidFill>
                <a:schemeClr val="bg1"/>
              </a:solidFill>
              <a:latin typeface="Arial" panose="020B0604020202020204" pitchFamily="34" charset="0"/>
              <a:cs typeface="Arial" panose="020B0604020202020204" pitchFamily="34" charset="0"/>
            </a:rPr>
            <a:t>of</a:t>
          </a:r>
          <a:r>
            <a:rPr lang="hr-HR" sz="1100" kern="1200" dirty="0">
              <a:solidFill>
                <a:schemeClr val="bg1"/>
              </a:solidFill>
              <a:latin typeface="Arial" panose="020B0604020202020204" pitchFamily="34" charset="0"/>
              <a:cs typeface="Arial" panose="020B0604020202020204" pitchFamily="34" charset="0"/>
            </a:rPr>
            <a:t> E&amp;S instrument </a:t>
          </a:r>
          <a:r>
            <a:rPr lang="hr-HR" sz="1100" kern="1200" dirty="0" err="1">
              <a:solidFill>
                <a:schemeClr val="bg1"/>
              </a:solidFill>
              <a:latin typeface="Arial" panose="020B0604020202020204" pitchFamily="34" charset="0"/>
              <a:cs typeface="Arial" panose="020B0604020202020204" pitchFamily="34" charset="0"/>
            </a:rPr>
            <a:t>in</a:t>
          </a:r>
          <a:r>
            <a:rPr lang="hr-HR" sz="1100" kern="1200" dirty="0">
              <a:solidFill>
                <a:schemeClr val="bg1"/>
              </a:solidFill>
              <a:latin typeface="Arial" panose="020B0604020202020204" pitchFamily="34" charset="0"/>
              <a:cs typeface="Arial" panose="020B0604020202020204" pitchFamily="34" charset="0"/>
            </a:rPr>
            <a:t> tender </a:t>
          </a:r>
          <a:r>
            <a:rPr lang="hr-HR" sz="1100" kern="1200" dirty="0" err="1">
              <a:solidFill>
                <a:schemeClr val="bg1"/>
              </a:solidFill>
              <a:latin typeface="Arial" panose="020B0604020202020204" pitchFamily="34" charset="0"/>
              <a:cs typeface="Arial" panose="020B0604020202020204" pitchFamily="34" charset="0"/>
            </a:rPr>
            <a:t>documentation</a:t>
          </a:r>
          <a:r>
            <a:rPr lang="hr-HR" sz="1100" kern="1200" dirty="0">
              <a:solidFill>
                <a:schemeClr val="bg1"/>
              </a:solidFill>
              <a:latin typeface="Arial" panose="020B0604020202020204" pitchFamily="34" charset="0"/>
              <a:cs typeface="Arial" panose="020B0604020202020204" pitchFamily="34" charset="0"/>
            </a:rPr>
            <a:t> </a:t>
          </a:r>
          <a:r>
            <a:rPr lang="en-US" sz="1100" kern="1200" dirty="0">
              <a:solidFill>
                <a:schemeClr val="bg1"/>
              </a:solidFill>
              <a:latin typeface="Arial" panose="020B0604020202020204" pitchFamily="34" charset="0"/>
              <a:cs typeface="Arial" panose="020B0604020202020204" pitchFamily="34" charset="0"/>
            </a:rPr>
            <a:t>(if relevant</a:t>
          </a:r>
          <a:r>
            <a:rPr lang="hr-HR" sz="1100" kern="1200" dirty="0">
              <a:solidFill>
                <a:schemeClr val="bg1"/>
              </a:solidFill>
              <a:latin typeface="Arial" panose="020B0604020202020204" pitchFamily="34" charset="0"/>
              <a:cs typeface="Arial" panose="020B0604020202020204" pitchFamily="34" charset="0"/>
            </a:rPr>
            <a:t>)</a:t>
          </a:r>
        </a:p>
      </dsp:txBody>
      <dsp:txXfrm>
        <a:off x="2845447" y="3396758"/>
        <a:ext cx="3027902" cy="592753"/>
      </dsp:txXfrm>
    </dsp:sp>
    <dsp:sp modelId="{4931A357-8225-44C3-87A3-87AD0F285F4B}">
      <dsp:nvSpPr>
        <dsp:cNvPr id="0" name=""/>
        <dsp:cNvSpPr/>
      </dsp:nvSpPr>
      <dsp:spPr>
        <a:xfrm>
          <a:off x="2844985" y="4168707"/>
          <a:ext cx="3027902" cy="592753"/>
        </a:xfrm>
        <a:prstGeom prst="rect">
          <a:avLst/>
        </a:prstGeom>
        <a:solidFill>
          <a:srgbClr val="295A4D"/>
        </a:solidFill>
        <a:ln w="635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hr-HR" sz="1100" kern="1200" dirty="0">
              <a:solidFill>
                <a:schemeClr val="bg1"/>
              </a:solidFill>
              <a:latin typeface="Arial" panose="020B0604020202020204" pitchFamily="34" charset="0"/>
              <a:cs typeface="Arial" panose="020B0604020202020204" pitchFamily="34" charset="0"/>
            </a:rPr>
            <a:t>STEP 3. </a:t>
          </a:r>
          <a:r>
            <a:rPr lang="hr-HR" sz="1100" kern="1200" dirty="0" err="1">
              <a:solidFill>
                <a:schemeClr val="bg1"/>
              </a:solidFill>
              <a:latin typeface="Arial" panose="020B0604020202020204" pitchFamily="34" charset="0"/>
              <a:cs typeface="Arial" panose="020B0604020202020204" pitchFamily="34" charset="0"/>
            </a:rPr>
            <a:t>Implementation</a:t>
          </a:r>
          <a:r>
            <a:rPr lang="hr-HR" sz="1100" kern="1200" dirty="0">
              <a:solidFill>
                <a:schemeClr val="bg1"/>
              </a:solidFill>
              <a:latin typeface="Arial" panose="020B0604020202020204" pitchFamily="34" charset="0"/>
              <a:cs typeface="Arial" panose="020B0604020202020204" pitchFamily="34" charset="0"/>
            </a:rPr>
            <a:t>, </a:t>
          </a:r>
          <a:r>
            <a:rPr lang="hr-HR" sz="1100" kern="1200" dirty="0" err="1">
              <a:solidFill>
                <a:schemeClr val="bg1"/>
              </a:solidFill>
              <a:latin typeface="Arial" panose="020B0604020202020204" pitchFamily="34" charset="0"/>
              <a:cs typeface="Arial" panose="020B0604020202020204" pitchFamily="34" charset="0"/>
            </a:rPr>
            <a:t>project</a:t>
          </a:r>
          <a:r>
            <a:rPr lang="hr-HR" sz="1100" kern="1200" dirty="0">
              <a:solidFill>
                <a:schemeClr val="bg1"/>
              </a:solidFill>
              <a:latin typeface="Arial" panose="020B0604020202020204" pitchFamily="34" charset="0"/>
              <a:cs typeface="Arial" panose="020B0604020202020204" pitchFamily="34" charset="0"/>
            </a:rPr>
            <a:t> </a:t>
          </a:r>
          <a:r>
            <a:rPr lang="hr-HR" sz="1100" kern="1200" dirty="0" err="1">
              <a:solidFill>
                <a:schemeClr val="bg1"/>
              </a:solidFill>
              <a:latin typeface="Arial" panose="020B0604020202020204" pitchFamily="34" charset="0"/>
              <a:cs typeface="Arial" panose="020B0604020202020204" pitchFamily="34" charset="0"/>
            </a:rPr>
            <a:t>supervision</a:t>
          </a:r>
          <a:r>
            <a:rPr lang="hr-HR" sz="1100" kern="1200" dirty="0">
              <a:solidFill>
                <a:schemeClr val="bg1"/>
              </a:solidFill>
              <a:latin typeface="Arial" panose="020B0604020202020204" pitchFamily="34" charset="0"/>
              <a:cs typeface="Arial" panose="020B0604020202020204" pitchFamily="34" charset="0"/>
            </a:rPr>
            <a:t>, monitoring </a:t>
          </a:r>
          <a:r>
            <a:rPr lang="hr-HR" sz="1100" kern="1200" dirty="0" err="1">
              <a:solidFill>
                <a:schemeClr val="bg1"/>
              </a:solidFill>
              <a:latin typeface="Arial" panose="020B0604020202020204" pitchFamily="34" charset="0"/>
              <a:cs typeface="Arial" panose="020B0604020202020204" pitchFamily="34" charset="0"/>
            </a:rPr>
            <a:t>and</a:t>
          </a:r>
          <a:r>
            <a:rPr lang="hr-HR" sz="1100" kern="1200" dirty="0">
              <a:solidFill>
                <a:schemeClr val="bg1"/>
              </a:solidFill>
              <a:latin typeface="Arial" panose="020B0604020202020204" pitchFamily="34" charset="0"/>
              <a:cs typeface="Arial" panose="020B0604020202020204" pitchFamily="34" charset="0"/>
            </a:rPr>
            <a:t> </a:t>
          </a:r>
          <a:r>
            <a:rPr lang="hr-HR" sz="1100" kern="1200" dirty="0" err="1">
              <a:solidFill>
                <a:schemeClr val="bg1"/>
              </a:solidFill>
              <a:latin typeface="Arial" panose="020B0604020202020204" pitchFamily="34" charset="0"/>
              <a:cs typeface="Arial" panose="020B0604020202020204" pitchFamily="34" charset="0"/>
            </a:rPr>
            <a:t>reporting</a:t>
          </a:r>
          <a:endParaRPr lang="hr-HR" sz="1100" kern="1200" dirty="0">
            <a:solidFill>
              <a:schemeClr val="bg1"/>
            </a:solidFill>
            <a:latin typeface="Arial" panose="020B0604020202020204" pitchFamily="34" charset="0"/>
            <a:cs typeface="Arial" panose="020B0604020202020204" pitchFamily="34" charset="0"/>
          </a:endParaRPr>
        </a:p>
      </dsp:txBody>
      <dsp:txXfrm>
        <a:off x="2844985" y="4168707"/>
        <a:ext cx="3027902" cy="592753"/>
      </dsp:txXfrm>
    </dsp:sp>
    <dsp:sp modelId="{B3348FC0-6959-46C3-BFBC-D94AB2DFE337}">
      <dsp:nvSpPr>
        <dsp:cNvPr id="0" name=""/>
        <dsp:cNvSpPr/>
      </dsp:nvSpPr>
      <dsp:spPr>
        <a:xfrm>
          <a:off x="3428349" y="4903353"/>
          <a:ext cx="1099913" cy="74509"/>
        </a:xfrm>
        <a:prstGeom prst="rect">
          <a:avLst/>
        </a:prstGeom>
        <a:noFill/>
        <a:ln w="19050" cap="flat" cmpd="sng" algn="ctr">
          <a:solidFill>
            <a:schemeClr val="bg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endParaRPr lang="hr-HR" sz="800" kern="1200">
            <a:solidFill>
              <a:schemeClr val="tx1">
                <a:lumMod val="85000"/>
                <a:lumOff val="15000"/>
              </a:schemeClr>
            </a:solidFill>
          </a:endParaRPr>
        </a:p>
      </dsp:txBody>
      <dsp:txXfrm>
        <a:off x="3428349" y="4903353"/>
        <a:ext cx="1099913" cy="74509"/>
      </dsp:txXfrm>
    </dsp:sp>
    <dsp:sp modelId="{D71E2DAE-5EBE-4D03-8D3D-46A48EE05EF3}">
      <dsp:nvSpPr>
        <dsp:cNvPr id="0" name=""/>
        <dsp:cNvSpPr/>
      </dsp:nvSpPr>
      <dsp:spPr>
        <a:xfrm>
          <a:off x="6124660" y="1811848"/>
          <a:ext cx="2595133" cy="592753"/>
        </a:xfrm>
        <a:prstGeom prst="rect">
          <a:avLst/>
        </a:prstGeom>
        <a:solidFill>
          <a:srgbClr val="295A4D"/>
        </a:solidFill>
        <a:ln w="635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hr-HR" sz="1000" kern="1200" dirty="0" err="1">
              <a:solidFill>
                <a:schemeClr val="bg1"/>
              </a:solidFill>
              <a:latin typeface="Arial" panose="020B0604020202020204" pitchFamily="34" charset="0"/>
              <a:cs typeface="Arial" panose="020B0604020202020204" pitchFamily="34" charset="0"/>
            </a:rPr>
            <a:t>Projects</a:t>
          </a:r>
          <a:r>
            <a:rPr lang="hr-HR" sz="1000" kern="1200" dirty="0">
              <a:solidFill>
                <a:schemeClr val="bg1"/>
              </a:solidFill>
              <a:latin typeface="Arial" panose="020B0604020202020204" pitchFamily="34" charset="0"/>
              <a:cs typeface="Arial" panose="020B0604020202020204" pitchFamily="34" charset="0"/>
            </a:rPr>
            <a:t> </a:t>
          </a:r>
          <a:r>
            <a:rPr lang="hr-HR" sz="1000" kern="1200" dirty="0" err="1">
              <a:solidFill>
                <a:schemeClr val="bg1"/>
              </a:solidFill>
              <a:latin typeface="Arial" panose="020B0604020202020204" pitchFamily="34" charset="0"/>
              <a:cs typeface="Arial" panose="020B0604020202020204" pitchFamily="34" charset="0"/>
            </a:rPr>
            <a:t>with</a:t>
          </a:r>
          <a:r>
            <a:rPr lang="hr-HR" sz="1000" kern="1200" dirty="0">
              <a:solidFill>
                <a:schemeClr val="bg1"/>
              </a:solidFill>
              <a:latin typeface="Arial" panose="020B0604020202020204" pitchFamily="34" charset="0"/>
              <a:cs typeface="Arial" panose="020B0604020202020204" pitchFamily="34" charset="0"/>
            </a:rPr>
            <a:t> </a:t>
          </a:r>
          <a:r>
            <a:rPr lang="hr-HR" sz="1000" kern="1200" dirty="0" err="1">
              <a:solidFill>
                <a:schemeClr val="bg1"/>
              </a:solidFill>
              <a:latin typeface="Arial" panose="020B0604020202020204" pitchFamily="34" charset="0"/>
              <a:cs typeface="Arial" panose="020B0604020202020204" pitchFamily="34" charset="0"/>
            </a:rPr>
            <a:t>potential</a:t>
          </a:r>
          <a:r>
            <a:rPr lang="hr-HR" sz="1000" kern="1200" dirty="0">
              <a:solidFill>
                <a:schemeClr val="bg1"/>
              </a:solidFill>
              <a:latin typeface="Arial" panose="020B0604020202020204" pitchFamily="34" charset="0"/>
              <a:cs typeface="Arial" panose="020B0604020202020204" pitchFamily="34" charset="0"/>
            </a:rPr>
            <a:t> </a:t>
          </a:r>
          <a:r>
            <a:rPr lang="hr-HR" sz="1000" kern="1200" dirty="0" err="1">
              <a:solidFill>
                <a:schemeClr val="bg1"/>
              </a:solidFill>
              <a:latin typeface="Arial" panose="020B0604020202020204" pitchFamily="34" charset="0"/>
              <a:cs typeface="Arial" panose="020B0604020202020204" pitchFamily="34" charset="0"/>
            </a:rPr>
            <a:t>substantial</a:t>
          </a:r>
          <a:r>
            <a:rPr lang="hr-HR" sz="1000" kern="1200" dirty="0">
              <a:solidFill>
                <a:schemeClr val="bg1"/>
              </a:solidFill>
              <a:latin typeface="Arial" panose="020B0604020202020204" pitchFamily="34" charset="0"/>
              <a:cs typeface="Arial" panose="020B0604020202020204" pitchFamily="34" charset="0"/>
            </a:rPr>
            <a:t> </a:t>
          </a:r>
          <a:r>
            <a:rPr lang="hr-HR" sz="1000" kern="1200" dirty="0" err="1">
              <a:solidFill>
                <a:schemeClr val="bg1"/>
              </a:solidFill>
              <a:latin typeface="Arial" panose="020B0604020202020204" pitchFamily="34" charset="0"/>
              <a:cs typeface="Arial" panose="020B0604020202020204" pitchFamily="34" charset="0"/>
            </a:rPr>
            <a:t>and</a:t>
          </a:r>
          <a:r>
            <a:rPr lang="hr-HR" sz="1000" kern="1200" dirty="0">
              <a:solidFill>
                <a:schemeClr val="bg1"/>
              </a:solidFill>
              <a:latin typeface="Arial" panose="020B0604020202020204" pitchFamily="34" charset="0"/>
              <a:cs typeface="Arial" panose="020B0604020202020204" pitchFamily="34" charset="0"/>
            </a:rPr>
            <a:t> </a:t>
          </a:r>
          <a:r>
            <a:rPr lang="hr-HR" sz="1000" kern="1200" dirty="0" err="1">
              <a:solidFill>
                <a:schemeClr val="bg1"/>
              </a:solidFill>
              <a:latin typeface="Arial" panose="020B0604020202020204" pitchFamily="34" charset="0"/>
              <a:cs typeface="Arial" panose="020B0604020202020204" pitchFamily="34" charset="0"/>
            </a:rPr>
            <a:t>high</a:t>
          </a:r>
          <a:r>
            <a:rPr lang="hr-HR" sz="1000" kern="1200" dirty="0">
              <a:solidFill>
                <a:schemeClr val="bg1"/>
              </a:solidFill>
              <a:latin typeface="Arial" panose="020B0604020202020204" pitchFamily="34" charset="0"/>
              <a:cs typeface="Arial" panose="020B0604020202020204" pitchFamily="34" charset="0"/>
            </a:rPr>
            <a:t> E&amp;S </a:t>
          </a:r>
          <a:r>
            <a:rPr lang="hr-HR" sz="1000" kern="1200" dirty="0" err="1">
              <a:solidFill>
                <a:schemeClr val="bg1"/>
              </a:solidFill>
              <a:latin typeface="Arial" panose="020B0604020202020204" pitchFamily="34" charset="0"/>
              <a:cs typeface="Arial" panose="020B0604020202020204" pitchFamily="34" charset="0"/>
            </a:rPr>
            <a:t>risk</a:t>
          </a:r>
          <a:r>
            <a:rPr lang="hr-HR" sz="1000" kern="1200" dirty="0">
              <a:solidFill>
                <a:schemeClr val="bg1"/>
              </a:solidFill>
              <a:latin typeface="Arial" panose="020B0604020202020204" pitchFamily="34" charset="0"/>
              <a:cs typeface="Arial" panose="020B0604020202020204" pitchFamily="34" charset="0"/>
            </a:rPr>
            <a:t> </a:t>
          </a:r>
          <a:r>
            <a:rPr lang="hr-HR" sz="1000" kern="1200" dirty="0" err="1">
              <a:solidFill>
                <a:schemeClr val="bg1"/>
              </a:solidFill>
              <a:latin typeface="Arial" panose="020B0604020202020204" pitchFamily="34" charset="0"/>
              <a:cs typeface="Arial" panose="020B0604020202020204" pitchFamily="34" charset="0"/>
            </a:rPr>
            <a:t>will</a:t>
          </a:r>
          <a:r>
            <a:rPr lang="hr-HR" sz="1000" kern="1200" dirty="0">
              <a:solidFill>
                <a:schemeClr val="bg1"/>
              </a:solidFill>
              <a:latin typeface="Arial" panose="020B0604020202020204" pitchFamily="34" charset="0"/>
              <a:cs typeface="Arial" panose="020B0604020202020204" pitchFamily="34" charset="0"/>
            </a:rPr>
            <a:t> </a:t>
          </a:r>
          <a:r>
            <a:rPr lang="hr-HR" sz="1000" kern="1200" dirty="0" err="1">
              <a:solidFill>
                <a:schemeClr val="bg1"/>
              </a:solidFill>
              <a:latin typeface="Arial" panose="020B0604020202020204" pitchFamily="34" charset="0"/>
              <a:cs typeface="Arial" panose="020B0604020202020204" pitchFamily="34" charset="0"/>
            </a:rPr>
            <a:t>not</a:t>
          </a:r>
          <a:r>
            <a:rPr lang="hr-HR" sz="1000" kern="1200" dirty="0">
              <a:solidFill>
                <a:schemeClr val="bg1"/>
              </a:solidFill>
              <a:latin typeface="Arial" panose="020B0604020202020204" pitchFamily="34" charset="0"/>
              <a:cs typeface="Arial" panose="020B0604020202020204" pitchFamily="34" charset="0"/>
            </a:rPr>
            <a:t> </a:t>
          </a:r>
          <a:r>
            <a:rPr lang="hr-HR" sz="1000" kern="1200" dirty="0" err="1">
              <a:solidFill>
                <a:schemeClr val="bg1"/>
              </a:solidFill>
              <a:latin typeface="Arial" panose="020B0604020202020204" pitchFamily="34" charset="0"/>
              <a:cs typeface="Arial" panose="020B0604020202020204" pitchFamily="34" charset="0"/>
            </a:rPr>
            <a:t>be</a:t>
          </a:r>
          <a:r>
            <a:rPr lang="hr-HR" sz="1000" kern="1200" dirty="0">
              <a:solidFill>
                <a:schemeClr val="bg1"/>
              </a:solidFill>
              <a:latin typeface="Arial" panose="020B0604020202020204" pitchFamily="34" charset="0"/>
              <a:cs typeface="Arial" panose="020B0604020202020204" pitchFamily="34" charset="0"/>
            </a:rPr>
            <a:t> </a:t>
          </a:r>
          <a:r>
            <a:rPr lang="hr-HR" sz="1000" kern="1200" dirty="0" err="1">
              <a:solidFill>
                <a:schemeClr val="bg1"/>
              </a:solidFill>
              <a:latin typeface="Arial" panose="020B0604020202020204" pitchFamily="34" charset="0"/>
              <a:cs typeface="Arial" panose="020B0604020202020204" pitchFamily="34" charset="0"/>
            </a:rPr>
            <a:t>awarded</a:t>
          </a:r>
          <a:endParaRPr lang="hr-HR" sz="1000" kern="1200" dirty="0">
            <a:solidFill>
              <a:schemeClr val="bg1"/>
            </a:solidFill>
            <a:latin typeface="Arial" panose="020B0604020202020204" pitchFamily="34" charset="0"/>
            <a:cs typeface="Arial" panose="020B0604020202020204" pitchFamily="34" charset="0"/>
          </a:endParaRPr>
        </a:p>
      </dsp:txBody>
      <dsp:txXfrm>
        <a:off x="6124660" y="1811848"/>
        <a:ext cx="2595133" cy="5927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B9FBA9-B48F-478C-AFF2-1C4BD176B9E5}">
      <dsp:nvSpPr>
        <dsp:cNvPr id="0" name=""/>
        <dsp:cNvSpPr/>
      </dsp:nvSpPr>
      <dsp:spPr>
        <a:xfrm>
          <a:off x="10111" y="1328695"/>
          <a:ext cx="1360372" cy="2248716"/>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hr-HR" sz="1500" b="1" kern="1200" dirty="0" err="1">
              <a:solidFill>
                <a:schemeClr val="bg1"/>
              </a:solidFill>
              <a:latin typeface="Open sans"/>
              <a:ea typeface="+mn-ea"/>
              <a:cs typeface="Times New Roman" panose="02020603050405020304" pitchFamily="18" charset="0"/>
            </a:rPr>
            <a:t>Submission</a:t>
          </a:r>
          <a:r>
            <a:rPr lang="hr-HR" sz="1500" b="1" kern="1200" dirty="0">
              <a:solidFill>
                <a:schemeClr val="bg1"/>
              </a:solidFill>
              <a:latin typeface="Open sans"/>
              <a:ea typeface="+mn-ea"/>
              <a:cs typeface="Times New Roman" panose="02020603050405020304" pitchFamily="18" charset="0"/>
            </a:rPr>
            <a:t> </a:t>
          </a:r>
          <a:r>
            <a:rPr lang="hr-HR" sz="1500" b="1" kern="1200" dirty="0" err="1">
              <a:solidFill>
                <a:schemeClr val="bg1"/>
              </a:solidFill>
              <a:latin typeface="Open sans"/>
              <a:ea typeface="+mn-ea"/>
              <a:cs typeface="Times New Roman" panose="02020603050405020304" pitchFamily="18" charset="0"/>
            </a:rPr>
            <a:t>of</a:t>
          </a:r>
          <a:r>
            <a:rPr lang="hr-HR" sz="1500" b="1" kern="1200" dirty="0">
              <a:solidFill>
                <a:schemeClr val="bg1"/>
              </a:solidFill>
              <a:latin typeface="Open sans"/>
              <a:ea typeface="+mn-ea"/>
              <a:cs typeface="Times New Roman" panose="02020603050405020304" pitchFamily="18" charset="0"/>
            </a:rPr>
            <a:t> the </a:t>
          </a:r>
          <a:r>
            <a:rPr lang="hr-HR" sz="1500" b="1" kern="1200" dirty="0" err="1">
              <a:solidFill>
                <a:schemeClr val="bg1"/>
              </a:solidFill>
              <a:latin typeface="Open sans"/>
              <a:ea typeface="+mn-ea"/>
              <a:cs typeface="Times New Roman" panose="02020603050405020304" pitchFamily="18" charset="0"/>
            </a:rPr>
            <a:t>Application</a:t>
          </a:r>
          <a:endParaRPr lang="hr-HR" sz="1500" b="1" kern="1200" dirty="0">
            <a:solidFill>
              <a:schemeClr val="bg1"/>
            </a:solidFill>
            <a:latin typeface="Open sans"/>
            <a:ea typeface="+mn-ea"/>
            <a:cs typeface="Times New Roman" panose="02020603050405020304" pitchFamily="18" charset="0"/>
          </a:endParaRPr>
        </a:p>
      </dsp:txBody>
      <dsp:txXfrm>
        <a:off x="49955" y="1368539"/>
        <a:ext cx="1280684" cy="2169028"/>
      </dsp:txXfrm>
    </dsp:sp>
    <dsp:sp modelId="{9E1C9755-4317-48C4-A4A1-413920BC0F7C}">
      <dsp:nvSpPr>
        <dsp:cNvPr id="0" name=""/>
        <dsp:cNvSpPr/>
      </dsp:nvSpPr>
      <dsp:spPr>
        <a:xfrm>
          <a:off x="1506521" y="2284367"/>
          <a:ext cx="288398" cy="337372"/>
        </a:xfrm>
        <a:prstGeom prst="rightArrow">
          <a:avLst>
            <a:gd name="adj1" fmla="val 60000"/>
            <a:gd name="adj2" fmla="val 50000"/>
          </a:avLst>
        </a:prstGeom>
        <a:solidFill>
          <a:srgbClr val="295A4D"/>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hr-HR" sz="1200" b="1" kern="1200">
            <a:solidFill>
              <a:sysClr val="windowText" lastClr="000000">
                <a:hueOff val="0"/>
                <a:satOff val="0"/>
                <a:lumOff val="0"/>
                <a:alphaOff val="0"/>
              </a:sysClr>
            </a:solidFill>
            <a:latin typeface="Calibri Light" panose="020F0302020204030204" pitchFamily="34" charset="0"/>
            <a:ea typeface="+mn-ea"/>
            <a:cs typeface="Calibri Light" panose="020F0302020204030204" pitchFamily="34" charset="0"/>
          </a:endParaRPr>
        </a:p>
      </dsp:txBody>
      <dsp:txXfrm>
        <a:off x="1506521" y="2351841"/>
        <a:ext cx="201879" cy="202424"/>
      </dsp:txXfrm>
    </dsp:sp>
    <dsp:sp modelId="{FFA6EAE4-713E-42F5-B48A-CC255024DB0B}">
      <dsp:nvSpPr>
        <dsp:cNvPr id="0" name=""/>
        <dsp:cNvSpPr/>
      </dsp:nvSpPr>
      <dsp:spPr>
        <a:xfrm>
          <a:off x="1914632" y="1331375"/>
          <a:ext cx="1623400" cy="2243356"/>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chemeClr val="bg1"/>
              </a:solidFill>
              <a:latin typeface="Open sans"/>
              <a:ea typeface="+mn-ea"/>
              <a:cs typeface="Times New Roman" panose="02020603050405020304" pitchFamily="18" charset="0"/>
            </a:rPr>
            <a:t>Assessment process</a:t>
          </a:r>
          <a:r>
            <a:rPr lang="hr-HR" sz="1500" b="1" kern="1200" dirty="0">
              <a:solidFill>
                <a:schemeClr val="bg1"/>
              </a:solidFill>
              <a:latin typeface="Open sans"/>
              <a:ea typeface="+mn-ea"/>
              <a:cs typeface="Times New Roman" panose="02020603050405020304" pitchFamily="18" charset="0"/>
            </a:rPr>
            <a:t> (</a:t>
          </a:r>
          <a:r>
            <a:rPr lang="hr-HR" sz="1500" b="1" kern="1200" dirty="0" err="1">
              <a:solidFill>
                <a:schemeClr val="bg1"/>
              </a:solidFill>
              <a:latin typeface="Open sans"/>
              <a:ea typeface="+mn-ea"/>
              <a:cs typeface="Times New Roman" panose="02020603050405020304" pitchFamily="18" charset="0"/>
            </a:rPr>
            <a:t>administrative</a:t>
          </a:r>
          <a:r>
            <a:rPr lang="hr-HR" sz="1500" b="1" kern="1200" dirty="0">
              <a:solidFill>
                <a:schemeClr val="bg1"/>
              </a:solidFill>
              <a:latin typeface="Open sans"/>
              <a:ea typeface="+mn-ea"/>
              <a:cs typeface="Times New Roman" panose="02020603050405020304" pitchFamily="18" charset="0"/>
            </a:rPr>
            <a:t>, </a:t>
          </a:r>
          <a:r>
            <a:rPr lang="hr-HR" sz="1500" b="1" kern="1200" dirty="0" err="1">
              <a:solidFill>
                <a:schemeClr val="bg1"/>
              </a:solidFill>
              <a:latin typeface="Open sans"/>
              <a:ea typeface="+mn-ea"/>
              <a:cs typeface="Times New Roman" panose="02020603050405020304" pitchFamily="18" charset="0"/>
            </a:rPr>
            <a:t>eligibility</a:t>
          </a:r>
          <a:r>
            <a:rPr lang="hr-HR" sz="1500" b="1" kern="1200" dirty="0">
              <a:solidFill>
                <a:schemeClr val="bg1"/>
              </a:solidFill>
              <a:latin typeface="Open sans"/>
              <a:ea typeface="+mn-ea"/>
              <a:cs typeface="Times New Roman" panose="02020603050405020304" pitchFamily="18" charset="0"/>
            </a:rPr>
            <a:t> </a:t>
          </a:r>
          <a:r>
            <a:rPr lang="hr-HR" sz="1500" b="1" kern="1200" dirty="0" err="1">
              <a:solidFill>
                <a:schemeClr val="bg1"/>
              </a:solidFill>
              <a:latin typeface="Open sans"/>
              <a:ea typeface="+mn-ea"/>
              <a:cs typeface="Times New Roman" panose="02020603050405020304" pitchFamily="18" charset="0"/>
            </a:rPr>
            <a:t>and</a:t>
          </a:r>
          <a:r>
            <a:rPr lang="hr-HR" sz="1500" b="1" kern="1200" dirty="0">
              <a:solidFill>
                <a:schemeClr val="bg1"/>
              </a:solidFill>
              <a:latin typeface="Open sans"/>
              <a:ea typeface="+mn-ea"/>
              <a:cs typeface="Times New Roman" panose="02020603050405020304" pitchFamily="18" charset="0"/>
            </a:rPr>
            <a:t> </a:t>
          </a:r>
          <a:r>
            <a:rPr lang="hr-HR" sz="1500" b="1" kern="1200" dirty="0" err="1">
              <a:solidFill>
                <a:schemeClr val="bg1"/>
              </a:solidFill>
              <a:latin typeface="Open sans"/>
              <a:ea typeface="+mn-ea"/>
              <a:cs typeface="Times New Roman" panose="02020603050405020304" pitchFamily="18" charset="0"/>
            </a:rPr>
            <a:t>quality</a:t>
          </a:r>
          <a:r>
            <a:rPr lang="hr-HR" sz="1500" b="1" kern="1200" dirty="0">
              <a:solidFill>
                <a:schemeClr val="bg1"/>
              </a:solidFill>
              <a:latin typeface="Open sans"/>
              <a:ea typeface="+mn-ea"/>
              <a:cs typeface="Times New Roman" panose="02020603050405020304" pitchFamily="18" charset="0"/>
            </a:rPr>
            <a:t>)</a:t>
          </a:r>
          <a:r>
            <a:rPr lang="hr-HR" sz="1500" b="1" kern="1200" dirty="0">
              <a:solidFill>
                <a:srgbClr val="295A4D"/>
              </a:solidFill>
              <a:latin typeface="Open sans"/>
              <a:ea typeface="+mn-ea"/>
              <a:cs typeface="Times New Roman" panose="02020603050405020304" pitchFamily="18" charset="0"/>
            </a:rPr>
            <a:t>)</a:t>
          </a:r>
          <a:r>
            <a:rPr lang="hr-HR" sz="1500" b="1" kern="1200" dirty="0">
              <a:solidFill>
                <a:sysClr val="windowText" lastClr="000000">
                  <a:hueOff val="0"/>
                  <a:satOff val="0"/>
                  <a:lumOff val="0"/>
                  <a:alphaOff val="0"/>
                </a:sysClr>
              </a:solidFill>
              <a:latin typeface="Open sans"/>
              <a:ea typeface="+mn-ea"/>
              <a:cs typeface="Times New Roman" panose="02020603050405020304" pitchFamily="18" charset="0"/>
            </a:rPr>
            <a:t> </a:t>
          </a:r>
        </a:p>
      </dsp:txBody>
      <dsp:txXfrm>
        <a:off x="1962180" y="1378923"/>
        <a:ext cx="1528304" cy="2148260"/>
      </dsp:txXfrm>
    </dsp:sp>
    <dsp:sp modelId="{F1FD17F3-6C15-4504-B9A3-D5707B98398F}">
      <dsp:nvSpPr>
        <dsp:cNvPr id="0" name=""/>
        <dsp:cNvSpPr/>
      </dsp:nvSpPr>
      <dsp:spPr>
        <a:xfrm>
          <a:off x="3674070" y="2284367"/>
          <a:ext cx="288398" cy="337372"/>
        </a:xfrm>
        <a:prstGeom prst="rightArrow">
          <a:avLst>
            <a:gd name="adj1" fmla="val 60000"/>
            <a:gd name="adj2" fmla="val 50000"/>
          </a:avLst>
        </a:prstGeom>
        <a:solidFill>
          <a:srgbClr val="295A4D"/>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hr-HR" sz="1200" b="1" kern="1200">
            <a:solidFill>
              <a:srgbClr val="295A4D"/>
            </a:solidFill>
            <a:latin typeface="Calibri Light" panose="020F0302020204030204" pitchFamily="34" charset="0"/>
            <a:ea typeface="+mn-ea"/>
            <a:cs typeface="Calibri Light" panose="020F0302020204030204" pitchFamily="34" charset="0"/>
          </a:endParaRPr>
        </a:p>
      </dsp:txBody>
      <dsp:txXfrm>
        <a:off x="3674070" y="2351841"/>
        <a:ext cx="201879" cy="202424"/>
      </dsp:txXfrm>
    </dsp:sp>
    <dsp:sp modelId="{8D59DAA6-0FA8-4DEA-9FF0-575B5098D6AA}">
      <dsp:nvSpPr>
        <dsp:cNvPr id="0" name=""/>
        <dsp:cNvSpPr/>
      </dsp:nvSpPr>
      <dsp:spPr>
        <a:xfrm>
          <a:off x="4082182" y="1332473"/>
          <a:ext cx="1360372" cy="2241160"/>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chemeClr val="bg1"/>
              </a:solidFill>
              <a:latin typeface="Open sans"/>
              <a:ea typeface="+mn-ea"/>
              <a:cs typeface="Times New Roman" panose="02020603050405020304" pitchFamily="18" charset="0"/>
            </a:rPr>
            <a:t>Selection of projects</a:t>
          </a:r>
          <a:r>
            <a:rPr lang="hr-HR" sz="1500" b="1" kern="1200" dirty="0">
              <a:solidFill>
                <a:schemeClr val="bg1"/>
              </a:solidFill>
              <a:latin typeface="Open sans"/>
              <a:ea typeface="+mn-ea"/>
              <a:cs typeface="Times New Roman" panose="02020603050405020304" pitchFamily="18" charset="0"/>
            </a:rPr>
            <a:t> </a:t>
          </a:r>
          <a:r>
            <a:rPr lang="hr-HR" sz="1500" b="1" kern="1200" dirty="0" err="1">
              <a:solidFill>
                <a:schemeClr val="bg1"/>
              </a:solidFill>
              <a:latin typeface="Open sans"/>
              <a:ea typeface="+mn-ea"/>
              <a:cs typeface="Times New Roman" panose="02020603050405020304" pitchFamily="18" charset="0"/>
            </a:rPr>
            <a:t>meeting</a:t>
          </a:r>
          <a:r>
            <a:rPr lang="hr-HR" sz="1500" b="1" kern="1200" dirty="0">
              <a:solidFill>
                <a:schemeClr val="bg1"/>
              </a:solidFill>
              <a:latin typeface="Open sans"/>
              <a:ea typeface="+mn-ea"/>
              <a:cs typeface="Times New Roman" panose="02020603050405020304" pitchFamily="18" charset="0"/>
            </a:rPr>
            <a:t> minimum </a:t>
          </a:r>
          <a:r>
            <a:rPr lang="hr-HR" sz="1500" b="1" kern="1200" dirty="0" err="1">
              <a:solidFill>
                <a:schemeClr val="bg1"/>
              </a:solidFill>
              <a:latin typeface="Open sans"/>
              <a:ea typeface="+mn-ea"/>
              <a:cs typeface="Times New Roman" panose="02020603050405020304" pitchFamily="18" charset="0"/>
            </a:rPr>
            <a:t>criteria</a:t>
          </a:r>
          <a:r>
            <a:rPr lang="hr-HR" sz="1500" b="1" kern="1200" dirty="0">
              <a:solidFill>
                <a:schemeClr val="bg1"/>
              </a:solidFill>
              <a:latin typeface="Open sans"/>
              <a:ea typeface="+mn-ea"/>
              <a:cs typeface="Times New Roman" panose="02020603050405020304" pitchFamily="18" charset="0"/>
            </a:rPr>
            <a:t> </a:t>
          </a:r>
          <a:r>
            <a:rPr lang="hr-HR" sz="1500" b="1" kern="1200" dirty="0" err="1">
              <a:solidFill>
                <a:schemeClr val="bg1"/>
              </a:solidFill>
              <a:latin typeface="Open sans"/>
              <a:ea typeface="+mn-ea"/>
              <a:cs typeface="Times New Roman" panose="02020603050405020304" pitchFamily="18" charset="0"/>
            </a:rPr>
            <a:t>and</a:t>
          </a:r>
          <a:r>
            <a:rPr lang="hr-HR" sz="1500" b="1" kern="1200" dirty="0">
              <a:solidFill>
                <a:schemeClr val="bg1"/>
              </a:solidFill>
              <a:latin typeface="Open sans"/>
              <a:ea typeface="+mn-ea"/>
              <a:cs typeface="Times New Roman" panose="02020603050405020304" pitchFamily="18" charset="0"/>
            </a:rPr>
            <a:t> are</a:t>
          </a:r>
          <a:r>
            <a:rPr lang="en-US" sz="1500" b="1" kern="1200" dirty="0">
              <a:solidFill>
                <a:schemeClr val="bg1"/>
              </a:solidFill>
              <a:latin typeface="Open sans"/>
              <a:ea typeface="+mn-ea"/>
              <a:cs typeface="Times New Roman" panose="02020603050405020304" pitchFamily="18" charset="0"/>
            </a:rPr>
            <a:t> </a:t>
          </a:r>
          <a:r>
            <a:rPr lang="hr-HR" sz="1500" b="1" kern="1200" dirty="0" err="1">
              <a:solidFill>
                <a:schemeClr val="bg1"/>
              </a:solidFill>
              <a:latin typeface="Open sans"/>
              <a:ea typeface="+mn-ea"/>
              <a:cs typeface="Times New Roman" panose="02020603050405020304" pitchFamily="18" charset="0"/>
            </a:rPr>
            <a:t>within</a:t>
          </a:r>
          <a:r>
            <a:rPr lang="hr-HR" sz="1500" b="1" kern="1200" dirty="0">
              <a:solidFill>
                <a:schemeClr val="bg1"/>
              </a:solidFill>
              <a:latin typeface="Open sans"/>
              <a:ea typeface="+mn-ea"/>
              <a:cs typeface="Times New Roman" panose="02020603050405020304" pitchFamily="18" charset="0"/>
            </a:rPr>
            <a:t> </a:t>
          </a:r>
          <a:r>
            <a:rPr lang="hr-HR" sz="1500" b="1" kern="1200" dirty="0" err="1">
              <a:solidFill>
                <a:schemeClr val="bg1"/>
              </a:solidFill>
              <a:latin typeface="Open sans"/>
              <a:ea typeface="+mn-ea"/>
              <a:cs typeface="Times New Roman" panose="02020603050405020304" pitchFamily="18" charset="0"/>
            </a:rPr>
            <a:t>allocation</a:t>
          </a:r>
          <a:endParaRPr lang="hr-HR" sz="1500" b="1" kern="1200" dirty="0">
            <a:solidFill>
              <a:schemeClr val="bg1"/>
            </a:solidFill>
            <a:latin typeface="Open sans"/>
            <a:ea typeface="+mn-ea"/>
            <a:cs typeface="Times New Roman" panose="02020603050405020304" pitchFamily="18" charset="0"/>
          </a:endParaRPr>
        </a:p>
      </dsp:txBody>
      <dsp:txXfrm>
        <a:off x="4122026" y="1372317"/>
        <a:ext cx="1280684" cy="2161472"/>
      </dsp:txXfrm>
    </dsp:sp>
    <dsp:sp modelId="{82A8FF3B-C9AA-410C-AEF8-FCDCB699062C}">
      <dsp:nvSpPr>
        <dsp:cNvPr id="0" name=""/>
        <dsp:cNvSpPr/>
      </dsp:nvSpPr>
      <dsp:spPr>
        <a:xfrm>
          <a:off x="5578591" y="2284367"/>
          <a:ext cx="288398" cy="337372"/>
        </a:xfrm>
        <a:prstGeom prst="rightArrow">
          <a:avLst>
            <a:gd name="adj1" fmla="val 60000"/>
            <a:gd name="adj2" fmla="val 50000"/>
          </a:avLst>
        </a:prstGeom>
        <a:solidFill>
          <a:srgbClr val="295A4D"/>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hr-HR" sz="1200" b="1" kern="1200">
            <a:solidFill>
              <a:sysClr val="windowText" lastClr="000000">
                <a:hueOff val="0"/>
                <a:satOff val="0"/>
                <a:lumOff val="0"/>
                <a:alphaOff val="0"/>
              </a:sysClr>
            </a:solidFill>
            <a:latin typeface="Calibri Light" panose="020F0302020204030204" pitchFamily="34" charset="0"/>
            <a:ea typeface="+mn-ea"/>
            <a:cs typeface="Calibri Light" panose="020F0302020204030204" pitchFamily="34" charset="0"/>
          </a:endParaRPr>
        </a:p>
      </dsp:txBody>
      <dsp:txXfrm>
        <a:off x="5578591" y="2351841"/>
        <a:ext cx="201879" cy="202424"/>
      </dsp:txXfrm>
    </dsp:sp>
    <dsp:sp modelId="{6B8F9A76-7D1D-450C-8CD8-873FB5251775}">
      <dsp:nvSpPr>
        <dsp:cNvPr id="0" name=""/>
        <dsp:cNvSpPr/>
      </dsp:nvSpPr>
      <dsp:spPr>
        <a:xfrm>
          <a:off x="5986703" y="1332473"/>
          <a:ext cx="1360372" cy="2241160"/>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hr-HR" sz="1500" b="1" kern="1200" dirty="0" err="1">
              <a:solidFill>
                <a:schemeClr val="bg1"/>
              </a:solidFill>
              <a:latin typeface="Open sans"/>
              <a:ea typeface="+mn-ea"/>
              <a:cs typeface="Times New Roman" panose="02020603050405020304" pitchFamily="18" charset="0"/>
            </a:rPr>
            <a:t>Eligibility</a:t>
          </a:r>
          <a:r>
            <a:rPr lang="hr-HR" sz="1500" b="1" kern="1200" dirty="0">
              <a:solidFill>
                <a:schemeClr val="bg1"/>
              </a:solidFill>
              <a:latin typeface="Open sans"/>
              <a:ea typeface="+mn-ea"/>
              <a:cs typeface="Times New Roman" panose="02020603050405020304" pitchFamily="18" charset="0"/>
            </a:rPr>
            <a:t> </a:t>
          </a:r>
          <a:r>
            <a:rPr lang="hr-HR" sz="1500" b="1" kern="1200" dirty="0" err="1">
              <a:solidFill>
                <a:schemeClr val="bg1"/>
              </a:solidFill>
              <a:latin typeface="Open sans"/>
              <a:ea typeface="+mn-ea"/>
              <a:cs typeface="Times New Roman" panose="02020603050405020304" pitchFamily="18" charset="0"/>
            </a:rPr>
            <a:t>of</a:t>
          </a:r>
          <a:r>
            <a:rPr lang="hr-HR" sz="1500" b="1" kern="1200" dirty="0">
              <a:solidFill>
                <a:schemeClr val="bg1"/>
              </a:solidFill>
              <a:latin typeface="Open sans"/>
              <a:ea typeface="+mn-ea"/>
              <a:cs typeface="Times New Roman" panose="02020603050405020304" pitchFamily="18" charset="0"/>
            </a:rPr>
            <a:t> </a:t>
          </a:r>
          <a:r>
            <a:rPr lang="hr-HR" sz="1500" b="1" kern="1200" dirty="0" err="1">
              <a:solidFill>
                <a:schemeClr val="bg1"/>
              </a:solidFill>
              <a:latin typeface="Open sans"/>
              <a:ea typeface="+mn-ea"/>
              <a:cs typeface="Times New Roman" panose="02020603050405020304" pitchFamily="18" charset="0"/>
            </a:rPr>
            <a:t>costs</a:t>
          </a:r>
          <a:r>
            <a:rPr lang="hr-HR" sz="1500" b="1" kern="1200" dirty="0">
              <a:solidFill>
                <a:schemeClr val="bg1"/>
              </a:solidFill>
              <a:latin typeface="Open sans"/>
              <a:ea typeface="+mn-ea"/>
              <a:cs typeface="Times New Roman" panose="02020603050405020304" pitchFamily="18" charset="0"/>
            </a:rPr>
            <a:t> and </a:t>
          </a:r>
          <a:r>
            <a:rPr lang="hr-HR" sz="1500" b="1" kern="1200" dirty="0" err="1">
              <a:solidFill>
                <a:schemeClr val="bg1"/>
              </a:solidFill>
              <a:latin typeface="Open sans"/>
              <a:ea typeface="+mn-ea"/>
              <a:cs typeface="Times New Roman" panose="02020603050405020304" pitchFamily="18" charset="0"/>
            </a:rPr>
            <a:t>budget</a:t>
          </a:r>
          <a:r>
            <a:rPr lang="hr-HR" sz="1500" b="1" kern="1200" dirty="0">
              <a:solidFill>
                <a:schemeClr val="bg1"/>
              </a:solidFill>
              <a:latin typeface="Open sans"/>
              <a:ea typeface="+mn-ea"/>
              <a:cs typeface="Times New Roman" panose="02020603050405020304" pitchFamily="18" charset="0"/>
            </a:rPr>
            <a:t> </a:t>
          </a:r>
          <a:r>
            <a:rPr lang="hr-HR" sz="1500" b="1" kern="1200" dirty="0" err="1">
              <a:solidFill>
                <a:schemeClr val="bg1"/>
              </a:solidFill>
              <a:latin typeface="Open sans"/>
              <a:ea typeface="+mn-ea"/>
              <a:cs typeface="Times New Roman" panose="02020603050405020304" pitchFamily="18" charset="0"/>
            </a:rPr>
            <a:t>cleaning</a:t>
          </a:r>
          <a:endParaRPr lang="hr-HR" sz="1500" b="1" kern="1200" dirty="0">
            <a:solidFill>
              <a:schemeClr val="bg1"/>
            </a:solidFill>
            <a:latin typeface="Open sans"/>
            <a:ea typeface="+mn-ea"/>
            <a:cs typeface="Times New Roman" panose="02020603050405020304" pitchFamily="18" charset="0"/>
          </a:endParaRPr>
        </a:p>
      </dsp:txBody>
      <dsp:txXfrm>
        <a:off x="6026547" y="1372317"/>
        <a:ext cx="1280684" cy="2161472"/>
      </dsp:txXfrm>
    </dsp:sp>
    <dsp:sp modelId="{921E37CF-19A5-4C39-BA89-91573F072A86}">
      <dsp:nvSpPr>
        <dsp:cNvPr id="0" name=""/>
        <dsp:cNvSpPr/>
      </dsp:nvSpPr>
      <dsp:spPr>
        <a:xfrm>
          <a:off x="7483113" y="2284367"/>
          <a:ext cx="288398" cy="337372"/>
        </a:xfrm>
        <a:prstGeom prst="rightArrow">
          <a:avLst>
            <a:gd name="adj1" fmla="val 60000"/>
            <a:gd name="adj2" fmla="val 50000"/>
          </a:avLst>
        </a:prstGeom>
        <a:solidFill>
          <a:srgbClr val="295A4D"/>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hr-HR" sz="1200" b="1" kern="1200">
            <a:solidFill>
              <a:sysClr val="windowText" lastClr="000000">
                <a:hueOff val="0"/>
                <a:satOff val="0"/>
                <a:lumOff val="0"/>
                <a:alphaOff val="0"/>
              </a:sysClr>
            </a:solidFill>
            <a:latin typeface="Calibri Light" panose="020F0302020204030204" pitchFamily="34" charset="0"/>
            <a:ea typeface="+mn-ea"/>
            <a:cs typeface="Calibri Light" panose="020F0302020204030204" pitchFamily="34" charset="0"/>
          </a:endParaRPr>
        </a:p>
      </dsp:txBody>
      <dsp:txXfrm>
        <a:off x="7483113" y="2351841"/>
        <a:ext cx="201879" cy="202424"/>
      </dsp:txXfrm>
    </dsp:sp>
    <dsp:sp modelId="{6B303575-4275-407C-84D7-9839976FA5B0}">
      <dsp:nvSpPr>
        <dsp:cNvPr id="0" name=""/>
        <dsp:cNvSpPr/>
      </dsp:nvSpPr>
      <dsp:spPr>
        <a:xfrm>
          <a:off x="7891224" y="1332473"/>
          <a:ext cx="1360372" cy="2241160"/>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hr-HR" sz="1500" b="1" kern="1200" dirty="0" err="1">
              <a:solidFill>
                <a:schemeClr val="bg1"/>
              </a:solidFill>
              <a:latin typeface="Open sans"/>
              <a:ea typeface="+mn-ea"/>
              <a:cs typeface="Times New Roman" panose="02020603050405020304" pitchFamily="18" charset="0"/>
            </a:rPr>
            <a:t>Award</a:t>
          </a:r>
          <a:r>
            <a:rPr lang="hr-HR" sz="1500" b="1" kern="1200" dirty="0">
              <a:solidFill>
                <a:schemeClr val="bg1"/>
              </a:solidFill>
              <a:latin typeface="Open sans"/>
              <a:ea typeface="+mn-ea"/>
              <a:cs typeface="Times New Roman" panose="02020603050405020304" pitchFamily="18" charset="0"/>
            </a:rPr>
            <a:t> </a:t>
          </a:r>
          <a:r>
            <a:rPr lang="hr-HR" sz="1500" b="1" kern="1200" dirty="0" err="1">
              <a:solidFill>
                <a:schemeClr val="bg1"/>
              </a:solidFill>
              <a:latin typeface="Open sans"/>
              <a:ea typeface="+mn-ea"/>
              <a:cs typeface="Times New Roman" panose="02020603050405020304" pitchFamily="18" charset="0"/>
            </a:rPr>
            <a:t>decision</a:t>
          </a:r>
          <a:r>
            <a:rPr lang="hr-HR" sz="1500" b="1" kern="1200" dirty="0">
              <a:solidFill>
                <a:schemeClr val="bg1"/>
              </a:solidFill>
              <a:latin typeface="Open sans"/>
              <a:ea typeface="+mn-ea"/>
              <a:cs typeface="Times New Roman" panose="02020603050405020304" pitchFamily="18" charset="0"/>
            </a:rPr>
            <a:t> on </a:t>
          </a:r>
          <a:r>
            <a:rPr lang="hr-HR" sz="1500" b="1" kern="1200" dirty="0" err="1">
              <a:solidFill>
                <a:schemeClr val="bg1"/>
              </a:solidFill>
              <a:latin typeface="Open sans"/>
              <a:ea typeface="+mn-ea"/>
              <a:cs typeface="Times New Roman" panose="02020603050405020304" pitchFamily="18" charset="0"/>
            </a:rPr>
            <a:t>funding</a:t>
          </a:r>
          <a:endParaRPr lang="hr-HR" sz="1500" b="1" kern="1200" dirty="0">
            <a:solidFill>
              <a:schemeClr val="bg1"/>
            </a:solidFill>
            <a:latin typeface="Open sans"/>
            <a:ea typeface="+mn-ea"/>
            <a:cs typeface="Times New Roman" panose="02020603050405020304" pitchFamily="18" charset="0"/>
          </a:endParaRPr>
        </a:p>
      </dsp:txBody>
      <dsp:txXfrm>
        <a:off x="7931068" y="1372317"/>
        <a:ext cx="1280684" cy="2161472"/>
      </dsp:txXfrm>
    </dsp:sp>
    <dsp:sp modelId="{72737E1C-C263-48CA-B53D-8458655643E9}">
      <dsp:nvSpPr>
        <dsp:cNvPr id="0" name=""/>
        <dsp:cNvSpPr/>
      </dsp:nvSpPr>
      <dsp:spPr>
        <a:xfrm>
          <a:off x="9387634" y="2284367"/>
          <a:ext cx="288398" cy="337372"/>
        </a:xfrm>
        <a:prstGeom prst="rightArrow">
          <a:avLst>
            <a:gd name="adj1" fmla="val 60000"/>
            <a:gd name="adj2" fmla="val 50000"/>
          </a:avLst>
        </a:prstGeom>
        <a:solidFill>
          <a:srgbClr val="295A4D"/>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hr-HR" sz="1200" b="1" kern="1200">
            <a:solidFill>
              <a:sysClr val="windowText" lastClr="000000">
                <a:hueOff val="0"/>
                <a:satOff val="0"/>
                <a:lumOff val="0"/>
                <a:alphaOff val="0"/>
              </a:sysClr>
            </a:solidFill>
            <a:latin typeface="Calibri Light" panose="020F0302020204030204" pitchFamily="34" charset="0"/>
            <a:ea typeface="+mn-ea"/>
            <a:cs typeface="Calibri Light" panose="020F0302020204030204" pitchFamily="34" charset="0"/>
          </a:endParaRPr>
        </a:p>
      </dsp:txBody>
      <dsp:txXfrm>
        <a:off x="9387634" y="2351841"/>
        <a:ext cx="201879" cy="202424"/>
      </dsp:txXfrm>
    </dsp:sp>
    <dsp:sp modelId="{89ECCE28-CC3F-4BCD-9B2B-1873BA49F0D8}">
      <dsp:nvSpPr>
        <dsp:cNvPr id="0" name=""/>
        <dsp:cNvSpPr/>
      </dsp:nvSpPr>
      <dsp:spPr>
        <a:xfrm>
          <a:off x="9795745" y="1332473"/>
          <a:ext cx="1360372" cy="2241160"/>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hr-HR" sz="1500" b="1" kern="1200" dirty="0">
              <a:solidFill>
                <a:schemeClr val="bg1"/>
              </a:solidFill>
              <a:latin typeface="Open sans"/>
              <a:ea typeface="+mn-ea"/>
              <a:cs typeface="Times New Roman" panose="02020603050405020304" pitchFamily="18" charset="0"/>
            </a:rPr>
            <a:t>Grant Agreement </a:t>
          </a:r>
          <a:r>
            <a:rPr lang="hr-HR" sz="1500" b="1" kern="1200" dirty="0" err="1">
              <a:solidFill>
                <a:schemeClr val="bg1"/>
              </a:solidFill>
              <a:latin typeface="Open sans"/>
              <a:ea typeface="+mn-ea"/>
              <a:cs typeface="Times New Roman" panose="02020603050405020304" pitchFamily="18" charset="0"/>
            </a:rPr>
            <a:t>sigining</a:t>
          </a:r>
          <a:endParaRPr lang="hr-HR" sz="1500" b="1" kern="1200" dirty="0">
            <a:solidFill>
              <a:schemeClr val="bg1"/>
            </a:solidFill>
            <a:latin typeface="Open sans"/>
            <a:ea typeface="+mn-ea"/>
            <a:cs typeface="Times New Roman" panose="02020603050405020304" pitchFamily="18" charset="0"/>
          </a:endParaRPr>
        </a:p>
      </dsp:txBody>
      <dsp:txXfrm>
        <a:off x="9835589" y="1372317"/>
        <a:ext cx="1280684" cy="216147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8056"/>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98056"/>
          </a:xfrm>
          <a:prstGeom prst="rect">
            <a:avLst/>
          </a:prstGeom>
        </p:spPr>
        <p:txBody>
          <a:bodyPr vert="horz" lIns="91440" tIns="45720" rIns="91440" bIns="45720" rtlCol="0"/>
          <a:lstStyle>
            <a:lvl1pPr algn="r">
              <a:defRPr sz="1200"/>
            </a:lvl1pPr>
          </a:lstStyle>
          <a:p>
            <a:fld id="{42041910-4C75-B14F-9922-311B1249383F}" type="datetimeFigureOut">
              <a:rPr lang="hr-HR" smtClean="0"/>
              <a:t>10.7.2026.</a:t>
            </a:fld>
            <a:endParaRPr lang="hr-HR"/>
          </a:p>
        </p:txBody>
      </p:sp>
      <p:sp>
        <p:nvSpPr>
          <p:cNvPr id="4" name="Slide Image Placeholder 3"/>
          <p:cNvSpPr>
            <a:spLocks noGrp="1" noRot="1" noChangeAspect="1"/>
          </p:cNvSpPr>
          <p:nvPr>
            <p:ph type="sldImg" idx="2"/>
          </p:nvPr>
        </p:nvSpPr>
        <p:spPr>
          <a:xfrm>
            <a:off x="452438" y="1241425"/>
            <a:ext cx="5953125" cy="3349625"/>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777194"/>
            <a:ext cx="548640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hr-HR"/>
          </a:p>
        </p:txBody>
      </p:sp>
      <p:sp>
        <p:nvSpPr>
          <p:cNvPr id="6" name="Footer Placeholder 5"/>
          <p:cNvSpPr>
            <a:spLocks noGrp="1"/>
          </p:cNvSpPr>
          <p:nvPr>
            <p:ph type="ftr" sz="quarter" idx="4"/>
          </p:nvPr>
        </p:nvSpPr>
        <p:spPr>
          <a:xfrm>
            <a:off x="0" y="9428584"/>
            <a:ext cx="2971800" cy="498055"/>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9428584"/>
            <a:ext cx="2971800" cy="498055"/>
          </a:xfrm>
          <a:prstGeom prst="rect">
            <a:avLst/>
          </a:prstGeom>
        </p:spPr>
        <p:txBody>
          <a:bodyPr vert="horz" lIns="91440" tIns="45720" rIns="91440" bIns="45720" rtlCol="0" anchor="b"/>
          <a:lstStyle>
            <a:lvl1pPr algn="r">
              <a:defRPr sz="1200"/>
            </a:lvl1pPr>
          </a:lstStyle>
          <a:p>
            <a:fld id="{5FB0D446-CEE6-7744-9CF5-39945A94E57F}" type="slidenum">
              <a:rPr lang="hr-HR" smtClean="0"/>
              <a:t>‹#›</a:t>
            </a:fld>
            <a:endParaRPr lang="hr-HR"/>
          </a:p>
        </p:txBody>
      </p:sp>
    </p:spTree>
    <p:extLst>
      <p:ext uri="{BB962C8B-B14F-4D97-AF65-F5344CB8AC3E}">
        <p14:creationId xmlns:p14="http://schemas.microsoft.com/office/powerpoint/2010/main" val="562937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hr-HR"/>
          </a:p>
        </p:txBody>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5FB0D446-CEE6-7744-9CF5-39945A94E57F}" type="slidenum">
              <a:rPr lang="hr-HR" smtClean="0"/>
              <a:t>21</a:t>
            </a:fld>
            <a:endParaRPr lang="hr-HR"/>
          </a:p>
        </p:txBody>
      </p:sp>
    </p:spTree>
    <p:extLst>
      <p:ext uri="{BB962C8B-B14F-4D97-AF65-F5344CB8AC3E}">
        <p14:creationId xmlns:p14="http://schemas.microsoft.com/office/powerpoint/2010/main" val="1571104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hr-HR"/>
          </a:p>
        </p:txBody>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5FB0D446-CEE6-7744-9CF5-39945A94E57F}" type="slidenum">
              <a:rPr lang="hr-HR" smtClean="0"/>
              <a:t>26</a:t>
            </a:fld>
            <a:endParaRPr lang="hr-HR"/>
          </a:p>
        </p:txBody>
      </p:sp>
    </p:spTree>
    <p:extLst>
      <p:ext uri="{BB962C8B-B14F-4D97-AF65-F5344CB8AC3E}">
        <p14:creationId xmlns:p14="http://schemas.microsoft.com/office/powerpoint/2010/main" val="362093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EFFB1-F281-4F7F-FD7A-D70126B032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7CF6EF-C1FD-100C-0FF9-6A952700C8B8}"/>
              </a:ext>
            </a:extLst>
          </p:cNvPr>
          <p:cNvSpPr>
            <a:spLocks noGrp="1" noRot="1" noChangeAspect="1"/>
          </p:cNvSpPr>
          <p:nvPr>
            <p:ph type="sldImg"/>
          </p:nvPr>
        </p:nvSpPr>
        <p:spPr/>
        <p:txBody>
          <a:bodyPr/>
          <a:lstStyle/>
          <a:p>
            <a:endParaRPr lang="hr-HR"/>
          </a:p>
        </p:txBody>
      </p:sp>
      <p:sp>
        <p:nvSpPr>
          <p:cNvPr id="3" name="Notes Placeholder 2">
            <a:extLst>
              <a:ext uri="{FF2B5EF4-FFF2-40B4-BE49-F238E27FC236}">
                <a16:creationId xmlns:a16="http://schemas.microsoft.com/office/drawing/2014/main" id="{BB1EA26E-39FD-353B-93AA-D3B4898B033A}"/>
              </a:ext>
            </a:extLst>
          </p:cNvPr>
          <p:cNvSpPr>
            <a:spLocks noGrp="1"/>
          </p:cNvSpPr>
          <p:nvPr>
            <p:ph type="body" idx="1"/>
          </p:nvPr>
        </p:nvSpPr>
        <p:spPr/>
        <p:txBody>
          <a:bodyPr/>
          <a:lstStyle/>
          <a:p>
            <a:endParaRPr lang="hr-HR" dirty="0"/>
          </a:p>
        </p:txBody>
      </p:sp>
      <p:sp>
        <p:nvSpPr>
          <p:cNvPr id="4" name="Slide Number Placeholder 3">
            <a:extLst>
              <a:ext uri="{FF2B5EF4-FFF2-40B4-BE49-F238E27FC236}">
                <a16:creationId xmlns:a16="http://schemas.microsoft.com/office/drawing/2014/main" id="{4177CFE2-040D-EB03-6089-FDDAF40A9F8F}"/>
              </a:ext>
            </a:extLst>
          </p:cNvPr>
          <p:cNvSpPr>
            <a:spLocks noGrp="1"/>
          </p:cNvSpPr>
          <p:nvPr>
            <p:ph type="sldNum" sz="quarter" idx="5"/>
          </p:nvPr>
        </p:nvSpPr>
        <p:spPr/>
        <p:txBody>
          <a:bodyPr/>
          <a:lstStyle/>
          <a:p>
            <a:fld id="{5FB0D446-CEE6-7744-9CF5-39945A94E57F}" type="slidenum">
              <a:rPr lang="hr-HR" smtClean="0"/>
              <a:t>27</a:t>
            </a:fld>
            <a:endParaRPr lang="hr-HR"/>
          </a:p>
        </p:txBody>
      </p:sp>
    </p:spTree>
    <p:extLst>
      <p:ext uri="{BB962C8B-B14F-4D97-AF65-F5344CB8AC3E}">
        <p14:creationId xmlns:p14="http://schemas.microsoft.com/office/powerpoint/2010/main" val="4080917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8EC57-FF7B-B609-A094-1103315E3C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784B9F-23FB-793E-84BB-6125D79F3AB7}"/>
              </a:ext>
            </a:extLst>
          </p:cNvPr>
          <p:cNvSpPr>
            <a:spLocks noGrp="1" noRot="1" noChangeAspect="1"/>
          </p:cNvSpPr>
          <p:nvPr>
            <p:ph type="sldImg"/>
          </p:nvPr>
        </p:nvSpPr>
        <p:spPr/>
        <p:txBody>
          <a:bodyPr/>
          <a:lstStyle/>
          <a:p>
            <a:endParaRPr lang="hr-HR"/>
          </a:p>
        </p:txBody>
      </p:sp>
      <p:sp>
        <p:nvSpPr>
          <p:cNvPr id="3" name="Notes Placeholder 2">
            <a:extLst>
              <a:ext uri="{FF2B5EF4-FFF2-40B4-BE49-F238E27FC236}">
                <a16:creationId xmlns:a16="http://schemas.microsoft.com/office/drawing/2014/main" id="{48E86E48-6732-2FA0-3664-F93595E270F9}"/>
              </a:ext>
            </a:extLst>
          </p:cNvPr>
          <p:cNvSpPr>
            <a:spLocks noGrp="1"/>
          </p:cNvSpPr>
          <p:nvPr>
            <p:ph type="body" idx="1"/>
          </p:nvPr>
        </p:nvSpPr>
        <p:spPr/>
        <p:txBody>
          <a:bodyPr/>
          <a:lstStyle/>
          <a:p>
            <a:endParaRPr lang="hr-HR" dirty="0"/>
          </a:p>
        </p:txBody>
      </p:sp>
      <p:sp>
        <p:nvSpPr>
          <p:cNvPr id="4" name="Slide Number Placeholder 3">
            <a:extLst>
              <a:ext uri="{FF2B5EF4-FFF2-40B4-BE49-F238E27FC236}">
                <a16:creationId xmlns:a16="http://schemas.microsoft.com/office/drawing/2014/main" id="{C0DE8999-4F7B-EB4D-A544-336B9FB9135D}"/>
              </a:ext>
            </a:extLst>
          </p:cNvPr>
          <p:cNvSpPr>
            <a:spLocks noGrp="1"/>
          </p:cNvSpPr>
          <p:nvPr>
            <p:ph type="sldNum" sz="quarter" idx="5"/>
          </p:nvPr>
        </p:nvSpPr>
        <p:spPr/>
        <p:txBody>
          <a:bodyPr/>
          <a:lstStyle/>
          <a:p>
            <a:fld id="{5FB0D446-CEE6-7744-9CF5-39945A94E57F}" type="slidenum">
              <a:rPr lang="hr-HR" smtClean="0"/>
              <a:t>28</a:t>
            </a:fld>
            <a:endParaRPr lang="hr-HR"/>
          </a:p>
        </p:txBody>
      </p:sp>
    </p:spTree>
    <p:extLst>
      <p:ext uri="{BB962C8B-B14F-4D97-AF65-F5344CB8AC3E}">
        <p14:creationId xmlns:p14="http://schemas.microsoft.com/office/powerpoint/2010/main" val="835921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hr-HR"/>
          </a:p>
        </p:txBody>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5FB0D446-CEE6-7744-9CF5-39945A94E57F}" type="slidenum">
              <a:rPr lang="hr-HR" smtClean="0"/>
              <a:t>29</a:t>
            </a:fld>
            <a:endParaRPr lang="hr-HR"/>
          </a:p>
        </p:txBody>
      </p:sp>
    </p:spTree>
    <p:extLst>
      <p:ext uri="{BB962C8B-B14F-4D97-AF65-F5344CB8AC3E}">
        <p14:creationId xmlns:p14="http://schemas.microsoft.com/office/powerpoint/2010/main" val="701183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hr-HR"/>
          </a:p>
        </p:txBody>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5FB0D446-CEE6-7744-9CF5-39945A94E57F}" type="slidenum">
              <a:rPr lang="hr-HR" smtClean="0"/>
              <a:t>30</a:t>
            </a:fld>
            <a:endParaRPr lang="hr-HR"/>
          </a:p>
        </p:txBody>
      </p:sp>
    </p:spTree>
    <p:extLst>
      <p:ext uri="{BB962C8B-B14F-4D97-AF65-F5344CB8AC3E}">
        <p14:creationId xmlns:p14="http://schemas.microsoft.com/office/powerpoint/2010/main" val="1349514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hr-HR"/>
          </a:p>
        </p:txBody>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5FB0D446-CEE6-7744-9CF5-39945A94E57F}" type="slidenum">
              <a:rPr lang="hr-HR" smtClean="0"/>
              <a:t>38</a:t>
            </a:fld>
            <a:endParaRPr lang="hr-HR"/>
          </a:p>
        </p:txBody>
      </p:sp>
    </p:spTree>
    <p:extLst>
      <p:ext uri="{BB962C8B-B14F-4D97-AF65-F5344CB8AC3E}">
        <p14:creationId xmlns:p14="http://schemas.microsoft.com/office/powerpoint/2010/main" val="17945428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hr-HR"/>
          </a:p>
        </p:txBody>
      </p:sp>
      <p:sp>
        <p:nvSpPr>
          <p:cNvPr id="3" name="Notes Placeholder 2"/>
          <p:cNvSpPr>
            <a:spLocks noGrp="1"/>
          </p:cNvSpPr>
          <p:nvPr>
            <p:ph type="body" idx="1"/>
          </p:nvPr>
        </p:nvSpPr>
        <p:spPr/>
        <p:txBody>
          <a:bodyPr/>
          <a:lstStyle/>
          <a:p>
            <a:r>
              <a:rPr lang="en-US" dirty="0"/>
              <a:t>Preko ove mape se uvodi kriterije, nakon čega slijede praktične napomene po kriterijima.</a:t>
            </a:r>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E9F1E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78D63-803E-F3EF-4CCE-F883D52E87E9}"/>
              </a:ext>
            </a:extLst>
          </p:cNvPr>
          <p:cNvSpPr>
            <a:spLocks noGrp="1"/>
          </p:cNvSpPr>
          <p:nvPr>
            <p:ph type="ctrTitle"/>
          </p:nvPr>
        </p:nvSpPr>
        <p:spPr>
          <a:xfrm>
            <a:off x="1524000" y="1122363"/>
            <a:ext cx="9144000" cy="2387600"/>
          </a:xfrm>
        </p:spPr>
        <p:txBody>
          <a:bodyPr anchor="b"/>
          <a:lstStyle>
            <a:lvl1pPr algn="l">
              <a:defRPr sz="6000">
                <a:solidFill>
                  <a:srgbClr val="295A4D"/>
                </a:solidFill>
                <a:latin typeface=""/>
              </a:defRPr>
            </a:lvl1pPr>
          </a:lstStyle>
          <a:p>
            <a:r>
              <a:rPr lang="en-GB" dirty="0"/>
              <a:t>Click to edit Master title style</a:t>
            </a:r>
            <a:endParaRPr lang="en-HR" dirty="0"/>
          </a:p>
        </p:txBody>
      </p:sp>
      <p:sp>
        <p:nvSpPr>
          <p:cNvPr id="3" name="Subtitle 2">
            <a:extLst>
              <a:ext uri="{FF2B5EF4-FFF2-40B4-BE49-F238E27FC236}">
                <a16:creationId xmlns:a16="http://schemas.microsoft.com/office/drawing/2014/main" id="{3D045C99-05F6-1CF5-2164-18B6913AE229}"/>
              </a:ext>
            </a:extLst>
          </p:cNvPr>
          <p:cNvSpPr>
            <a:spLocks noGrp="1"/>
          </p:cNvSpPr>
          <p:nvPr>
            <p:ph type="subTitle" idx="1"/>
          </p:nvPr>
        </p:nvSpPr>
        <p:spPr>
          <a:xfrm>
            <a:off x="1524000" y="3735621"/>
            <a:ext cx="9144000" cy="521727"/>
          </a:xfrm>
        </p:spPr>
        <p:txBody>
          <a:bodyPr/>
          <a:lstStyle>
            <a:lvl1pPr marL="0" indent="0" algn="l">
              <a:buNone/>
              <a:defRPr sz="2400">
                <a:solidFill>
                  <a:srgbClr val="295A4D"/>
                </a:solidFill>
                <a:latin typefac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HR" dirty="0"/>
          </a:p>
        </p:txBody>
      </p:sp>
    </p:spTree>
    <p:extLst>
      <p:ext uri="{BB962C8B-B14F-4D97-AF65-F5344CB8AC3E}">
        <p14:creationId xmlns:p14="http://schemas.microsoft.com/office/powerpoint/2010/main" val="688263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E9F1E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611E9-0E2F-4801-A1C8-7A5719BFA722}"/>
              </a:ext>
            </a:extLst>
          </p:cNvPr>
          <p:cNvSpPr>
            <a:spLocks noGrp="1"/>
          </p:cNvSpPr>
          <p:nvPr>
            <p:ph type="title"/>
          </p:nvPr>
        </p:nvSpPr>
        <p:spPr/>
        <p:txBody>
          <a:bodyPr/>
          <a:lstStyle>
            <a:lvl1pPr>
              <a:defRPr>
                <a:solidFill>
                  <a:srgbClr val="295A4D"/>
                </a:solidFill>
              </a:defRPr>
            </a:lvl1pPr>
          </a:lstStyle>
          <a:p>
            <a:r>
              <a:rPr lang="en-GB" dirty="0"/>
              <a:t>Click to edit Master title style</a:t>
            </a:r>
            <a:endParaRPr lang="en-HR" dirty="0"/>
          </a:p>
        </p:txBody>
      </p:sp>
      <p:sp>
        <p:nvSpPr>
          <p:cNvPr id="3" name="Content Placeholder 2">
            <a:extLst>
              <a:ext uri="{FF2B5EF4-FFF2-40B4-BE49-F238E27FC236}">
                <a16:creationId xmlns:a16="http://schemas.microsoft.com/office/drawing/2014/main" id="{670895A1-35B6-EDCD-19C4-186AE4B0B886}"/>
              </a:ext>
            </a:extLst>
          </p:cNvPr>
          <p:cNvSpPr>
            <a:spLocks noGrp="1"/>
          </p:cNvSpPr>
          <p:nvPr>
            <p:ph idx="1"/>
          </p:nvPr>
        </p:nvSpPr>
        <p:spPr/>
        <p:txBody>
          <a:bodyPr/>
          <a:lstStyle>
            <a:lvl1pPr>
              <a:defRPr>
                <a:solidFill>
                  <a:srgbClr val="295A4D"/>
                </a:solidFill>
              </a:defRPr>
            </a:lvl1pPr>
            <a:lvl2pPr>
              <a:defRPr>
                <a:solidFill>
                  <a:srgbClr val="295A4D"/>
                </a:solidFill>
              </a:defRPr>
            </a:lvl2pPr>
            <a:lvl3pPr>
              <a:defRPr>
                <a:solidFill>
                  <a:srgbClr val="295A4D"/>
                </a:solidFill>
              </a:defRPr>
            </a:lvl3pPr>
            <a:lvl4pPr>
              <a:defRPr>
                <a:solidFill>
                  <a:srgbClr val="295A4D"/>
                </a:solidFill>
              </a:defRPr>
            </a:lvl4pPr>
            <a:lvl5pPr>
              <a:defRPr>
                <a:solidFill>
                  <a:srgbClr val="295A4D"/>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HR" dirty="0"/>
          </a:p>
        </p:txBody>
      </p:sp>
    </p:spTree>
    <p:extLst>
      <p:ext uri="{BB962C8B-B14F-4D97-AF65-F5344CB8AC3E}">
        <p14:creationId xmlns:p14="http://schemas.microsoft.com/office/powerpoint/2010/main" val="851251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rgbClr val="E9F1E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EDD66-EBDD-CD8C-55AD-38AC7FC47880}"/>
              </a:ext>
            </a:extLst>
          </p:cNvPr>
          <p:cNvSpPr>
            <a:spLocks noGrp="1"/>
          </p:cNvSpPr>
          <p:nvPr>
            <p:ph type="title"/>
          </p:nvPr>
        </p:nvSpPr>
        <p:spPr/>
        <p:txBody>
          <a:bodyPr/>
          <a:lstStyle>
            <a:lvl1pPr>
              <a:defRPr>
                <a:solidFill>
                  <a:srgbClr val="295A4D"/>
                </a:solidFill>
              </a:defRPr>
            </a:lvl1pPr>
          </a:lstStyle>
          <a:p>
            <a:r>
              <a:rPr lang="en-GB" dirty="0"/>
              <a:t>Click to edit Master title style</a:t>
            </a:r>
            <a:endParaRPr lang="en-HR" dirty="0"/>
          </a:p>
        </p:txBody>
      </p:sp>
      <p:sp>
        <p:nvSpPr>
          <p:cNvPr id="3" name="Content Placeholder 2">
            <a:extLst>
              <a:ext uri="{FF2B5EF4-FFF2-40B4-BE49-F238E27FC236}">
                <a16:creationId xmlns:a16="http://schemas.microsoft.com/office/drawing/2014/main" id="{DBD9C37A-E306-9164-20DB-6BB75074AE65}"/>
              </a:ext>
            </a:extLst>
          </p:cNvPr>
          <p:cNvSpPr>
            <a:spLocks noGrp="1"/>
          </p:cNvSpPr>
          <p:nvPr>
            <p:ph sz="half" idx="1"/>
          </p:nvPr>
        </p:nvSpPr>
        <p:spPr>
          <a:xfrm>
            <a:off x="838200" y="1825625"/>
            <a:ext cx="5181600" cy="4351338"/>
          </a:xfrm>
        </p:spPr>
        <p:txBody>
          <a:bodyPr/>
          <a:lstStyle>
            <a:lvl1pPr>
              <a:defRPr>
                <a:solidFill>
                  <a:srgbClr val="295A4D"/>
                </a:solidFill>
              </a:defRPr>
            </a:lvl1pPr>
            <a:lvl2pPr>
              <a:defRPr>
                <a:solidFill>
                  <a:srgbClr val="295A4D"/>
                </a:solidFill>
              </a:defRPr>
            </a:lvl2pPr>
            <a:lvl3pPr>
              <a:defRPr>
                <a:solidFill>
                  <a:srgbClr val="295A4D"/>
                </a:solidFill>
              </a:defRPr>
            </a:lvl3pPr>
            <a:lvl4pPr>
              <a:defRPr>
                <a:solidFill>
                  <a:srgbClr val="295A4D"/>
                </a:solidFill>
              </a:defRPr>
            </a:lvl4pPr>
            <a:lvl5pPr>
              <a:defRPr>
                <a:solidFill>
                  <a:srgbClr val="295A4D"/>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HR" dirty="0"/>
          </a:p>
        </p:txBody>
      </p:sp>
      <p:sp>
        <p:nvSpPr>
          <p:cNvPr id="4" name="Content Placeholder 3">
            <a:extLst>
              <a:ext uri="{FF2B5EF4-FFF2-40B4-BE49-F238E27FC236}">
                <a16:creationId xmlns:a16="http://schemas.microsoft.com/office/drawing/2014/main" id="{4086CFE1-C78B-2250-BB9A-F3E930A3B9D8}"/>
              </a:ext>
            </a:extLst>
          </p:cNvPr>
          <p:cNvSpPr>
            <a:spLocks noGrp="1"/>
          </p:cNvSpPr>
          <p:nvPr>
            <p:ph sz="half" idx="2"/>
          </p:nvPr>
        </p:nvSpPr>
        <p:spPr>
          <a:xfrm>
            <a:off x="6172200" y="1825625"/>
            <a:ext cx="5181600" cy="4351338"/>
          </a:xfrm>
        </p:spPr>
        <p:txBody>
          <a:bodyPr/>
          <a:lstStyle>
            <a:lvl1pPr>
              <a:defRPr>
                <a:solidFill>
                  <a:srgbClr val="295A4D"/>
                </a:solidFill>
              </a:defRPr>
            </a:lvl1pPr>
            <a:lvl2pPr>
              <a:defRPr>
                <a:solidFill>
                  <a:srgbClr val="295A4D"/>
                </a:solidFill>
              </a:defRPr>
            </a:lvl2pPr>
            <a:lvl3pPr>
              <a:defRPr>
                <a:solidFill>
                  <a:srgbClr val="295A4D"/>
                </a:solidFill>
              </a:defRPr>
            </a:lvl3pPr>
            <a:lvl4pPr>
              <a:defRPr>
                <a:solidFill>
                  <a:srgbClr val="295A4D"/>
                </a:solidFill>
              </a:defRPr>
            </a:lvl4pPr>
            <a:lvl5pPr>
              <a:defRPr>
                <a:solidFill>
                  <a:srgbClr val="295A4D"/>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HR" dirty="0"/>
          </a:p>
        </p:txBody>
      </p:sp>
      <p:sp>
        <p:nvSpPr>
          <p:cNvPr id="5" name="Date Placeholder 4">
            <a:extLst>
              <a:ext uri="{FF2B5EF4-FFF2-40B4-BE49-F238E27FC236}">
                <a16:creationId xmlns:a16="http://schemas.microsoft.com/office/drawing/2014/main" id="{8D657622-A053-B7E2-A5AC-2E5B70D01DAD}"/>
              </a:ext>
            </a:extLst>
          </p:cNvPr>
          <p:cNvSpPr>
            <a:spLocks noGrp="1"/>
          </p:cNvSpPr>
          <p:nvPr>
            <p:ph type="dt" sz="half" idx="10"/>
          </p:nvPr>
        </p:nvSpPr>
        <p:spPr/>
        <p:txBody>
          <a:bodyPr/>
          <a:lstStyle/>
          <a:p>
            <a:fld id="{C22DA00F-5EF3-0F40-B42D-BDED0C5653CA}" type="datetimeFigureOut">
              <a:rPr lang="en-HR" smtClean="0"/>
              <a:t>07/10/2026</a:t>
            </a:fld>
            <a:endParaRPr lang="en-HR"/>
          </a:p>
        </p:txBody>
      </p:sp>
      <p:sp>
        <p:nvSpPr>
          <p:cNvPr id="6" name="Footer Placeholder 5">
            <a:extLst>
              <a:ext uri="{FF2B5EF4-FFF2-40B4-BE49-F238E27FC236}">
                <a16:creationId xmlns:a16="http://schemas.microsoft.com/office/drawing/2014/main" id="{40CD191C-8B10-870E-3594-9BA40378BA53}"/>
              </a:ext>
            </a:extLst>
          </p:cNvPr>
          <p:cNvSpPr>
            <a:spLocks noGrp="1"/>
          </p:cNvSpPr>
          <p:nvPr>
            <p:ph type="ftr" sz="quarter" idx="11"/>
          </p:nvPr>
        </p:nvSpPr>
        <p:spPr/>
        <p:txBody>
          <a:bodyPr/>
          <a:lstStyle/>
          <a:p>
            <a:endParaRPr lang="en-HR"/>
          </a:p>
        </p:txBody>
      </p:sp>
      <p:sp>
        <p:nvSpPr>
          <p:cNvPr id="7" name="Slide Number Placeholder 6">
            <a:extLst>
              <a:ext uri="{FF2B5EF4-FFF2-40B4-BE49-F238E27FC236}">
                <a16:creationId xmlns:a16="http://schemas.microsoft.com/office/drawing/2014/main" id="{0C04B1BE-255A-F336-BDAF-EB3CAE919F03}"/>
              </a:ext>
            </a:extLst>
          </p:cNvPr>
          <p:cNvSpPr>
            <a:spLocks noGrp="1"/>
          </p:cNvSpPr>
          <p:nvPr>
            <p:ph type="sldNum" sz="quarter" idx="12"/>
          </p:nvPr>
        </p:nvSpPr>
        <p:spPr/>
        <p:txBody>
          <a:bodyPr/>
          <a:lstStyle/>
          <a:p>
            <a:fld id="{924116BA-D97F-E246-A094-80A82B4C848D}" type="slidenum">
              <a:rPr lang="en-HR" smtClean="0"/>
              <a:t>‹#›</a:t>
            </a:fld>
            <a:endParaRPr lang="en-HR"/>
          </a:p>
        </p:txBody>
      </p:sp>
    </p:spTree>
    <p:extLst>
      <p:ext uri="{BB962C8B-B14F-4D97-AF65-F5344CB8AC3E}">
        <p14:creationId xmlns:p14="http://schemas.microsoft.com/office/powerpoint/2010/main" val="1050542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1D3F81-53CA-4B5A-8420-BA31C951C580}" type="datetimeFigureOut">
              <a:rPr lang="en-US" smtClean="0"/>
              <a:t>7/10/2026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52AAE6A-F277-49F2-8D4C-183F77D74628}" type="slidenum">
              <a:rPr lang="en-US" smtClean="0"/>
              <a:t>‹#›</a:t>
            </a:fld>
            <a:endParaRPr lang="en-US" dirty="0"/>
          </a:p>
        </p:txBody>
      </p:sp>
    </p:spTree>
    <p:extLst>
      <p:ext uri="{BB962C8B-B14F-4D97-AF65-F5344CB8AC3E}">
        <p14:creationId xmlns:p14="http://schemas.microsoft.com/office/powerpoint/2010/main" val="4093260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87648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9F1E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023A86-F0BA-043C-2F28-0E3F6C0931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HR" dirty="0"/>
          </a:p>
        </p:txBody>
      </p:sp>
      <p:sp>
        <p:nvSpPr>
          <p:cNvPr id="3" name="Text Placeholder 2">
            <a:extLst>
              <a:ext uri="{FF2B5EF4-FFF2-40B4-BE49-F238E27FC236}">
                <a16:creationId xmlns:a16="http://schemas.microsoft.com/office/drawing/2014/main" id="{E56612DA-E8A2-63AF-10F0-77F18C4322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HR" dirty="0"/>
          </a:p>
        </p:txBody>
      </p:sp>
      <p:sp>
        <p:nvSpPr>
          <p:cNvPr id="4" name="Date Placeholder 3">
            <a:extLst>
              <a:ext uri="{FF2B5EF4-FFF2-40B4-BE49-F238E27FC236}">
                <a16:creationId xmlns:a16="http://schemas.microsoft.com/office/drawing/2014/main" id="{E728B273-4A9D-4F6E-D976-D4DD3F4E9A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22DA00F-5EF3-0F40-B42D-BDED0C5653CA}" type="datetimeFigureOut">
              <a:rPr lang="en-HR" smtClean="0"/>
              <a:t>07/10/2026</a:t>
            </a:fld>
            <a:endParaRPr lang="en-HR"/>
          </a:p>
        </p:txBody>
      </p:sp>
      <p:sp>
        <p:nvSpPr>
          <p:cNvPr id="5" name="Footer Placeholder 4">
            <a:extLst>
              <a:ext uri="{FF2B5EF4-FFF2-40B4-BE49-F238E27FC236}">
                <a16:creationId xmlns:a16="http://schemas.microsoft.com/office/drawing/2014/main" id="{CC377900-518A-6C02-8AE6-764E358D3D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HR"/>
          </a:p>
        </p:txBody>
      </p:sp>
      <p:sp>
        <p:nvSpPr>
          <p:cNvPr id="6" name="Slide Number Placeholder 5">
            <a:extLst>
              <a:ext uri="{FF2B5EF4-FFF2-40B4-BE49-F238E27FC236}">
                <a16:creationId xmlns:a16="http://schemas.microsoft.com/office/drawing/2014/main" id="{0295199E-228E-F7E3-3107-F8B2F4225E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24116BA-D97F-E246-A094-80A82B4C848D}" type="slidenum">
              <a:rPr lang="en-HR" smtClean="0"/>
              <a:t>‹#›</a:t>
            </a:fld>
            <a:endParaRPr lang="en-HR"/>
          </a:p>
        </p:txBody>
      </p:sp>
    </p:spTree>
    <p:extLst>
      <p:ext uri="{BB962C8B-B14F-4D97-AF65-F5344CB8AC3E}">
        <p14:creationId xmlns:p14="http://schemas.microsoft.com/office/powerpoint/2010/main" val="23161141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66" r:id="rId4"/>
    <p:sldLayoutId id="2147483667" r:id="rId5"/>
  </p:sldLayoutIdLst>
  <p:txStyles>
    <p:titleStyle>
      <a:lvl1pPr algn="l" defTabSz="914400" rtl="0" eaLnBrk="1" latinLnBrk="0" hangingPunct="1">
        <a:lnSpc>
          <a:spcPct val="90000"/>
        </a:lnSpc>
        <a:spcBef>
          <a:spcPct val="0"/>
        </a:spcBef>
        <a:buNone/>
        <a:defRPr sz="4400" b="1" kern="1200">
          <a:solidFill>
            <a:srgbClr val="295A4D"/>
          </a:solidFill>
          <a:latin typeface=""/>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95A4D"/>
          </a:solidFill>
          <a:latin typeface=""/>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95A4D"/>
          </a:solidFill>
          <a:latin typeface=""/>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95A4D"/>
          </a:solidFill>
          <a:latin typeface=""/>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95A4D"/>
          </a:solidFill>
          <a:latin typeface=""/>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95A4D"/>
          </a:solidFill>
          <a:latin typeface=""/>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H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igit.mzom.hr/"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2" name="Picture 11">
            <a:extLst>
              <a:ext uri="{FF2B5EF4-FFF2-40B4-BE49-F238E27FC236}">
                <a16:creationId xmlns:a16="http://schemas.microsoft.com/office/drawing/2014/main" id="{3552D95A-532B-0CF6-3D43-0868091FADB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12192000" cy="6856729"/>
          </a:xfrm>
          <a:prstGeom prst="rect">
            <a:avLst/>
          </a:prstGeom>
        </p:spPr>
      </p:pic>
      <p:sp>
        <p:nvSpPr>
          <p:cNvPr id="13" name="Title 1">
            <a:extLst>
              <a:ext uri="{FF2B5EF4-FFF2-40B4-BE49-F238E27FC236}">
                <a16:creationId xmlns:a16="http://schemas.microsoft.com/office/drawing/2014/main" id="{B0D6D153-B462-7947-2296-CF402E4269F9}"/>
              </a:ext>
            </a:extLst>
          </p:cNvPr>
          <p:cNvSpPr>
            <a:spLocks noGrp="1"/>
          </p:cNvSpPr>
          <p:nvPr>
            <p:ph type="ctrTitle"/>
          </p:nvPr>
        </p:nvSpPr>
        <p:spPr>
          <a:xfrm>
            <a:off x="612012" y="1390661"/>
            <a:ext cx="11241742" cy="2358601"/>
          </a:xfrm>
        </p:spPr>
        <p:txBody>
          <a:bodyPr>
            <a:noAutofit/>
          </a:bodyPr>
          <a:lstStyle/>
          <a:p>
            <a:br>
              <a:rPr lang="hr-HR" sz="3600" dirty="0"/>
            </a:br>
            <a:r>
              <a:rPr lang="hr-HR" sz="3000" dirty="0"/>
              <a:t>Radionica:</a:t>
            </a:r>
            <a:br>
              <a:rPr lang="hr-HR" sz="3000" dirty="0"/>
            </a:br>
            <a:br>
              <a:rPr lang="hr-HR" sz="3000" dirty="0"/>
            </a:br>
            <a:r>
              <a:rPr lang="en-US" sz="3000" i="1" dirty="0"/>
              <a:t>Call for proposals</a:t>
            </a:r>
            <a:r>
              <a:rPr lang="hr-HR" sz="3000" i="1" dirty="0"/>
              <a:t> </a:t>
            </a:r>
            <a:r>
              <a:rPr lang="en-US" sz="3000" i="1" dirty="0"/>
              <a:t>Validation of Social Innovations by Startups </a:t>
            </a:r>
            <a:r>
              <a:rPr lang="hr-HR" sz="3000" i="1" dirty="0" err="1"/>
              <a:t>(VALID)</a:t>
            </a:r>
            <a:r>
              <a:rPr lang="hr-HR" sz="3000" i="1" dirty="0"/>
              <a:t> </a:t>
            </a:r>
            <a:r>
              <a:rPr lang="hr-HR" sz="3000" i="1" dirty="0" err="1"/>
              <a:t>program</a:t>
            </a:r>
            <a:r>
              <a:rPr lang="hr-HR" sz="3000" i="1" dirty="0"/>
              <a:t> (DIGIT.2.1.01)</a:t>
            </a:r>
            <a:endParaRPr lang="hr-HR" sz="2400" dirty="0"/>
          </a:p>
        </p:txBody>
      </p:sp>
      <p:sp>
        <p:nvSpPr>
          <p:cNvPr id="15" name="Subtitle 2">
            <a:extLst>
              <a:ext uri="{FF2B5EF4-FFF2-40B4-BE49-F238E27FC236}">
                <a16:creationId xmlns:a16="http://schemas.microsoft.com/office/drawing/2014/main" id="{EE89B0E1-02EC-D937-F52B-1A9E37E499F4}"/>
              </a:ext>
            </a:extLst>
          </p:cNvPr>
          <p:cNvSpPr txBox="1">
            <a:spLocks/>
          </p:cNvSpPr>
          <p:nvPr/>
        </p:nvSpPr>
        <p:spPr>
          <a:xfrm>
            <a:off x="735105" y="5653454"/>
            <a:ext cx="9144000" cy="87910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295A4D"/>
                </a:solidFill>
                <a:latin typeface=""/>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295A4D"/>
                </a:solidFill>
                <a:latin typeface=""/>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295A4D"/>
                </a:solidFill>
                <a:latin typeface=""/>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295A4D"/>
                </a:solidFill>
                <a:latin typeface=""/>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295A4D"/>
                </a:solidFill>
                <a:latin typeface=""/>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r-HR" sz="1800" b="1" dirty="0"/>
              <a:t>Projekt DIGIT – Digitalne, inovativne i zelene tehnologije</a:t>
            </a:r>
          </a:p>
          <a:p>
            <a:r>
              <a:rPr lang="hr-HR" sz="1800" b="1" i="1" dirty="0"/>
              <a:t>Ministarstvo znanosti, obrazovanja i mladih, 9. srpnja 2026.</a:t>
            </a:r>
          </a:p>
        </p:txBody>
      </p:sp>
      <p:pic>
        <p:nvPicPr>
          <p:cNvPr id="18" name="Picture 17">
            <a:extLst>
              <a:ext uri="{FF2B5EF4-FFF2-40B4-BE49-F238E27FC236}">
                <a16:creationId xmlns:a16="http://schemas.microsoft.com/office/drawing/2014/main" id="{20E0526F-CE11-CF59-8602-C6A2353103A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35105" y="219269"/>
            <a:ext cx="1730283" cy="992029"/>
          </a:xfrm>
          <a:prstGeom prst="rect">
            <a:avLst/>
          </a:prstGeom>
        </p:spPr>
      </p:pic>
      <p:pic>
        <p:nvPicPr>
          <p:cNvPr id="19" name="Picture 18">
            <a:extLst>
              <a:ext uri="{FF2B5EF4-FFF2-40B4-BE49-F238E27FC236}">
                <a16:creationId xmlns:a16="http://schemas.microsoft.com/office/drawing/2014/main" id="{7B371B94-1E71-78B8-7A0E-1E8401AC6D0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513509" y="90472"/>
            <a:ext cx="2358163" cy="1326466"/>
          </a:xfrm>
          <a:prstGeom prst="rect">
            <a:avLst/>
          </a:prstGeom>
        </p:spPr>
      </p:pic>
      <p:pic>
        <p:nvPicPr>
          <p:cNvPr id="20" name="Picture 19">
            <a:extLst>
              <a:ext uri="{FF2B5EF4-FFF2-40B4-BE49-F238E27FC236}">
                <a16:creationId xmlns:a16="http://schemas.microsoft.com/office/drawing/2014/main" id="{B18C0E34-E882-2385-5299-2197EFCC7448}"/>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871672" y="610813"/>
            <a:ext cx="1906043" cy="377991"/>
          </a:xfrm>
          <a:prstGeom prst="rect">
            <a:avLst/>
          </a:prstGeom>
        </p:spPr>
      </p:pic>
    </p:spTree>
    <p:extLst>
      <p:ext uri="{BB962C8B-B14F-4D97-AF65-F5344CB8AC3E}">
        <p14:creationId xmlns:p14="http://schemas.microsoft.com/office/powerpoint/2010/main" val="4157672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290" y="164000"/>
            <a:ext cx="9791701" cy="430886"/>
          </a:xfrm>
        </p:spPr>
        <p:txBody>
          <a:bodyPr>
            <a:noAutofit/>
          </a:bodyPr>
          <a:lstStyle/>
          <a:p>
            <a:r>
              <a:rPr lang="hr-HR" sz="2400" dirty="0"/>
              <a:t>Ciljevi i pokazatelji poziva</a:t>
            </a:r>
            <a:endParaRPr lang="hr-HR" sz="2400" b="1" dirty="0"/>
          </a:p>
        </p:txBody>
      </p:sp>
      <p:sp>
        <p:nvSpPr>
          <p:cNvPr id="6" name="TextBox 5">
            <a:extLst>
              <a:ext uri="{FF2B5EF4-FFF2-40B4-BE49-F238E27FC236}">
                <a16:creationId xmlns:a16="http://schemas.microsoft.com/office/drawing/2014/main" id="{BD6F83E0-5E70-1AC6-8C49-965EC8A2B822}"/>
              </a:ext>
            </a:extLst>
          </p:cNvPr>
          <p:cNvSpPr txBox="1"/>
          <p:nvPr/>
        </p:nvSpPr>
        <p:spPr>
          <a:xfrm>
            <a:off x="443440" y="914926"/>
            <a:ext cx="10940270" cy="707886"/>
          </a:xfrm>
          <a:prstGeom prst="rect">
            <a:avLst/>
          </a:prstGeom>
          <a:noFill/>
        </p:spPr>
        <p:txBody>
          <a:bodyPr wrap="square">
            <a:spAutoFit/>
          </a:bodyPr>
          <a:lstStyle/>
          <a:p>
            <a:r>
              <a:rPr lang="hr-HR" sz="2000" dirty="0">
                <a:solidFill>
                  <a:srgbClr val="295A4D"/>
                </a:solidFill>
                <a:latin typeface=""/>
              </a:rPr>
              <a:t>Projekti moraju bit usklađeni s </a:t>
            </a:r>
            <a:r>
              <a:rPr lang="hr-HR" sz="2000" b="1" dirty="0">
                <a:solidFill>
                  <a:srgbClr val="295A4D"/>
                </a:solidFill>
                <a:latin typeface=""/>
              </a:rPr>
              <a:t>Teorijom promjene </a:t>
            </a:r>
            <a:r>
              <a:rPr lang="hr-HR" sz="2000" dirty="0">
                <a:solidFill>
                  <a:srgbClr val="295A4D"/>
                </a:solidFill>
                <a:latin typeface=""/>
              </a:rPr>
              <a:t>iz točke 3. </a:t>
            </a:r>
            <a:r>
              <a:rPr lang="hr-HR" sz="2000" dirty="0" err="1">
                <a:solidFill>
                  <a:srgbClr val="295A4D"/>
                </a:solidFill>
                <a:latin typeface=""/>
              </a:rPr>
              <a:t>GfA</a:t>
            </a:r>
            <a:r>
              <a:rPr lang="hr-HR" sz="2000" b="1" dirty="0">
                <a:solidFill>
                  <a:srgbClr val="295A4D"/>
                </a:solidFill>
                <a:latin typeface=""/>
              </a:rPr>
              <a:t>. </a:t>
            </a:r>
          </a:p>
          <a:p>
            <a:endParaRPr lang="hr-HR" sz="2000" b="1" dirty="0">
              <a:solidFill>
                <a:srgbClr val="295A4D"/>
              </a:solidFill>
              <a:latin typeface=""/>
            </a:endParaRPr>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4" name="Picture 3">
            <a:extLst>
              <a:ext uri="{FF2B5EF4-FFF2-40B4-BE49-F238E27FC236}">
                <a16:creationId xmlns:a16="http://schemas.microsoft.com/office/drawing/2014/main" id="{9CAE62F3-E6CC-DE0F-E299-4684C644C968}"/>
              </a:ext>
            </a:extLst>
          </p:cNvPr>
          <p:cNvPicPr>
            <a:picLocks noChangeAspect="1"/>
          </p:cNvPicPr>
          <p:nvPr/>
        </p:nvPicPr>
        <p:blipFill>
          <a:blip r:embed="rId2"/>
          <a:stretch>
            <a:fillRect/>
          </a:stretch>
        </p:blipFill>
        <p:spPr>
          <a:xfrm>
            <a:off x="1264487" y="1268869"/>
            <a:ext cx="8879305" cy="5379499"/>
          </a:xfrm>
          <a:prstGeom prst="rect">
            <a:avLst/>
          </a:prstGeom>
        </p:spPr>
      </p:pic>
    </p:spTree>
    <p:extLst>
      <p:ext uri="{BB962C8B-B14F-4D97-AF65-F5344CB8AC3E}">
        <p14:creationId xmlns:p14="http://schemas.microsoft.com/office/powerpoint/2010/main" val="40798695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AF1353A-806D-1FB8-B7F7-C04EEC102602}"/>
              </a:ext>
            </a:extLst>
          </p:cNvPr>
          <p:cNvSpPr txBox="1"/>
          <p:nvPr/>
        </p:nvSpPr>
        <p:spPr>
          <a:xfrm>
            <a:off x="641023" y="603315"/>
            <a:ext cx="11044344" cy="3785652"/>
          </a:xfrm>
          <a:prstGeom prst="rect">
            <a:avLst/>
          </a:prstGeom>
          <a:noFill/>
        </p:spPr>
        <p:txBody>
          <a:bodyPr wrap="square">
            <a:spAutoFit/>
          </a:bodyPr>
          <a:lstStyle/>
          <a:p>
            <a:endParaRPr lang="hr-HR" sz="2000" b="1" dirty="0">
              <a:solidFill>
                <a:srgbClr val="295A4D"/>
              </a:solidFill>
              <a:latin typeface=""/>
            </a:endParaRPr>
          </a:p>
          <a:p>
            <a:r>
              <a:rPr lang="hr-HR" sz="2000" b="1" dirty="0">
                <a:solidFill>
                  <a:srgbClr val="295A4D"/>
                </a:solidFill>
                <a:latin typeface=""/>
              </a:rPr>
              <a:t>Obavezni pokazatelji na razini projekta:</a:t>
            </a:r>
          </a:p>
          <a:p>
            <a:endParaRPr lang="hr-HR" sz="2000" b="1" dirty="0">
              <a:solidFill>
                <a:srgbClr val="295A4D"/>
              </a:solidFill>
              <a:latin typeface=""/>
            </a:endParaRPr>
          </a:p>
          <a:p>
            <a:pPr marL="342900" indent="-342900">
              <a:buFont typeface="Arial" panose="020B0604020202020204" pitchFamily="34" charset="0"/>
              <a:buChar char="•"/>
            </a:pPr>
            <a:r>
              <a:rPr lang="hr-HR" sz="2000" b="1" dirty="0">
                <a:solidFill>
                  <a:srgbClr val="295A4D"/>
                </a:solidFill>
                <a:latin typeface=""/>
              </a:rPr>
              <a:t>O1 – Broj korisnika društvene inovacije </a:t>
            </a:r>
            <a:r>
              <a:rPr lang="hr-HR" sz="2000" dirty="0">
                <a:solidFill>
                  <a:srgbClr val="295A4D"/>
                </a:solidFill>
                <a:latin typeface=""/>
              </a:rPr>
              <a:t>(obavezan, 3 god. nakon završetka projekta)</a:t>
            </a:r>
          </a:p>
          <a:p>
            <a:pPr marL="342900" indent="-342900">
              <a:buFont typeface="Arial" panose="020B0604020202020204" pitchFamily="34" charset="0"/>
              <a:buChar char="•"/>
            </a:pPr>
            <a:r>
              <a:rPr lang="hr-HR" sz="2000" b="1" dirty="0">
                <a:solidFill>
                  <a:srgbClr val="295A4D"/>
                </a:solidFill>
                <a:latin typeface=""/>
              </a:rPr>
              <a:t>O2/O3 – Broj uvedenih proizvodnih ili procesnih inovacija </a:t>
            </a:r>
            <a:r>
              <a:rPr lang="hr-HR" sz="2000" dirty="0">
                <a:solidFill>
                  <a:srgbClr val="295A4D"/>
                </a:solidFill>
                <a:latin typeface=""/>
              </a:rPr>
              <a:t>(odabrati barem jedan pokazatelj, obavezan, 3 god. nakon završetka projekta)</a:t>
            </a:r>
          </a:p>
          <a:p>
            <a:pPr marL="342900" indent="-342900">
              <a:buFont typeface="Arial" panose="020B0604020202020204" pitchFamily="34" charset="0"/>
              <a:buChar char="•"/>
            </a:pPr>
            <a:r>
              <a:rPr lang="hr-HR" sz="2000" b="1" dirty="0">
                <a:solidFill>
                  <a:srgbClr val="295A4D"/>
                </a:solidFill>
                <a:latin typeface=""/>
              </a:rPr>
              <a:t>A1 – Broj razvijenih rješenja </a:t>
            </a:r>
            <a:r>
              <a:rPr lang="hr-HR" sz="2000" dirty="0">
                <a:solidFill>
                  <a:srgbClr val="295A4D"/>
                </a:solidFill>
                <a:latin typeface=""/>
              </a:rPr>
              <a:t>(outcome, obavezan, po završetku projekta)</a:t>
            </a:r>
          </a:p>
          <a:p>
            <a:pPr marL="342900" indent="-342900">
              <a:buFont typeface="Arial" panose="020B0604020202020204" pitchFamily="34" charset="0"/>
              <a:buChar char="•"/>
            </a:pPr>
            <a:r>
              <a:rPr lang="hr-HR" sz="2000" b="1" dirty="0">
                <a:solidFill>
                  <a:srgbClr val="295A4D"/>
                </a:solidFill>
                <a:latin typeface=""/>
              </a:rPr>
              <a:t>Aa3 – Broj korisnika uključenih u razvoj društvene inovacije </a:t>
            </a:r>
            <a:r>
              <a:rPr lang="hr-HR" sz="2000" dirty="0">
                <a:solidFill>
                  <a:srgbClr val="295A4D"/>
                </a:solidFill>
                <a:latin typeface=""/>
              </a:rPr>
              <a:t>(output, obavezan, po završetku projekta)</a:t>
            </a:r>
          </a:p>
          <a:p>
            <a:endParaRPr lang="hr-HR" sz="2000" dirty="0">
              <a:solidFill>
                <a:srgbClr val="295A4D"/>
              </a:solidFill>
              <a:latin typeface=""/>
            </a:endParaRPr>
          </a:p>
          <a:p>
            <a:r>
              <a:rPr lang="hr-HR" sz="2000" i="1" dirty="0">
                <a:solidFill>
                  <a:srgbClr val="295A4D"/>
                </a:solidFill>
                <a:latin typeface=""/>
              </a:rPr>
              <a:t>Prijavitelji moraju odrediti i barem jedan dodatan pokazatelj društvenog učinka specifičan za njihovu inovaciju, mjeren tri godine nakon završetka projekta.</a:t>
            </a:r>
          </a:p>
        </p:txBody>
      </p:sp>
      <p:sp>
        <p:nvSpPr>
          <p:cNvPr id="8" name="Title 1">
            <a:extLst>
              <a:ext uri="{FF2B5EF4-FFF2-40B4-BE49-F238E27FC236}">
                <a16:creationId xmlns:a16="http://schemas.microsoft.com/office/drawing/2014/main" id="{82340095-8C10-26EE-B7E4-FC9983D4E213}"/>
              </a:ext>
            </a:extLst>
          </p:cNvPr>
          <p:cNvSpPr>
            <a:spLocks noGrp="1"/>
          </p:cNvSpPr>
          <p:nvPr>
            <p:ph type="title"/>
          </p:nvPr>
        </p:nvSpPr>
        <p:spPr>
          <a:xfrm>
            <a:off x="808290" y="164000"/>
            <a:ext cx="9791701" cy="430886"/>
          </a:xfrm>
        </p:spPr>
        <p:txBody>
          <a:bodyPr>
            <a:noAutofit/>
          </a:bodyPr>
          <a:lstStyle/>
          <a:p>
            <a:r>
              <a:rPr lang="hr-HR" sz="2400" dirty="0"/>
              <a:t>Ciljevi i pokazatelji poziva</a:t>
            </a:r>
            <a:endParaRPr lang="hr-HR" sz="2400" b="1" dirty="0"/>
          </a:p>
        </p:txBody>
      </p:sp>
      <p:sp>
        <p:nvSpPr>
          <p:cNvPr id="10" name="Rectangle 9">
            <a:extLst>
              <a:ext uri="{FF2B5EF4-FFF2-40B4-BE49-F238E27FC236}">
                <a16:creationId xmlns:a16="http://schemas.microsoft.com/office/drawing/2014/main" id="{19B32603-A6F9-B666-B845-995FB0E7D1E8}"/>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2494156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11" y="379443"/>
            <a:ext cx="9791701" cy="430886"/>
          </a:xfrm>
        </p:spPr>
        <p:txBody>
          <a:bodyPr>
            <a:noAutofit/>
          </a:bodyPr>
          <a:lstStyle/>
          <a:p>
            <a:r>
              <a:rPr lang="hr-HR" sz="2400" dirty="0"/>
              <a:t>Prihvatljivost projekta</a:t>
            </a:r>
            <a:br>
              <a:rPr lang="hr-HR" sz="2400" b="1" dirty="0"/>
            </a:br>
            <a:endParaRPr lang="hr-HR" sz="2400" b="1" dirty="0"/>
          </a:p>
        </p:txBody>
      </p:sp>
      <p:sp>
        <p:nvSpPr>
          <p:cNvPr id="6" name="TextBox 5">
            <a:extLst>
              <a:ext uri="{FF2B5EF4-FFF2-40B4-BE49-F238E27FC236}">
                <a16:creationId xmlns:a16="http://schemas.microsoft.com/office/drawing/2014/main" id="{BD6F83E0-5E70-1AC6-8C49-965EC8A2B822}"/>
              </a:ext>
            </a:extLst>
          </p:cNvPr>
          <p:cNvSpPr txBox="1"/>
          <p:nvPr/>
        </p:nvSpPr>
        <p:spPr>
          <a:xfrm>
            <a:off x="367400" y="810329"/>
            <a:ext cx="11457200" cy="5201424"/>
          </a:xfrm>
          <a:prstGeom prst="rect">
            <a:avLst/>
          </a:prstGeom>
          <a:noFill/>
        </p:spPr>
        <p:txBody>
          <a:bodyPr wrap="square">
            <a:spAutoFit/>
          </a:bodyPr>
          <a:lstStyle/>
          <a:p>
            <a:pPr marL="342900" indent="-342900">
              <a:buFont typeface="Arial" panose="020B0604020202020204" pitchFamily="34" charset="0"/>
              <a:buChar char="•"/>
            </a:pPr>
            <a:r>
              <a:rPr lang="hr-HR" sz="2200" b="1" dirty="0">
                <a:solidFill>
                  <a:srgbClr val="295A4D"/>
                </a:solidFill>
                <a:latin typeface=""/>
              </a:rPr>
              <a:t>Projektni prijedlog mora ispunjavati sljedeće uvjete:</a:t>
            </a:r>
          </a:p>
          <a:p>
            <a:pPr marL="342900" indent="-342900">
              <a:buFont typeface="Arial" panose="020B0604020202020204" pitchFamily="34" charset="0"/>
              <a:buChar char="•"/>
            </a:pPr>
            <a:endParaRPr lang="hr-HR" sz="2200" b="1" dirty="0">
              <a:solidFill>
                <a:srgbClr val="295A4D"/>
              </a:solidFill>
              <a:latin typeface=""/>
            </a:endParaRPr>
          </a:p>
          <a:p>
            <a:pPr marL="800100" lvl="1" indent="-342900">
              <a:buFont typeface="Courier New" panose="02070309020205020404" pitchFamily="49" charset="0"/>
              <a:buChar char="o"/>
            </a:pPr>
            <a:r>
              <a:rPr lang="hr-HR" dirty="0">
                <a:solidFill>
                  <a:srgbClr val="295A4D"/>
                </a:solidFill>
                <a:latin typeface=""/>
              </a:rPr>
              <a:t>Usklađen je s ciljem i pokazateljima Poziva</a:t>
            </a:r>
          </a:p>
          <a:p>
            <a:pPr marL="800100" lvl="1" indent="-342900">
              <a:buFont typeface="Courier New" panose="02070309020205020404" pitchFamily="49" charset="0"/>
              <a:buChar char="o"/>
            </a:pPr>
            <a:r>
              <a:rPr lang="hr-HR" dirty="0">
                <a:solidFill>
                  <a:srgbClr val="295A4D"/>
                </a:solidFill>
                <a:latin typeface=""/>
              </a:rPr>
              <a:t>Jasno je pripisan jednoj od dvije tematske skupine (Green ili Digital)</a:t>
            </a:r>
          </a:p>
          <a:p>
            <a:pPr marL="800100" lvl="1" indent="-342900">
              <a:buFont typeface="Courier New" panose="02070309020205020404" pitchFamily="49" charset="0"/>
              <a:buChar char="o"/>
            </a:pPr>
            <a:r>
              <a:rPr lang="hr-HR" dirty="0">
                <a:solidFill>
                  <a:srgbClr val="295A4D"/>
                </a:solidFill>
                <a:latin typeface=""/>
              </a:rPr>
              <a:t>Provodi se samostalno ili u partnerstvu s najviše dva partnera (istraživačka organizacija i/ili poduzeće)</a:t>
            </a:r>
          </a:p>
          <a:p>
            <a:pPr marL="800100" lvl="1" indent="-342900">
              <a:buFont typeface="Courier New" panose="02070309020205020404" pitchFamily="49" charset="0"/>
              <a:buChar char="o"/>
            </a:pPr>
            <a:r>
              <a:rPr lang="hr-HR" dirty="0">
                <a:solidFill>
                  <a:srgbClr val="295A4D"/>
                </a:solidFill>
                <a:latin typeface=""/>
              </a:rPr>
              <a:t>Uključuje barem jednog projektnog kolaboratora (nefinanciranog sudionika)</a:t>
            </a:r>
          </a:p>
          <a:p>
            <a:pPr marL="800100" lvl="1" indent="-342900">
              <a:buFont typeface="Courier New" panose="02070309020205020404" pitchFamily="49" charset="0"/>
              <a:buChar char="o"/>
            </a:pPr>
            <a:r>
              <a:rPr lang="hr-HR" dirty="0">
                <a:solidFill>
                  <a:srgbClr val="295A4D"/>
                </a:solidFill>
                <a:latin typeface=""/>
              </a:rPr>
              <a:t>Provodi se na području Republike Hrvatske (izuzev putovanja u inozemstvo)</a:t>
            </a:r>
          </a:p>
          <a:p>
            <a:pPr marL="800100" lvl="1" indent="-342900">
              <a:buFont typeface="Courier New" panose="02070309020205020404" pitchFamily="49" charset="0"/>
              <a:buChar char="o"/>
            </a:pPr>
            <a:r>
              <a:rPr lang="hr-HR" dirty="0">
                <a:solidFill>
                  <a:srgbClr val="295A4D"/>
                </a:solidFill>
                <a:latin typeface=""/>
              </a:rPr>
              <a:t>Nije započeo provedbu niti je fizički ili financijski dovršen prije podnošenja prijave, odnosno prije potpisivanja Grant Agreement-a</a:t>
            </a:r>
          </a:p>
          <a:p>
            <a:pPr marL="800100" lvl="1" indent="-342900">
              <a:buFont typeface="Courier New" panose="02070309020205020404" pitchFamily="49" charset="0"/>
              <a:buChar char="o"/>
            </a:pPr>
            <a:r>
              <a:rPr lang="hr-HR" dirty="0">
                <a:solidFill>
                  <a:srgbClr val="295A4D"/>
                </a:solidFill>
                <a:latin typeface=""/>
              </a:rPr>
              <a:t>Spreman je za provedbu u trajanju do 16 mjeseci (Grupa A) odnosno 22 mjeseca (Grupa B), uz završetak svih aktivnosti i plaćanja do 31. listopada 2028.</a:t>
            </a:r>
          </a:p>
          <a:p>
            <a:pPr marL="800100" lvl="1" indent="-342900">
              <a:buFont typeface="Courier New" panose="02070309020205020404" pitchFamily="49" charset="0"/>
              <a:buChar char="o"/>
            </a:pPr>
            <a:r>
              <a:rPr lang="hr-HR" dirty="0">
                <a:solidFill>
                  <a:srgbClr val="295A4D"/>
                </a:solidFill>
                <a:latin typeface=""/>
              </a:rPr>
              <a:t>Obuhvaća prihvatljive aktivnosti i troškove</a:t>
            </a:r>
          </a:p>
          <a:p>
            <a:pPr marL="800100" lvl="1" indent="-342900">
              <a:buFont typeface="Courier New" panose="02070309020205020404" pitchFamily="49" charset="0"/>
              <a:buChar char="o"/>
            </a:pPr>
            <a:r>
              <a:rPr lang="hr-HR" dirty="0">
                <a:solidFill>
                  <a:srgbClr val="295A4D"/>
                </a:solidFill>
                <a:latin typeface=""/>
              </a:rPr>
              <a:t>Ne sadrži aktivnosti navedene na listi isključenja IFC-a niti one isključene ESMF-om</a:t>
            </a:r>
          </a:p>
          <a:p>
            <a:pPr marL="800100" lvl="1" indent="-342900">
              <a:buFont typeface="Courier New" panose="02070309020205020404" pitchFamily="49" charset="0"/>
              <a:buChar char="o"/>
            </a:pPr>
            <a:r>
              <a:rPr lang="hr-HR" dirty="0">
                <a:solidFill>
                  <a:srgbClr val="295A4D"/>
                </a:solidFill>
                <a:latin typeface=""/>
              </a:rPr>
              <a:t>Traženi iznos potpore je unutar dopuštenih granica</a:t>
            </a:r>
          </a:p>
          <a:p>
            <a:pPr marL="800100" lvl="1" indent="-342900">
              <a:buFont typeface="Courier New" panose="02070309020205020404" pitchFamily="49" charset="0"/>
              <a:buChar char="o"/>
            </a:pPr>
            <a:r>
              <a:rPr lang="hr-HR" dirty="0">
                <a:solidFill>
                  <a:srgbClr val="295A4D"/>
                </a:solidFill>
                <a:latin typeface=""/>
              </a:rPr>
              <a:t>Poštuje načelo nekumulativnosti (ne predstavlja dvostruko financiranje)</a:t>
            </a:r>
          </a:p>
          <a:p>
            <a:pPr marL="800100" lvl="1" indent="-342900">
              <a:buFont typeface="Courier New" panose="02070309020205020404" pitchFamily="49" charset="0"/>
              <a:buChar char="o"/>
            </a:pPr>
            <a:r>
              <a:rPr lang="hr-HR" dirty="0">
                <a:solidFill>
                  <a:srgbClr val="295A4D"/>
                </a:solidFill>
                <a:latin typeface=""/>
              </a:rPr>
              <a:t>U skladu je s horizontalnim i etičkim načelima projekta DIGIT</a:t>
            </a:r>
          </a:p>
          <a:p>
            <a:pPr marL="800100" lvl="1" indent="-342900">
              <a:buFont typeface="Courier New" panose="02070309020205020404" pitchFamily="49" charset="0"/>
              <a:buChar char="o"/>
            </a:pPr>
            <a:r>
              <a:rPr lang="hr-HR" dirty="0">
                <a:solidFill>
                  <a:srgbClr val="295A4D"/>
                </a:solidFill>
                <a:latin typeface=""/>
              </a:rPr>
              <a:t>Za grupu B: dokazuje doprinos klimatskoj ublažavanju/prilagodbi i usklađenost s EU taksonomijom održivih aktivnosti</a:t>
            </a:r>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3951965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290" y="164000"/>
            <a:ext cx="9791701" cy="430886"/>
          </a:xfrm>
        </p:spPr>
        <p:txBody>
          <a:bodyPr>
            <a:noAutofit/>
          </a:bodyPr>
          <a:lstStyle/>
          <a:p>
            <a:r>
              <a:rPr lang="hr-HR" sz="2400" dirty="0"/>
              <a:t>Prihvatljivi prijavitelji</a:t>
            </a:r>
            <a:endParaRPr lang="hr-HR" sz="2400" b="1" dirty="0"/>
          </a:p>
        </p:txBody>
      </p:sp>
      <p:sp>
        <p:nvSpPr>
          <p:cNvPr id="6" name="TextBox 5">
            <a:extLst>
              <a:ext uri="{FF2B5EF4-FFF2-40B4-BE49-F238E27FC236}">
                <a16:creationId xmlns:a16="http://schemas.microsoft.com/office/drawing/2014/main" id="{BD6F83E0-5E70-1AC6-8C49-965EC8A2B822}"/>
              </a:ext>
            </a:extLst>
          </p:cNvPr>
          <p:cNvSpPr txBox="1"/>
          <p:nvPr/>
        </p:nvSpPr>
        <p:spPr>
          <a:xfrm>
            <a:off x="1662537" y="1036138"/>
            <a:ext cx="10261240" cy="4154984"/>
          </a:xfrm>
          <a:prstGeom prst="rect">
            <a:avLst/>
          </a:prstGeom>
          <a:noFill/>
        </p:spPr>
        <p:txBody>
          <a:bodyPr wrap="square">
            <a:spAutoFit/>
          </a:bodyPr>
          <a:lstStyle/>
          <a:p>
            <a:r>
              <a:rPr lang="hr-HR" sz="2000" b="1" dirty="0">
                <a:solidFill>
                  <a:srgbClr val="295A4D"/>
                </a:solidFill>
                <a:latin typeface=""/>
              </a:rPr>
              <a:t>Prihvatljivi prijavitelji:</a:t>
            </a:r>
          </a:p>
          <a:p>
            <a:endParaRPr lang="hr-HR" sz="2000" b="1" dirty="0">
              <a:solidFill>
                <a:srgbClr val="295A4D"/>
              </a:solidFill>
              <a:latin typeface=""/>
            </a:endParaRPr>
          </a:p>
          <a:p>
            <a:pPr marL="342900" indent="-342900">
              <a:buFont typeface="Arial" panose="020B0604020202020204" pitchFamily="34" charset="0"/>
              <a:buChar char="•"/>
            </a:pPr>
            <a:r>
              <a:rPr lang="hr-HR" sz="2000" b="1" dirty="0">
                <a:solidFill>
                  <a:srgbClr val="295A4D"/>
                </a:solidFill>
                <a:latin typeface=""/>
              </a:rPr>
              <a:t>neuvrštena mikro ili mala poduzeća (startupi), </a:t>
            </a:r>
            <a:r>
              <a:rPr lang="hr-HR" sz="2000" dirty="0">
                <a:solidFill>
                  <a:srgbClr val="295A4D"/>
                </a:solidFill>
                <a:latin typeface=""/>
              </a:rPr>
              <a:t>starosti do 5 godina od registracije, koja zadovoljavaju definiciju iz Priloga I. Uredbe Komisije (EU) br. 651/2014 i nisu preuzela/pripojila drugu tvrtku niti su podijelila dobit.</a:t>
            </a:r>
          </a:p>
          <a:p>
            <a:endParaRPr lang="hr-HR" sz="2000" dirty="0">
              <a:solidFill>
                <a:srgbClr val="295A4D"/>
              </a:solidFill>
              <a:latin typeface=""/>
            </a:endParaRPr>
          </a:p>
          <a:p>
            <a:r>
              <a:rPr lang="hr-HR" sz="2000" b="1" dirty="0">
                <a:solidFill>
                  <a:srgbClr val="295A4D"/>
                </a:solidFill>
                <a:latin typeface=""/>
              </a:rPr>
              <a:t>Dodatni uvjeti:</a:t>
            </a:r>
          </a:p>
          <a:p>
            <a:pPr marL="342900" indent="-342900">
              <a:buFont typeface="Arial" panose="020B0604020202020204" pitchFamily="34" charset="0"/>
              <a:buChar char="•"/>
            </a:pPr>
            <a:r>
              <a:rPr lang="hr-HR" sz="2000" dirty="0">
                <a:solidFill>
                  <a:srgbClr val="295A4D"/>
                </a:solidFill>
                <a:latin typeface=""/>
              </a:rPr>
              <a:t>Prijavitelj ne smije biti u situacijama isključenja navedenima u Aneksu I. (točka 1.1. </a:t>
            </a:r>
            <a:r>
              <a:rPr lang="hr-HR" sz="2000" i="1" dirty="0" err="1">
                <a:solidFill>
                  <a:srgbClr val="295A4D"/>
                </a:solidFill>
                <a:latin typeface=""/>
              </a:rPr>
              <a:t>Exclusion</a:t>
            </a:r>
            <a:r>
              <a:rPr lang="hr-HR" sz="2000" i="1" dirty="0">
                <a:solidFill>
                  <a:srgbClr val="295A4D"/>
                </a:solidFill>
                <a:latin typeface=""/>
              </a:rPr>
              <a:t> </a:t>
            </a:r>
            <a:r>
              <a:rPr lang="hr-HR" sz="2000" i="1" dirty="0" err="1">
                <a:solidFill>
                  <a:srgbClr val="295A4D"/>
                </a:solidFill>
                <a:latin typeface=""/>
              </a:rPr>
              <a:t>situations</a:t>
            </a:r>
            <a:r>
              <a:rPr lang="hr-HR" sz="2000" dirty="0">
                <a:solidFill>
                  <a:srgbClr val="295A4D"/>
                </a:solidFill>
                <a:latin typeface=""/>
              </a:rPr>
              <a:t>)</a:t>
            </a:r>
          </a:p>
          <a:p>
            <a:pPr marL="342900" indent="-342900">
              <a:buFont typeface="Arial" panose="020B0604020202020204" pitchFamily="34" charset="0"/>
              <a:buChar char="•"/>
            </a:pPr>
            <a:r>
              <a:rPr lang="hr-HR" sz="2000" dirty="0">
                <a:solidFill>
                  <a:srgbClr val="295A4D"/>
                </a:solidFill>
                <a:latin typeface=""/>
              </a:rPr>
              <a:t>Svaki prijavitelj mora jasno naznačiti tematsku grupu (A ili B) na koju se prijavljuje</a:t>
            </a:r>
          </a:p>
          <a:p>
            <a:pPr marL="342900" indent="-342900">
              <a:buFont typeface="Arial" panose="020B0604020202020204" pitchFamily="34" charset="0"/>
              <a:buChar char="•"/>
            </a:pPr>
            <a:r>
              <a:rPr lang="hr-HR" sz="2000" dirty="0">
                <a:solidFill>
                  <a:srgbClr val="295A4D"/>
                </a:solidFill>
                <a:latin typeface=""/>
              </a:rPr>
              <a:t>Prijavitelj može podnijeti samo 1 projektni prijedlog </a:t>
            </a:r>
          </a:p>
          <a:p>
            <a:pPr marL="342900" indent="-342900">
              <a:buFont typeface="Arial" panose="020B0604020202020204" pitchFamily="34" charset="0"/>
              <a:buChar char="•"/>
            </a:pPr>
            <a:endParaRPr lang="hr-HR" sz="2200" dirty="0">
              <a:solidFill>
                <a:srgbClr val="295A4D"/>
              </a:solidFill>
              <a:latin typeface=""/>
            </a:endParaRPr>
          </a:p>
          <a:p>
            <a:pPr marL="342900" indent="-342900">
              <a:buFont typeface="Arial" panose="020B0604020202020204" pitchFamily="34" charset="0"/>
              <a:buChar char="•"/>
            </a:pPr>
            <a:endParaRPr lang="hr-HR" sz="2200" b="1" dirty="0">
              <a:solidFill>
                <a:srgbClr val="295A4D"/>
              </a:solidFill>
              <a:latin typeface=""/>
            </a:endParaRPr>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1D45F7D4-15A7-EA43-4E91-D99338AC303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84481" y="3159121"/>
            <a:ext cx="779833" cy="779833"/>
          </a:xfrm>
          <a:prstGeom prst="rect">
            <a:avLst/>
          </a:prstGeom>
        </p:spPr>
      </p:pic>
      <p:pic>
        <p:nvPicPr>
          <p:cNvPr id="7" name="Picture 6">
            <a:extLst>
              <a:ext uri="{FF2B5EF4-FFF2-40B4-BE49-F238E27FC236}">
                <a16:creationId xmlns:a16="http://schemas.microsoft.com/office/drawing/2014/main" id="{505AD026-8E5A-4389-525D-BC398B942D0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3087" y="1036138"/>
            <a:ext cx="704822" cy="704822"/>
          </a:xfrm>
          <a:prstGeom prst="rect">
            <a:avLst/>
          </a:prstGeom>
        </p:spPr>
      </p:pic>
    </p:spTree>
    <p:extLst>
      <p:ext uri="{BB962C8B-B14F-4D97-AF65-F5344CB8AC3E}">
        <p14:creationId xmlns:p14="http://schemas.microsoft.com/office/powerpoint/2010/main" val="381457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290" y="164000"/>
            <a:ext cx="9791701" cy="430886"/>
          </a:xfrm>
        </p:spPr>
        <p:txBody>
          <a:bodyPr>
            <a:noAutofit/>
          </a:bodyPr>
          <a:lstStyle/>
          <a:p>
            <a:r>
              <a:rPr lang="hr-HR" sz="2400" dirty="0"/>
              <a:t>Partneri i projektni kolaboratori</a:t>
            </a:r>
            <a:endParaRPr lang="hr-HR" sz="2400" b="1" dirty="0"/>
          </a:p>
        </p:txBody>
      </p:sp>
      <p:sp>
        <p:nvSpPr>
          <p:cNvPr id="6" name="TextBox 5">
            <a:extLst>
              <a:ext uri="{FF2B5EF4-FFF2-40B4-BE49-F238E27FC236}">
                <a16:creationId xmlns:a16="http://schemas.microsoft.com/office/drawing/2014/main" id="{BD6F83E0-5E70-1AC6-8C49-965EC8A2B822}"/>
              </a:ext>
            </a:extLst>
          </p:cNvPr>
          <p:cNvSpPr txBox="1"/>
          <p:nvPr/>
        </p:nvSpPr>
        <p:spPr>
          <a:xfrm>
            <a:off x="1464314" y="1036138"/>
            <a:ext cx="10459463" cy="5663089"/>
          </a:xfrm>
          <a:prstGeom prst="rect">
            <a:avLst/>
          </a:prstGeom>
          <a:noFill/>
        </p:spPr>
        <p:txBody>
          <a:bodyPr wrap="square">
            <a:spAutoFit/>
          </a:bodyPr>
          <a:lstStyle/>
          <a:p>
            <a:r>
              <a:rPr lang="hr-HR" sz="2000" b="1" dirty="0">
                <a:solidFill>
                  <a:srgbClr val="295A4D"/>
                </a:solidFill>
                <a:latin typeface=""/>
              </a:rPr>
              <a:t>Partnerstvo (nije obavezno):</a:t>
            </a:r>
          </a:p>
          <a:p>
            <a:endParaRPr lang="hr-HR" sz="2000" b="1" dirty="0">
              <a:solidFill>
                <a:srgbClr val="295A4D"/>
              </a:solidFill>
              <a:latin typeface=""/>
            </a:endParaRPr>
          </a:p>
          <a:p>
            <a:pPr marL="342900" indent="-342900">
              <a:buFont typeface="Arial" panose="020B0604020202020204" pitchFamily="34" charset="0"/>
              <a:buChar char="•"/>
            </a:pPr>
            <a:r>
              <a:rPr lang="hr-HR" sz="2000" b="1" dirty="0">
                <a:solidFill>
                  <a:srgbClr val="295A4D"/>
                </a:solidFill>
                <a:latin typeface=""/>
              </a:rPr>
              <a:t>Projekt se provodi samostalno ili u partnerstvu s max. 2 partnera. </a:t>
            </a:r>
            <a:r>
              <a:rPr lang="hr-HR" sz="2000" dirty="0">
                <a:solidFill>
                  <a:srgbClr val="295A4D"/>
                </a:solidFill>
                <a:latin typeface=""/>
              </a:rPr>
              <a:t>Ako su uključena 2 partnera, jedan mora biti istraživačka organizacija (RO), a drugi poduzeće. </a:t>
            </a:r>
          </a:p>
          <a:p>
            <a:pPr marL="342900" indent="-342900">
              <a:buFont typeface="Arial" panose="020B0604020202020204" pitchFamily="34" charset="0"/>
              <a:buChar char="•"/>
            </a:pPr>
            <a:r>
              <a:rPr lang="hr-HR" sz="2000" b="1" dirty="0">
                <a:solidFill>
                  <a:srgbClr val="295A4D"/>
                </a:solidFill>
                <a:latin typeface=""/>
              </a:rPr>
              <a:t>Partneri: </a:t>
            </a:r>
            <a:r>
              <a:rPr lang="hr-HR" sz="2000" dirty="0">
                <a:solidFill>
                  <a:srgbClr val="295A4D"/>
                </a:solidFill>
                <a:latin typeface=""/>
              </a:rPr>
              <a:t>hrvatske javna/privatna visoka učilišta i instituti (RO) i/ili MSP-ovi/velika poduzeća. </a:t>
            </a:r>
          </a:p>
          <a:p>
            <a:endParaRPr lang="hr-HR" sz="2000" dirty="0">
              <a:solidFill>
                <a:srgbClr val="295A4D"/>
              </a:solidFill>
              <a:latin typeface=""/>
            </a:endParaRPr>
          </a:p>
          <a:p>
            <a:pPr marL="342900" indent="-342900">
              <a:buFont typeface="Arial" panose="020B0604020202020204" pitchFamily="34" charset="0"/>
              <a:buChar char="•"/>
            </a:pPr>
            <a:r>
              <a:rPr lang="hr-HR" sz="2000" b="1" dirty="0">
                <a:solidFill>
                  <a:srgbClr val="295A4D"/>
                </a:solidFill>
                <a:latin typeface=""/>
              </a:rPr>
              <a:t>Projektni kolaboratori (obavezno, bez financiranja):</a:t>
            </a:r>
          </a:p>
          <a:p>
            <a:pPr marL="342900" indent="-342900">
              <a:buFont typeface="Arial" panose="020B0604020202020204" pitchFamily="34" charset="0"/>
              <a:buChar char="•"/>
            </a:pPr>
            <a:r>
              <a:rPr lang="hr-HR" sz="2000" dirty="0">
                <a:solidFill>
                  <a:srgbClr val="295A4D"/>
                </a:solidFill>
                <a:latin typeface=""/>
              </a:rPr>
              <a:t>Prijavitelj mora navesti barem 1 projektnog kolaboratora čije sudjelovanje doprinosi provedbi projekta (npr. pristup ciljnim skupinama, stručno znanje, provedba u stvarnom okruženju). </a:t>
            </a:r>
          </a:p>
          <a:p>
            <a:pPr marL="342900" indent="-342900">
              <a:buFont typeface="Arial" panose="020B0604020202020204" pitchFamily="34" charset="0"/>
              <a:buChar char="•"/>
            </a:pPr>
            <a:r>
              <a:rPr lang="hr-HR" sz="2000" dirty="0">
                <a:solidFill>
                  <a:srgbClr val="295A4D"/>
                </a:solidFill>
                <a:latin typeface=""/>
              </a:rPr>
              <a:t>Ne sudjeluju u provjeri prihvatljivosti, ali svaki kolaborator dostavlja potpisanu Izjavu (Annex X.). </a:t>
            </a:r>
          </a:p>
          <a:p>
            <a:pPr marL="342900" indent="-342900">
              <a:buFont typeface="Arial" panose="020B0604020202020204" pitchFamily="34" charset="0"/>
              <a:buChar char="•"/>
            </a:pPr>
            <a:r>
              <a:rPr lang="hr-HR" sz="2000" dirty="0">
                <a:solidFill>
                  <a:srgbClr val="295A4D"/>
                </a:solidFill>
                <a:latin typeface=""/>
              </a:rPr>
              <a:t>Tijela javne vlasti, JLS, javne ustanove (obrazovne, zdravstvene, socijalne), NGO-i, iz RH ili inozemstva</a:t>
            </a:r>
          </a:p>
          <a:p>
            <a:endParaRPr lang="hr-HR" sz="2000" dirty="0">
              <a:solidFill>
                <a:srgbClr val="295A4D"/>
              </a:solidFill>
              <a:latin typeface=""/>
            </a:endParaRPr>
          </a:p>
          <a:p>
            <a:r>
              <a:rPr lang="hr-HR" sz="2000" dirty="0">
                <a:solidFill>
                  <a:srgbClr val="295A4D"/>
                </a:solidFill>
                <a:latin typeface=""/>
              </a:rPr>
              <a:t>Projekti partneri – nema ograničenja za broj projekata u kojima sudjeluju</a:t>
            </a:r>
          </a:p>
          <a:p>
            <a:pPr marL="342900" indent="-342900">
              <a:buFont typeface="Arial" panose="020B0604020202020204" pitchFamily="34" charset="0"/>
              <a:buChar char="•"/>
            </a:pPr>
            <a:endParaRPr lang="hr-HR" sz="2200" b="1" dirty="0">
              <a:solidFill>
                <a:srgbClr val="295A4D"/>
              </a:solidFill>
              <a:latin typeface=""/>
            </a:endParaRPr>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1D45F7D4-15A7-EA43-4E91-D99338AC303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84481" y="3159121"/>
            <a:ext cx="779833" cy="779833"/>
          </a:xfrm>
          <a:prstGeom prst="rect">
            <a:avLst/>
          </a:prstGeom>
        </p:spPr>
      </p:pic>
      <p:pic>
        <p:nvPicPr>
          <p:cNvPr id="7" name="Picture 6">
            <a:extLst>
              <a:ext uri="{FF2B5EF4-FFF2-40B4-BE49-F238E27FC236}">
                <a16:creationId xmlns:a16="http://schemas.microsoft.com/office/drawing/2014/main" id="{505AD026-8E5A-4389-525D-BC398B942D0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3087" y="1036138"/>
            <a:ext cx="704822" cy="704822"/>
          </a:xfrm>
          <a:prstGeom prst="rect">
            <a:avLst/>
          </a:prstGeom>
        </p:spPr>
      </p:pic>
    </p:spTree>
    <p:extLst>
      <p:ext uri="{BB962C8B-B14F-4D97-AF65-F5344CB8AC3E}">
        <p14:creationId xmlns:p14="http://schemas.microsoft.com/office/powerpoint/2010/main" val="381457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290" y="164000"/>
            <a:ext cx="9791701" cy="430886"/>
          </a:xfrm>
        </p:spPr>
        <p:txBody>
          <a:bodyPr>
            <a:noAutofit/>
          </a:bodyPr>
          <a:lstStyle/>
          <a:p>
            <a:r>
              <a:rPr lang="hr-HR" sz="2400" dirty="0"/>
              <a:t>Kriteriji za isključenje</a:t>
            </a:r>
            <a:endParaRPr lang="hr-HR" sz="2400" b="1" dirty="0"/>
          </a:p>
        </p:txBody>
      </p:sp>
      <p:sp>
        <p:nvSpPr>
          <p:cNvPr id="6" name="TextBox 5">
            <a:extLst>
              <a:ext uri="{FF2B5EF4-FFF2-40B4-BE49-F238E27FC236}">
                <a16:creationId xmlns:a16="http://schemas.microsoft.com/office/drawing/2014/main" id="{BD6F83E0-5E70-1AC6-8C49-965EC8A2B822}"/>
              </a:ext>
            </a:extLst>
          </p:cNvPr>
          <p:cNvSpPr txBox="1"/>
          <p:nvPr/>
        </p:nvSpPr>
        <p:spPr>
          <a:xfrm>
            <a:off x="443440" y="914926"/>
            <a:ext cx="10940270" cy="4308872"/>
          </a:xfrm>
          <a:prstGeom prst="rect">
            <a:avLst/>
          </a:prstGeom>
          <a:noFill/>
        </p:spPr>
        <p:txBody>
          <a:bodyPr wrap="square">
            <a:spAutoFit/>
          </a:bodyPr>
          <a:lstStyle/>
          <a:p>
            <a:r>
              <a:rPr lang="hr-HR" sz="2000" b="1" dirty="0">
                <a:solidFill>
                  <a:srgbClr val="295A4D"/>
                </a:solidFill>
                <a:latin typeface="Arial" panose="020B0604020202020204" pitchFamily="34" charset="0"/>
                <a:cs typeface="Arial" panose="020B0604020202020204" pitchFamily="34" charset="0"/>
              </a:rPr>
              <a:t>U okviru ovog Poziva, potpora ne može biti dodijeljena:</a:t>
            </a:r>
          </a:p>
          <a:p>
            <a:endParaRPr lang="hr-HR" sz="2000" dirty="0">
              <a:solidFill>
                <a:srgbClr val="295A4D"/>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hr-HR" dirty="0">
                <a:solidFill>
                  <a:srgbClr val="295A4D"/>
                </a:solidFill>
                <a:latin typeface="Arial" panose="020B0604020202020204" pitchFamily="34" charset="0"/>
                <a:cs typeface="Arial" panose="020B0604020202020204" pitchFamily="34" charset="0"/>
              </a:rPr>
              <a:t>Prijavitelju/partneru koji ne udovoljava definiciji prihvatljivog prijavitelja/partnera</a:t>
            </a:r>
          </a:p>
          <a:p>
            <a:pPr marL="342900" indent="-342900">
              <a:buFont typeface="Arial" panose="020B0604020202020204" pitchFamily="34" charset="0"/>
              <a:buChar char="•"/>
            </a:pPr>
            <a:r>
              <a:rPr lang="hr-HR" dirty="0">
                <a:solidFill>
                  <a:srgbClr val="295A4D"/>
                </a:solidFill>
                <a:latin typeface="Arial" panose="020B0604020202020204" pitchFamily="34" charset="0"/>
                <a:cs typeface="Arial" panose="020B0604020202020204" pitchFamily="34" charset="0"/>
              </a:rPr>
              <a:t>Prijavitelju/partneru koji nije vratio sredstva temeljem odluke nadležnog tijela (npr. za nezakonitu potporu)</a:t>
            </a:r>
          </a:p>
          <a:p>
            <a:pPr marL="342900" indent="-342900">
              <a:buFont typeface="Arial" panose="020B0604020202020204" pitchFamily="34" charset="0"/>
              <a:buChar char="•"/>
            </a:pPr>
            <a:r>
              <a:rPr lang="hr-HR" dirty="0">
                <a:solidFill>
                  <a:srgbClr val="295A4D"/>
                </a:solidFill>
                <a:latin typeface="Arial" panose="020B0604020202020204" pitchFamily="34" charset="0"/>
                <a:cs typeface="Arial" panose="020B0604020202020204" pitchFamily="34" charset="0"/>
              </a:rPr>
              <a:t>Prijavitelju/partneru koji je udruga, dobrotvorna organizacija ili obrt</a:t>
            </a:r>
          </a:p>
          <a:p>
            <a:pPr marL="342900" indent="-342900">
              <a:buFont typeface="Arial" panose="020B0604020202020204" pitchFamily="34" charset="0"/>
              <a:buChar char="•"/>
            </a:pPr>
            <a:r>
              <a:rPr lang="hr-HR" dirty="0">
                <a:solidFill>
                  <a:srgbClr val="295A4D"/>
                </a:solidFill>
                <a:latin typeface="Arial" panose="020B0604020202020204" pitchFamily="34" charset="0"/>
                <a:cs typeface="Arial" panose="020B0604020202020204" pitchFamily="34" charset="0"/>
              </a:rPr>
              <a:t>Subjektu koji u trenutku isplate potpore nema registrirano sjedište ili podružnicu u Republici Hrvatskoj</a:t>
            </a:r>
          </a:p>
          <a:p>
            <a:pPr marL="342900" indent="-342900">
              <a:buFont typeface="Arial" panose="020B0604020202020204" pitchFamily="34" charset="0"/>
              <a:buChar char="•"/>
            </a:pPr>
            <a:r>
              <a:rPr lang="hr-HR" dirty="0">
                <a:solidFill>
                  <a:srgbClr val="295A4D"/>
                </a:solidFill>
                <a:latin typeface="Arial" panose="020B0604020202020204" pitchFamily="34" charset="0"/>
                <a:cs typeface="Arial" panose="020B0604020202020204" pitchFamily="34" charset="0"/>
              </a:rPr>
              <a:t>Prijavitelju/partneru u poteškoćama (npr. nesolventnost, stečajni postupak, gubitak polovice kapitala)</a:t>
            </a:r>
          </a:p>
          <a:p>
            <a:pPr marL="342900" indent="-342900">
              <a:buFont typeface="Arial" panose="020B0604020202020204" pitchFamily="34" charset="0"/>
              <a:buChar char="•"/>
            </a:pPr>
            <a:r>
              <a:rPr lang="hr-HR" dirty="0">
                <a:solidFill>
                  <a:srgbClr val="295A4D"/>
                </a:solidFill>
                <a:latin typeface="Arial" panose="020B0604020202020204" pitchFamily="34" charset="0"/>
                <a:cs typeface="Arial" panose="020B0604020202020204" pitchFamily="34" charset="0"/>
              </a:rPr>
              <a:t>Prijavitelju/partneru koji je primio, a nije reformirao, sanacijsku potporu ili je u postupku restrukturiranja</a:t>
            </a:r>
          </a:p>
          <a:p>
            <a:pPr marL="342900" indent="-342900">
              <a:buFont typeface="Arial" panose="020B0604020202020204" pitchFamily="34" charset="0"/>
              <a:buChar char="•"/>
            </a:pPr>
            <a:r>
              <a:rPr lang="hr-HR" dirty="0">
                <a:solidFill>
                  <a:srgbClr val="295A4D"/>
                </a:solidFill>
                <a:latin typeface="Arial" panose="020B0604020202020204" pitchFamily="34" charset="0"/>
                <a:cs typeface="Arial" panose="020B0604020202020204" pitchFamily="34" charset="0"/>
              </a:rPr>
              <a:t>Prijavitelju/partneru ili osobi ovlaštenoj za njegovo zastupanje koja je pravomoćno osuđena za određena kaznena djela ili teške povrede profesionalne etike</a:t>
            </a:r>
          </a:p>
          <a:p>
            <a:pPr marL="342900" indent="-342900">
              <a:buFont typeface="Arial" panose="020B0604020202020204" pitchFamily="34" charset="0"/>
              <a:buChar char="•"/>
            </a:pPr>
            <a:r>
              <a:rPr lang="hr-HR" dirty="0">
                <a:solidFill>
                  <a:srgbClr val="295A4D"/>
                </a:solidFill>
                <a:latin typeface="Arial" panose="020B0604020202020204" pitchFamily="34" charset="0"/>
                <a:cs typeface="Arial" panose="020B0604020202020204" pitchFamily="34" charset="0"/>
              </a:rPr>
              <a:t>Prijavitelju/partneru koji je bio u sukobu interesa u postupku dodjele bespovratnih sredstava</a:t>
            </a:r>
          </a:p>
          <a:p>
            <a:pPr marL="342900" indent="-342900">
              <a:buFont typeface="Arial" panose="020B0604020202020204" pitchFamily="34" charset="0"/>
              <a:buChar char="•"/>
            </a:pPr>
            <a:r>
              <a:rPr lang="hr-HR" dirty="0">
                <a:solidFill>
                  <a:srgbClr val="295A4D"/>
                </a:solidFill>
                <a:latin typeface="Arial" panose="020B0604020202020204" pitchFamily="34" charset="0"/>
                <a:cs typeface="Arial" panose="020B0604020202020204" pitchFamily="34" charset="0"/>
              </a:rPr>
              <a:t>Prijavitelju/partneru koji nije isplaćivao plaće, doprinose ili poreze sukladno propisima</a:t>
            </a:r>
          </a:p>
          <a:p>
            <a:pPr marL="342900" indent="-342900">
              <a:buFont typeface="Arial" panose="020B0604020202020204" pitchFamily="34" charset="0"/>
              <a:buChar char="•"/>
            </a:pPr>
            <a:r>
              <a:rPr lang="hr-HR" dirty="0">
                <a:solidFill>
                  <a:srgbClr val="295A4D"/>
                </a:solidFill>
                <a:latin typeface="Arial" panose="020B0604020202020204" pitchFamily="34" charset="0"/>
                <a:cs typeface="Arial" panose="020B0604020202020204" pitchFamily="34" charset="0"/>
              </a:rPr>
              <a:t>Prijavitelju/partneru koji je naveo neistinite podatke u projektnom prijedlogu, ili partneru koji bi zatraženom potporom premašio de minimis prag</a:t>
            </a:r>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4079869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87180616-7EE4-F6F8-A145-63EC259DB2A2}"/>
              </a:ext>
            </a:extLst>
          </p:cNvPr>
          <p:cNvGrpSpPr/>
          <p:nvPr/>
        </p:nvGrpSpPr>
        <p:grpSpPr>
          <a:xfrm>
            <a:off x="356871" y="749405"/>
            <a:ext cx="5255144" cy="2505808"/>
            <a:chOff x="1528353" y="1911926"/>
            <a:chExt cx="4127863" cy="3861858"/>
          </a:xfrm>
        </p:grpSpPr>
        <p:sp>
          <p:nvSpPr>
            <p:cNvPr id="5" name="Rounded Rectangle 4">
              <a:extLst>
                <a:ext uri="{FF2B5EF4-FFF2-40B4-BE49-F238E27FC236}">
                  <a16:creationId xmlns:a16="http://schemas.microsoft.com/office/drawing/2014/main" id="{3ACC1D9C-3E8A-2C98-E32C-E7FC1EB229EA}"/>
                </a:ext>
              </a:extLst>
            </p:cNvPr>
            <p:cNvSpPr/>
            <p:nvPr/>
          </p:nvSpPr>
          <p:spPr>
            <a:xfrm>
              <a:off x="1528353" y="1911928"/>
              <a:ext cx="4127863" cy="3861856"/>
            </a:xfrm>
            <a:prstGeom prst="roundRect">
              <a:avLst/>
            </a:prstGeom>
            <a:solidFill>
              <a:srgbClr val="295A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7" name="Rectangle 6">
              <a:extLst>
                <a:ext uri="{FF2B5EF4-FFF2-40B4-BE49-F238E27FC236}">
                  <a16:creationId xmlns:a16="http://schemas.microsoft.com/office/drawing/2014/main" id="{C716A39C-3B44-9556-1007-D1E58279C7E8}"/>
                </a:ext>
              </a:extLst>
            </p:cNvPr>
            <p:cNvSpPr/>
            <p:nvPr/>
          </p:nvSpPr>
          <p:spPr>
            <a:xfrm rot="10800000">
              <a:off x="2182173" y="1911926"/>
              <a:ext cx="2820216" cy="758122"/>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dirty="0"/>
            </a:p>
          </p:txBody>
        </p:sp>
      </p:grpSp>
      <p:sp>
        <p:nvSpPr>
          <p:cNvPr id="8" name="TextBox 7">
            <a:extLst>
              <a:ext uri="{FF2B5EF4-FFF2-40B4-BE49-F238E27FC236}">
                <a16:creationId xmlns:a16="http://schemas.microsoft.com/office/drawing/2014/main" id="{A6C0826C-B77F-F808-A8A0-EC48CFAE6190}"/>
              </a:ext>
            </a:extLst>
          </p:cNvPr>
          <p:cNvSpPr txBox="1"/>
          <p:nvPr/>
        </p:nvSpPr>
        <p:spPr>
          <a:xfrm>
            <a:off x="431753" y="809845"/>
            <a:ext cx="5180262" cy="3179332"/>
          </a:xfrm>
          <a:prstGeom prst="rect">
            <a:avLst/>
          </a:prstGeom>
          <a:noFill/>
        </p:spPr>
        <p:txBody>
          <a:bodyPr wrap="square" rtlCol="0">
            <a:spAutoFit/>
          </a:bodyPr>
          <a:lstStyle/>
          <a:p>
            <a:pPr algn="ctr"/>
            <a:r>
              <a:rPr lang="hr-HR" sz="1900" b="1" dirty="0">
                <a:solidFill>
                  <a:schemeClr val="bg1"/>
                </a:solidFill>
                <a:latin typeface="Arial" panose="020B0604020202020204" pitchFamily="34" charset="0"/>
                <a:cs typeface="Arial" panose="020B0604020202020204" pitchFamily="34" charset="0"/>
              </a:rPr>
              <a:t>Alokacija</a:t>
            </a:r>
          </a:p>
          <a:p>
            <a:pPr algn="just"/>
            <a:endParaRPr lang="hr-HR" sz="1900" b="1" dirty="0">
              <a:solidFill>
                <a:srgbClr val="E9F1EF"/>
              </a:solidFill>
              <a:latin typeface="Arial" panose="020B0604020202020204" pitchFamily="34" charset="0"/>
              <a:ea typeface="Calibri" panose="020F0502020204030204" pitchFamily="34" charset="0"/>
              <a:cs typeface="Arial" panose="020B0604020202020204" pitchFamily="34" charset="0"/>
            </a:endParaRPr>
          </a:p>
          <a:p>
            <a:pPr fontAlgn="t">
              <a:lnSpc>
                <a:spcPct val="115000"/>
              </a:lnSpc>
            </a:pPr>
            <a:r>
              <a:rPr lang="hr-HR" sz="1600" b="1" dirty="0">
                <a:solidFill>
                  <a:schemeClr val="bg1"/>
                </a:solidFill>
                <a:latin typeface="Arial" panose="020B0604020202020204" pitchFamily="34" charset="0"/>
                <a:ea typeface="Calibri" panose="020F0502020204030204" pitchFamily="34" charset="0"/>
                <a:cs typeface="Arial" panose="020B0604020202020204" pitchFamily="34" charset="0"/>
              </a:rPr>
              <a:t>Ukupna alokacija</a:t>
            </a:r>
            <a:r>
              <a:rPr lang="hr-HR" sz="1600" dirty="0">
                <a:solidFill>
                  <a:schemeClr val="bg1"/>
                </a:solidFill>
                <a:latin typeface="Arial" panose="020B0604020202020204" pitchFamily="34" charset="0"/>
                <a:ea typeface="Calibri" panose="020F0502020204030204" pitchFamily="34" charset="0"/>
                <a:cs typeface="Arial" panose="020B0604020202020204" pitchFamily="34" charset="0"/>
              </a:rPr>
              <a:t>: 5.000.000,00 EUR</a:t>
            </a:r>
          </a:p>
          <a:p>
            <a:pPr fontAlgn="t">
              <a:lnSpc>
                <a:spcPct val="115000"/>
              </a:lnSpc>
            </a:pPr>
            <a:r>
              <a:rPr lang="hr-HR" sz="1600" b="1" dirty="0">
                <a:solidFill>
                  <a:schemeClr val="bg1"/>
                </a:solidFill>
                <a:latin typeface="Arial" panose="020B0604020202020204" pitchFamily="34" charset="0"/>
                <a:ea typeface="Calibri" panose="020F0502020204030204" pitchFamily="34" charset="0"/>
                <a:cs typeface="Arial" panose="020B0604020202020204" pitchFamily="34" charset="0"/>
              </a:rPr>
              <a:t>Grupa A (Digital)</a:t>
            </a:r>
            <a:r>
              <a:rPr lang="hr-HR" sz="1600" dirty="0">
                <a:solidFill>
                  <a:schemeClr val="bg1"/>
                </a:solidFill>
                <a:latin typeface="Arial" panose="020B0604020202020204" pitchFamily="34" charset="0"/>
                <a:ea typeface="Calibri" panose="020F0502020204030204" pitchFamily="34" charset="0"/>
                <a:cs typeface="Arial" panose="020B0604020202020204" pitchFamily="34" charset="0"/>
              </a:rPr>
              <a:t>: 80.000 – 150.000 EUR (alokacija 2 mil. EUR)</a:t>
            </a:r>
          </a:p>
          <a:p>
            <a:pPr fontAlgn="t">
              <a:lnSpc>
                <a:spcPct val="115000"/>
              </a:lnSpc>
            </a:pPr>
            <a:r>
              <a:rPr lang="hr-HR" sz="1600" b="1" dirty="0">
                <a:solidFill>
                  <a:schemeClr val="bg1"/>
                </a:solidFill>
                <a:latin typeface="Arial" panose="020B0604020202020204" pitchFamily="34" charset="0"/>
                <a:ea typeface="Calibri" panose="020F0502020204030204" pitchFamily="34" charset="0"/>
                <a:cs typeface="Arial" panose="020B0604020202020204" pitchFamily="34" charset="0"/>
              </a:rPr>
              <a:t>Grupa B (Green)</a:t>
            </a:r>
            <a:r>
              <a:rPr lang="hr-HR" sz="1600" dirty="0">
                <a:solidFill>
                  <a:schemeClr val="bg1"/>
                </a:solidFill>
                <a:latin typeface="Arial" panose="020B0604020202020204" pitchFamily="34" charset="0"/>
                <a:ea typeface="Calibri" panose="020F0502020204030204" pitchFamily="34" charset="0"/>
                <a:cs typeface="Arial" panose="020B0604020202020204" pitchFamily="34" charset="0"/>
              </a:rPr>
              <a:t>: 100.000 – 300.000 EUR (alokacija 3 mil. EUR)</a:t>
            </a:r>
          </a:p>
          <a:p>
            <a:pPr algn="ctr" fontAlgn="t">
              <a:lnSpc>
                <a:spcPct val="115000"/>
              </a:lnSpc>
            </a:pPr>
            <a:endParaRPr lang="hr-HR" sz="2400" dirty="0">
              <a:latin typeface="Arial" panose="020B0604020202020204" pitchFamily="34" charset="0"/>
              <a:cs typeface="Arial" panose="020B0604020202020204" pitchFamily="34" charset="0"/>
            </a:endParaRPr>
          </a:p>
          <a:p>
            <a:pPr algn="ctr" fontAlgn="ctr">
              <a:lnSpc>
                <a:spcPct val="115000"/>
              </a:lnSpc>
            </a:pPr>
            <a:endParaRPr lang="hr-HR" sz="2000" b="1" dirty="0">
              <a:solidFill>
                <a:srgbClr val="FFFFFF"/>
              </a:solidFill>
              <a:latin typeface="Arial" panose="020B0604020202020204" pitchFamily="34" charset="0"/>
              <a:ea typeface="Calibri" panose="020F0502020204030204" pitchFamily="34" charset="0"/>
              <a:cs typeface="Arial" panose="020B0604020202020204" pitchFamily="34" charset="0"/>
            </a:endParaRPr>
          </a:p>
          <a:p>
            <a:pPr algn="just">
              <a:buFont typeface="Wingdings" pitchFamily="2" charset="2"/>
              <a:buChar char="§"/>
            </a:pPr>
            <a:endParaRPr lang="hr-HR" sz="2000" dirty="0">
              <a:solidFill>
                <a:srgbClr val="E9F1EF"/>
              </a:solidFill>
              <a:latin typeface=""/>
            </a:endParaRPr>
          </a:p>
        </p:txBody>
      </p:sp>
      <p:grpSp>
        <p:nvGrpSpPr>
          <p:cNvPr id="26" name="Group 25">
            <a:extLst>
              <a:ext uri="{FF2B5EF4-FFF2-40B4-BE49-F238E27FC236}">
                <a16:creationId xmlns:a16="http://schemas.microsoft.com/office/drawing/2014/main" id="{A543BF61-6590-6F40-DAD0-4B69635DE72D}"/>
              </a:ext>
            </a:extLst>
          </p:cNvPr>
          <p:cNvGrpSpPr/>
          <p:nvPr/>
        </p:nvGrpSpPr>
        <p:grpSpPr>
          <a:xfrm>
            <a:off x="5794052" y="612746"/>
            <a:ext cx="5440169" cy="6063394"/>
            <a:chOff x="1528353" y="1911924"/>
            <a:chExt cx="4127863" cy="3861860"/>
          </a:xfrm>
        </p:grpSpPr>
        <p:sp>
          <p:nvSpPr>
            <p:cNvPr id="27" name="Rounded Rectangle 26">
              <a:extLst>
                <a:ext uri="{FF2B5EF4-FFF2-40B4-BE49-F238E27FC236}">
                  <a16:creationId xmlns:a16="http://schemas.microsoft.com/office/drawing/2014/main" id="{A4E08769-BDE6-2B43-68F8-A9C3EE5BB635}"/>
                </a:ext>
              </a:extLst>
            </p:cNvPr>
            <p:cNvSpPr/>
            <p:nvPr/>
          </p:nvSpPr>
          <p:spPr>
            <a:xfrm>
              <a:off x="1528353" y="1911928"/>
              <a:ext cx="4127863" cy="3861856"/>
            </a:xfrm>
            <a:prstGeom prst="roundRect">
              <a:avLst/>
            </a:prstGeom>
            <a:solidFill>
              <a:srgbClr val="295A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8" name="Rectangle 27">
              <a:extLst>
                <a:ext uri="{FF2B5EF4-FFF2-40B4-BE49-F238E27FC236}">
                  <a16:creationId xmlns:a16="http://schemas.microsoft.com/office/drawing/2014/main" id="{15C5A90D-D4D5-98C0-F4A8-71517C4BA7FD}"/>
                </a:ext>
              </a:extLst>
            </p:cNvPr>
            <p:cNvSpPr/>
            <p:nvPr/>
          </p:nvSpPr>
          <p:spPr>
            <a:xfrm rot="10800000">
              <a:off x="2182174" y="1911924"/>
              <a:ext cx="2773022" cy="470248"/>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dirty="0"/>
            </a:p>
          </p:txBody>
        </p:sp>
      </p:grpSp>
      <p:sp>
        <p:nvSpPr>
          <p:cNvPr id="16" name="TextBox 15">
            <a:extLst>
              <a:ext uri="{FF2B5EF4-FFF2-40B4-BE49-F238E27FC236}">
                <a16:creationId xmlns:a16="http://schemas.microsoft.com/office/drawing/2014/main" id="{A6C0826C-B77F-F808-A8A0-EC48CFAE6190}"/>
              </a:ext>
            </a:extLst>
          </p:cNvPr>
          <p:cNvSpPr txBox="1"/>
          <p:nvPr/>
        </p:nvSpPr>
        <p:spPr>
          <a:xfrm>
            <a:off x="5815851" y="749405"/>
            <a:ext cx="5440169" cy="5975482"/>
          </a:xfrm>
          <a:prstGeom prst="rect">
            <a:avLst/>
          </a:prstGeom>
          <a:noFill/>
        </p:spPr>
        <p:txBody>
          <a:bodyPr wrap="square" rtlCol="0">
            <a:spAutoFit/>
          </a:bodyPr>
          <a:lstStyle/>
          <a:p>
            <a:pPr algn="ctr"/>
            <a:r>
              <a:rPr lang="hr-HR" sz="1900" b="1" dirty="0">
                <a:solidFill>
                  <a:schemeClr val="bg1"/>
                </a:solidFill>
                <a:latin typeface="Arial" panose="020B0604020202020204" pitchFamily="34" charset="0"/>
                <a:cs typeface="Arial" panose="020B0604020202020204" pitchFamily="34" charset="0"/>
              </a:rPr>
              <a:t>Intenzitet potpore</a:t>
            </a:r>
          </a:p>
          <a:p>
            <a:pPr algn="just"/>
            <a:endParaRPr lang="hr-HR" sz="1900" dirty="0">
              <a:solidFill>
                <a:schemeClr val="bg1"/>
              </a:solidFill>
              <a:latin typeface="Arial" panose="020B0604020202020204" pitchFamily="34" charset="0"/>
              <a:cs typeface="Arial" panose="020B0604020202020204" pitchFamily="34" charset="0"/>
            </a:endParaRPr>
          </a:p>
          <a:p>
            <a:pPr fontAlgn="ctr">
              <a:lnSpc>
                <a:spcPct val="115000"/>
              </a:lnSpc>
            </a:pPr>
            <a:r>
              <a:rPr lang="hr-HR" dirty="0">
                <a:solidFill>
                  <a:schemeClr val="bg1"/>
                </a:solidFill>
                <a:latin typeface="Arial" panose="020B0604020202020204" pitchFamily="34" charset="0"/>
                <a:ea typeface="Calibri" panose="020F0502020204030204" pitchFamily="34" charset="0"/>
                <a:cs typeface="Arial" panose="020B0604020202020204" pitchFamily="34" charset="0"/>
              </a:rPr>
              <a:t>1. Potpora za start-up (prijavitelj) – članak 22. GBER-a</a:t>
            </a:r>
          </a:p>
          <a:p>
            <a:pPr marL="800100" lvl="1" indent="-342900" fontAlgn="ctr">
              <a:lnSpc>
                <a:spcPct val="115000"/>
              </a:lnSpc>
              <a:buFont typeface="Arial" panose="020B0604020202020204" pitchFamily="34" charset="0"/>
              <a:buChar char="•"/>
            </a:pPr>
            <a:r>
              <a:rPr lang="hr-HR" dirty="0">
                <a:solidFill>
                  <a:schemeClr val="bg1"/>
                </a:solidFill>
                <a:latin typeface="Arial" panose="020B0604020202020204" pitchFamily="34" charset="0"/>
                <a:ea typeface="Calibri" panose="020F0502020204030204" pitchFamily="34" charset="0"/>
                <a:cs typeface="Arial" panose="020B0604020202020204" pitchFamily="34" charset="0"/>
              </a:rPr>
              <a:t>Mikro i male tvrtke – do 80% prihvatljivih troškova </a:t>
            </a:r>
          </a:p>
          <a:p>
            <a:pPr fontAlgn="ctr">
              <a:lnSpc>
                <a:spcPct val="115000"/>
              </a:lnSpc>
            </a:pPr>
            <a:r>
              <a:rPr lang="hr-HR" dirty="0">
                <a:solidFill>
                  <a:schemeClr val="bg1"/>
                </a:solidFill>
                <a:latin typeface="Arial" panose="020B0604020202020204" pitchFamily="34" charset="0"/>
                <a:ea typeface="Calibri" panose="020F0502020204030204" pitchFamily="34" charset="0"/>
                <a:cs typeface="Arial" panose="020B0604020202020204" pitchFamily="34" charset="0"/>
              </a:rPr>
              <a:t>2. De minimis potpora (partner - poduzeće) </a:t>
            </a:r>
          </a:p>
          <a:p>
            <a:pPr marL="800100" lvl="1" indent="-342900" fontAlgn="ctr">
              <a:lnSpc>
                <a:spcPct val="115000"/>
              </a:lnSpc>
              <a:buFont typeface="Arial" panose="020B0604020202020204" pitchFamily="34" charset="0"/>
              <a:buChar char="•"/>
            </a:pPr>
            <a:r>
              <a:rPr lang="hr-HR" dirty="0">
                <a:solidFill>
                  <a:schemeClr val="bg1"/>
                </a:solidFill>
                <a:latin typeface="Arial" panose="020B0604020202020204" pitchFamily="34" charset="0"/>
                <a:ea typeface="Calibri" panose="020F0502020204030204" pitchFamily="34" charset="0"/>
                <a:cs typeface="Arial" panose="020B0604020202020204" pitchFamily="34" charset="0"/>
              </a:rPr>
              <a:t>Mikro i mala – do 80%, </a:t>
            </a:r>
          </a:p>
          <a:p>
            <a:pPr marL="800100" lvl="1" indent="-342900" fontAlgn="ctr">
              <a:lnSpc>
                <a:spcPct val="115000"/>
              </a:lnSpc>
              <a:buFont typeface="Arial" panose="020B0604020202020204" pitchFamily="34" charset="0"/>
              <a:buChar char="•"/>
            </a:pPr>
            <a:r>
              <a:rPr lang="hr-HR" dirty="0">
                <a:solidFill>
                  <a:schemeClr val="bg1"/>
                </a:solidFill>
                <a:latin typeface="Arial" panose="020B0604020202020204" pitchFamily="34" charset="0"/>
                <a:ea typeface="Calibri" panose="020F0502020204030204" pitchFamily="34" charset="0"/>
                <a:cs typeface="Arial" panose="020B0604020202020204" pitchFamily="34" charset="0"/>
              </a:rPr>
              <a:t>Srednja – do 70%, </a:t>
            </a:r>
          </a:p>
          <a:p>
            <a:pPr marL="800100" lvl="1" indent="-342900" fontAlgn="ctr">
              <a:lnSpc>
                <a:spcPct val="115000"/>
              </a:lnSpc>
              <a:buFont typeface="Arial" panose="020B0604020202020204" pitchFamily="34" charset="0"/>
              <a:buChar char="•"/>
            </a:pPr>
            <a:r>
              <a:rPr lang="hr-HR" dirty="0">
                <a:solidFill>
                  <a:schemeClr val="bg1"/>
                </a:solidFill>
                <a:latin typeface="Arial" panose="020B0604020202020204" pitchFamily="34" charset="0"/>
                <a:ea typeface="Calibri" panose="020F0502020204030204" pitchFamily="34" charset="0"/>
                <a:cs typeface="Arial" panose="020B0604020202020204" pitchFamily="34" charset="0"/>
              </a:rPr>
              <a:t>Velika – do 60% </a:t>
            </a:r>
          </a:p>
          <a:p>
            <a:pPr fontAlgn="ctr">
              <a:lnSpc>
                <a:spcPct val="115000"/>
              </a:lnSpc>
            </a:pPr>
            <a:r>
              <a:rPr lang="hr-HR" dirty="0">
                <a:solidFill>
                  <a:schemeClr val="bg1"/>
                </a:solidFill>
                <a:latin typeface="Arial" panose="020B0604020202020204" pitchFamily="34" charset="0"/>
                <a:ea typeface="Calibri" panose="020F0502020204030204" pitchFamily="34" charset="0"/>
                <a:cs typeface="Arial" panose="020B0604020202020204" pitchFamily="34" charset="0"/>
              </a:rPr>
              <a:t>3. Potpora za istraživačku organizaciju (partner - RO) – do 100% </a:t>
            </a:r>
          </a:p>
          <a:p>
            <a:pPr fontAlgn="ctr">
              <a:lnSpc>
                <a:spcPct val="115000"/>
              </a:lnSpc>
            </a:pPr>
            <a:endParaRPr lang="hr-HR"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fontAlgn="ctr">
              <a:lnSpc>
                <a:spcPct val="115000"/>
              </a:lnSpc>
            </a:pPr>
            <a:r>
              <a:rPr lang="hr-HR" sz="1600" dirty="0">
                <a:solidFill>
                  <a:schemeClr val="bg1"/>
                </a:solidFill>
                <a:latin typeface="Arial" panose="020B0604020202020204" pitchFamily="34" charset="0"/>
                <a:ea typeface="Calibri" panose="020F0502020204030204" pitchFamily="34" charset="0"/>
                <a:cs typeface="Arial" panose="020B0604020202020204" pitchFamily="34" charset="0"/>
              </a:rPr>
              <a:t>NAPOMENA: Ukupni intenzitet potpore na razini projekta ne smije prijeći 80% prihvatljivih troškova. Ukupna de minimis potpora po jedinstvenom poduzetniku ne smije prijeći 300.000 EUR u bilo kojem trogodišnjem razdoblju.</a:t>
            </a:r>
          </a:p>
          <a:p>
            <a:pPr fontAlgn="ctr">
              <a:lnSpc>
                <a:spcPct val="115000"/>
              </a:lnSpc>
            </a:pPr>
            <a:endParaRPr lang="hr-HR"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itchFamily="2" charset="2"/>
              <a:buChar char="§"/>
            </a:pPr>
            <a:endParaRPr lang="hr-HR" sz="2000" dirty="0">
              <a:solidFill>
                <a:srgbClr val="E9F1EF"/>
              </a:solidFill>
              <a:latin typeface=""/>
            </a:endParaRPr>
          </a:p>
        </p:txBody>
      </p:sp>
      <p:sp>
        <p:nvSpPr>
          <p:cNvPr id="11" name="Title 1"/>
          <p:cNvSpPr txBox="1">
            <a:spLocks/>
          </p:cNvSpPr>
          <p:nvPr/>
        </p:nvSpPr>
        <p:spPr>
          <a:xfrm>
            <a:off x="744271" y="181860"/>
            <a:ext cx="9791701" cy="4308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295A4D"/>
                </a:solidFill>
                <a:latin typeface=""/>
                <a:ea typeface="+mj-ea"/>
                <a:cs typeface="+mj-cs"/>
              </a:defRPr>
            </a:lvl1pPr>
          </a:lstStyle>
          <a:p>
            <a:r>
              <a:rPr lang="hr-HR" sz="2400" dirty="0"/>
              <a:t>Informacije o potporama i trajanju projekata</a:t>
            </a:r>
          </a:p>
        </p:txBody>
      </p:sp>
      <p:sp>
        <p:nvSpPr>
          <p:cNvPr id="13" name="Rectangle 12">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grpSp>
        <p:nvGrpSpPr>
          <p:cNvPr id="15" name="Group 14">
            <a:extLst>
              <a:ext uri="{FF2B5EF4-FFF2-40B4-BE49-F238E27FC236}">
                <a16:creationId xmlns:a16="http://schemas.microsoft.com/office/drawing/2014/main" id="{87180616-7EE4-F6F8-A145-63EC259DB2A2}"/>
              </a:ext>
            </a:extLst>
          </p:cNvPr>
          <p:cNvGrpSpPr/>
          <p:nvPr/>
        </p:nvGrpSpPr>
        <p:grpSpPr>
          <a:xfrm>
            <a:off x="356871" y="3429000"/>
            <a:ext cx="5247778" cy="3099625"/>
            <a:chOff x="1528353" y="1911924"/>
            <a:chExt cx="4127863" cy="3861860"/>
          </a:xfrm>
        </p:grpSpPr>
        <p:sp>
          <p:nvSpPr>
            <p:cNvPr id="17" name="Rounded Rectangle 16">
              <a:extLst>
                <a:ext uri="{FF2B5EF4-FFF2-40B4-BE49-F238E27FC236}">
                  <a16:creationId xmlns:a16="http://schemas.microsoft.com/office/drawing/2014/main" id="{3ACC1D9C-3E8A-2C98-E32C-E7FC1EB229EA}"/>
                </a:ext>
              </a:extLst>
            </p:cNvPr>
            <p:cNvSpPr/>
            <p:nvPr/>
          </p:nvSpPr>
          <p:spPr>
            <a:xfrm>
              <a:off x="1528353" y="1911928"/>
              <a:ext cx="4127863" cy="3861856"/>
            </a:xfrm>
            <a:prstGeom prst="roundRect">
              <a:avLst/>
            </a:prstGeom>
            <a:solidFill>
              <a:srgbClr val="295A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8" name="Rectangle 17">
              <a:extLst>
                <a:ext uri="{FF2B5EF4-FFF2-40B4-BE49-F238E27FC236}">
                  <a16:creationId xmlns:a16="http://schemas.microsoft.com/office/drawing/2014/main" id="{C716A39C-3B44-9556-1007-D1E58279C7E8}"/>
                </a:ext>
              </a:extLst>
            </p:cNvPr>
            <p:cNvSpPr/>
            <p:nvPr/>
          </p:nvSpPr>
          <p:spPr>
            <a:xfrm rot="10800000">
              <a:off x="2182173" y="1911924"/>
              <a:ext cx="2820216" cy="804899"/>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dirty="0"/>
            </a:p>
          </p:txBody>
        </p:sp>
      </p:grpSp>
      <p:sp>
        <p:nvSpPr>
          <p:cNvPr id="22" name="TextBox 21">
            <a:extLst>
              <a:ext uri="{FF2B5EF4-FFF2-40B4-BE49-F238E27FC236}">
                <a16:creationId xmlns:a16="http://schemas.microsoft.com/office/drawing/2014/main" id="{A6C0826C-B77F-F808-A8A0-EC48CFAE6190}"/>
              </a:ext>
            </a:extLst>
          </p:cNvPr>
          <p:cNvSpPr txBox="1"/>
          <p:nvPr/>
        </p:nvSpPr>
        <p:spPr>
          <a:xfrm>
            <a:off x="928629" y="3528462"/>
            <a:ext cx="4104249" cy="2631490"/>
          </a:xfrm>
          <a:prstGeom prst="rect">
            <a:avLst/>
          </a:prstGeom>
          <a:noFill/>
        </p:spPr>
        <p:txBody>
          <a:bodyPr wrap="square" rtlCol="0">
            <a:spAutoFit/>
          </a:bodyPr>
          <a:lstStyle/>
          <a:p>
            <a:pPr algn="ctr"/>
            <a:r>
              <a:rPr lang="hr-HR" sz="1900" b="1" dirty="0">
                <a:solidFill>
                  <a:schemeClr val="bg1"/>
                </a:solidFill>
                <a:latin typeface="Arial" panose="020B0604020202020204" pitchFamily="34" charset="0"/>
                <a:cs typeface="Arial" panose="020B0604020202020204" pitchFamily="34" charset="0"/>
              </a:rPr>
              <a:t>Rokovi</a:t>
            </a:r>
          </a:p>
          <a:p>
            <a:pPr algn="just"/>
            <a:endParaRPr lang="hr-HR" sz="20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342900" indent="-342900" algn="just">
              <a:buFont typeface="Arial" panose="020B0604020202020204" pitchFamily="34" charset="0"/>
              <a:buChar char="•"/>
            </a:pPr>
            <a:r>
              <a:rPr lang="hr-HR" dirty="0">
                <a:solidFill>
                  <a:schemeClr val="bg1"/>
                </a:solidFill>
                <a:latin typeface="Arial" panose="020B0604020202020204" pitchFamily="34" charset="0"/>
                <a:ea typeface="Calibri" panose="020F0502020204030204" pitchFamily="34" charset="0"/>
                <a:cs typeface="Arial" panose="020B0604020202020204" pitchFamily="34" charset="0"/>
              </a:rPr>
              <a:t>Projekti mogu trajati do 16 mj. (grupa A) odnosno 22 mj. (grupa B)</a:t>
            </a:r>
          </a:p>
          <a:p>
            <a:pPr marL="342900" indent="-342900">
              <a:buFont typeface="Arial" panose="020B0604020202020204" pitchFamily="34" charset="0"/>
              <a:buChar char="•"/>
            </a:pPr>
            <a:r>
              <a:rPr lang="hr-HR" dirty="0">
                <a:solidFill>
                  <a:schemeClr val="bg1"/>
                </a:solidFill>
                <a:latin typeface="Arial" panose="020B0604020202020204" pitchFamily="34" charset="0"/>
                <a:ea typeface="Calibri" panose="020F0502020204030204" pitchFamily="34" charset="0"/>
                <a:cs typeface="Arial" panose="020B0604020202020204" pitchFamily="34" charset="0"/>
              </a:rPr>
              <a:t>Sve projektne aktivnosti i plaćanja moraju biti završeni do 31.10.2028.</a:t>
            </a:r>
          </a:p>
          <a:p>
            <a:pPr marL="342900" indent="-342900">
              <a:buFont typeface="Arial" panose="020B0604020202020204" pitchFamily="34" charset="0"/>
              <a:buChar char="•"/>
            </a:pPr>
            <a:r>
              <a:rPr lang="hr-HR" dirty="0">
                <a:solidFill>
                  <a:schemeClr val="bg1"/>
                </a:solidFill>
                <a:latin typeface="Arial" panose="020B0604020202020204" pitchFamily="34" charset="0"/>
                <a:ea typeface="Calibri" panose="020F0502020204030204" pitchFamily="34" charset="0"/>
                <a:cs typeface="Arial" panose="020B0604020202020204" pitchFamily="34" charset="0"/>
              </a:rPr>
              <a:t>Projektne aktivnosti mogu započeti nakon predaje projektnih prijedloga</a:t>
            </a:r>
          </a:p>
        </p:txBody>
      </p:sp>
    </p:spTree>
    <p:extLst>
      <p:ext uri="{BB962C8B-B14F-4D97-AF65-F5344CB8AC3E}">
        <p14:creationId xmlns:p14="http://schemas.microsoft.com/office/powerpoint/2010/main" val="27944019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230" y="689007"/>
            <a:ext cx="5578479" cy="5192681"/>
          </a:xfrm>
        </p:spPr>
        <p:txBody>
          <a:bodyPr>
            <a:noAutofit/>
          </a:bodyPr>
          <a:lstStyle/>
          <a:p>
            <a:br>
              <a:rPr lang="hr-HR" sz="4000" dirty="0"/>
            </a:br>
            <a:br>
              <a:rPr lang="hr-HR" sz="4000" dirty="0"/>
            </a:br>
            <a:r>
              <a:rPr lang="hr-HR" sz="3600" dirty="0"/>
              <a:t>Prihvatljive aktivnosti i troškovi</a:t>
            </a:r>
            <a:br>
              <a:rPr lang="en-US" sz="4000" dirty="0"/>
            </a:br>
            <a:br>
              <a:rPr lang="hr-HR" sz="4000" dirty="0"/>
            </a:br>
            <a:br>
              <a:rPr lang="hr-HR" dirty="0"/>
            </a:br>
            <a:endParaRPr lang="hr-HR" b="1" dirty="0"/>
          </a:p>
        </p:txBody>
      </p:sp>
      <p:sp>
        <p:nvSpPr>
          <p:cNvPr id="12" name="Rectangle 11">
            <a:extLst>
              <a:ext uri="{FF2B5EF4-FFF2-40B4-BE49-F238E27FC236}">
                <a16:creationId xmlns:a16="http://schemas.microsoft.com/office/drawing/2014/main" id="{1CBD0F50-3592-009D-52CB-47922585D535}"/>
              </a:ext>
            </a:extLst>
          </p:cNvPr>
          <p:cNvSpPr/>
          <p:nvPr/>
        </p:nvSpPr>
        <p:spPr>
          <a:xfrm>
            <a:off x="646584" y="1828800"/>
            <a:ext cx="2349500" cy="172204"/>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3" name="Rectangle 12">
            <a:extLst>
              <a:ext uri="{FF2B5EF4-FFF2-40B4-BE49-F238E27FC236}">
                <a16:creationId xmlns:a16="http://schemas.microsoft.com/office/drawing/2014/main" id="{967E7612-7304-D1D2-FC39-318758619479}"/>
              </a:ext>
            </a:extLst>
          </p:cNvPr>
          <p:cNvSpPr/>
          <p:nvPr/>
        </p:nvSpPr>
        <p:spPr>
          <a:xfrm rot="16200000">
            <a:off x="4252547" y="1972516"/>
            <a:ext cx="6858000" cy="2912968"/>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1" name="Content Placeholder 10" descr="A hand touching a screen  Description automatically generated">
            <a:extLst>
              <a:ext uri="{FF2B5EF4-FFF2-40B4-BE49-F238E27FC236}">
                <a16:creationId xmlns:a16="http://schemas.microsoft.com/office/drawing/2014/main" id="{0BF26A4B-3DCF-21EF-3182-57977688CB35}"/>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rcRect/>
          <a:stretch/>
        </p:blipFill>
        <p:spPr>
          <a:xfrm>
            <a:off x="6613520" y="0"/>
            <a:ext cx="5851521" cy="6858000"/>
          </a:xfrm>
        </p:spPr>
      </p:pic>
      <p:pic>
        <p:nvPicPr>
          <p:cNvPr id="7" name="Picture 6" descr="\\mzt\share\Uprave\znanost\DIGIT - PIU\2. Procurement\1.13. ICENT Nuqleus+DIGIT Website\Sadržaj web-a\Ikone za web\Professionalization of research centres.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5876" y="3757246"/>
            <a:ext cx="1752600" cy="1752600"/>
          </a:xfrm>
          <a:prstGeom prst="rect">
            <a:avLst/>
          </a:prstGeom>
          <a:noFill/>
          <a:ln>
            <a:noFill/>
          </a:ln>
        </p:spPr>
      </p:pic>
    </p:spTree>
    <p:extLst>
      <p:ext uri="{BB962C8B-B14F-4D97-AF65-F5344CB8AC3E}">
        <p14:creationId xmlns:p14="http://schemas.microsoft.com/office/powerpoint/2010/main" val="30910707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AD7720-0C4C-603C-BAC7-139B830E9D3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210569" y="1143985"/>
            <a:ext cx="4660695" cy="4660695"/>
          </a:xfrm>
          <a:prstGeom prst="rect">
            <a:avLst/>
          </a:prstGeom>
        </p:spPr>
      </p:pic>
      <p:sp>
        <p:nvSpPr>
          <p:cNvPr id="14" name="TextBox 13">
            <a:extLst>
              <a:ext uri="{FF2B5EF4-FFF2-40B4-BE49-F238E27FC236}">
                <a16:creationId xmlns:a16="http://schemas.microsoft.com/office/drawing/2014/main" id="{E8135051-3DBA-ED17-8E42-77D355247A36}"/>
              </a:ext>
            </a:extLst>
          </p:cNvPr>
          <p:cNvSpPr txBox="1"/>
          <p:nvPr/>
        </p:nvSpPr>
        <p:spPr>
          <a:xfrm rot="19318162">
            <a:off x="4030705" y="1378348"/>
            <a:ext cx="1093654" cy="830997"/>
          </a:xfrm>
          <a:prstGeom prst="rect">
            <a:avLst/>
          </a:prstGeom>
          <a:noFill/>
        </p:spPr>
        <p:txBody>
          <a:bodyPr wrap="square" rtlCol="0">
            <a:spAutoFit/>
          </a:bodyPr>
          <a:lstStyle/>
          <a:p>
            <a:r>
              <a:rPr lang="hr-HR" sz="4800" dirty="0">
                <a:solidFill>
                  <a:srgbClr val="E9F1EF"/>
                </a:solidFill>
                <a:latin typeface=""/>
              </a:rPr>
              <a:t>01</a:t>
            </a:r>
          </a:p>
        </p:txBody>
      </p:sp>
      <p:sp>
        <p:nvSpPr>
          <p:cNvPr id="19" name="TextBox 18">
            <a:extLst>
              <a:ext uri="{FF2B5EF4-FFF2-40B4-BE49-F238E27FC236}">
                <a16:creationId xmlns:a16="http://schemas.microsoft.com/office/drawing/2014/main" id="{94C7EA6B-1F47-38B8-8234-CD2BB568F0A8}"/>
              </a:ext>
            </a:extLst>
          </p:cNvPr>
          <p:cNvSpPr txBox="1"/>
          <p:nvPr/>
        </p:nvSpPr>
        <p:spPr>
          <a:xfrm rot="2330573">
            <a:off x="6213290" y="1542848"/>
            <a:ext cx="1093654" cy="830997"/>
          </a:xfrm>
          <a:prstGeom prst="rect">
            <a:avLst/>
          </a:prstGeom>
          <a:noFill/>
        </p:spPr>
        <p:txBody>
          <a:bodyPr wrap="square" rtlCol="0">
            <a:spAutoFit/>
          </a:bodyPr>
          <a:lstStyle/>
          <a:p>
            <a:r>
              <a:rPr lang="hr-HR" sz="4800" dirty="0">
                <a:solidFill>
                  <a:srgbClr val="E9F1EF"/>
                </a:solidFill>
                <a:latin typeface=""/>
              </a:rPr>
              <a:t>02</a:t>
            </a:r>
          </a:p>
        </p:txBody>
      </p:sp>
      <p:sp>
        <p:nvSpPr>
          <p:cNvPr id="21" name="TextBox 20">
            <a:extLst>
              <a:ext uri="{FF2B5EF4-FFF2-40B4-BE49-F238E27FC236}">
                <a16:creationId xmlns:a16="http://schemas.microsoft.com/office/drawing/2014/main" id="{C0BB84BB-5FF5-37D0-A695-49EE206F6C3B}"/>
              </a:ext>
            </a:extLst>
          </p:cNvPr>
          <p:cNvSpPr txBox="1"/>
          <p:nvPr/>
        </p:nvSpPr>
        <p:spPr>
          <a:xfrm rot="861090">
            <a:off x="6855981" y="3493860"/>
            <a:ext cx="1093654" cy="830997"/>
          </a:xfrm>
          <a:prstGeom prst="rect">
            <a:avLst/>
          </a:prstGeom>
          <a:noFill/>
        </p:spPr>
        <p:txBody>
          <a:bodyPr wrap="square" rtlCol="0">
            <a:spAutoFit/>
          </a:bodyPr>
          <a:lstStyle/>
          <a:p>
            <a:r>
              <a:rPr lang="hr-HR" sz="4800" dirty="0">
                <a:solidFill>
                  <a:srgbClr val="E9F1EF"/>
                </a:solidFill>
                <a:latin typeface=""/>
              </a:rPr>
              <a:t>03</a:t>
            </a:r>
          </a:p>
        </p:txBody>
      </p:sp>
      <p:sp>
        <p:nvSpPr>
          <p:cNvPr id="23" name="TextBox 22">
            <a:extLst>
              <a:ext uri="{FF2B5EF4-FFF2-40B4-BE49-F238E27FC236}">
                <a16:creationId xmlns:a16="http://schemas.microsoft.com/office/drawing/2014/main" id="{CB0E6BAF-385A-2AFB-8CFB-6D40A8E0F8A7}"/>
              </a:ext>
            </a:extLst>
          </p:cNvPr>
          <p:cNvSpPr txBox="1"/>
          <p:nvPr/>
        </p:nvSpPr>
        <p:spPr>
          <a:xfrm>
            <a:off x="5057590" y="4708147"/>
            <a:ext cx="1093654" cy="830997"/>
          </a:xfrm>
          <a:prstGeom prst="rect">
            <a:avLst/>
          </a:prstGeom>
          <a:noFill/>
        </p:spPr>
        <p:txBody>
          <a:bodyPr wrap="square" rtlCol="0">
            <a:spAutoFit/>
          </a:bodyPr>
          <a:lstStyle/>
          <a:p>
            <a:r>
              <a:rPr lang="hr-HR" sz="4800" dirty="0">
                <a:solidFill>
                  <a:srgbClr val="E9F1EF"/>
                </a:solidFill>
                <a:latin typeface=""/>
              </a:rPr>
              <a:t>04</a:t>
            </a:r>
          </a:p>
        </p:txBody>
      </p:sp>
      <p:sp>
        <p:nvSpPr>
          <p:cNvPr id="25" name="TextBox 24">
            <a:extLst>
              <a:ext uri="{FF2B5EF4-FFF2-40B4-BE49-F238E27FC236}">
                <a16:creationId xmlns:a16="http://schemas.microsoft.com/office/drawing/2014/main" id="{F77DEB0D-2731-D153-7D4C-16F7674674D4}"/>
              </a:ext>
            </a:extLst>
          </p:cNvPr>
          <p:cNvSpPr txBox="1"/>
          <p:nvPr/>
        </p:nvSpPr>
        <p:spPr>
          <a:xfrm>
            <a:off x="3369706" y="3490966"/>
            <a:ext cx="1093654" cy="830997"/>
          </a:xfrm>
          <a:prstGeom prst="rect">
            <a:avLst/>
          </a:prstGeom>
          <a:noFill/>
        </p:spPr>
        <p:txBody>
          <a:bodyPr wrap="square" rtlCol="0">
            <a:spAutoFit/>
          </a:bodyPr>
          <a:lstStyle/>
          <a:p>
            <a:r>
              <a:rPr lang="hr-HR" sz="4800" dirty="0">
                <a:solidFill>
                  <a:srgbClr val="E9F1EF"/>
                </a:solidFill>
                <a:latin typeface=""/>
              </a:rPr>
              <a:t>05</a:t>
            </a:r>
          </a:p>
        </p:txBody>
      </p:sp>
      <p:sp>
        <p:nvSpPr>
          <p:cNvPr id="2" name="Title 1"/>
          <p:cNvSpPr>
            <a:spLocks noGrp="1"/>
          </p:cNvSpPr>
          <p:nvPr>
            <p:ph type="title"/>
          </p:nvPr>
        </p:nvSpPr>
        <p:spPr>
          <a:xfrm>
            <a:off x="985842" y="291710"/>
            <a:ext cx="9791701" cy="430886"/>
          </a:xfrm>
        </p:spPr>
        <p:txBody>
          <a:bodyPr>
            <a:noAutofit/>
          </a:bodyPr>
          <a:lstStyle/>
          <a:p>
            <a:r>
              <a:rPr lang="hr-HR" sz="2400" dirty="0"/>
              <a:t>Prihvatljive aktivnosti</a:t>
            </a:r>
            <a:br>
              <a:rPr lang="hr-HR" sz="2400" dirty="0"/>
            </a:br>
            <a:endParaRPr lang="hr-HR" sz="2400" b="1" dirty="0"/>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2" name="TextBox 11">
            <a:extLst>
              <a:ext uri="{FF2B5EF4-FFF2-40B4-BE49-F238E27FC236}">
                <a16:creationId xmlns:a16="http://schemas.microsoft.com/office/drawing/2014/main" id="{38677D13-407C-7019-7D3D-5E4558B14687}"/>
              </a:ext>
            </a:extLst>
          </p:cNvPr>
          <p:cNvSpPr txBox="1"/>
          <p:nvPr/>
        </p:nvSpPr>
        <p:spPr>
          <a:xfrm>
            <a:off x="885812" y="983872"/>
            <a:ext cx="3030721" cy="646331"/>
          </a:xfrm>
          <a:prstGeom prst="rect">
            <a:avLst/>
          </a:prstGeom>
          <a:noFill/>
          <a:ln>
            <a:noFill/>
          </a:ln>
        </p:spPr>
        <p:txBody>
          <a:bodyPr wrap="square">
            <a:spAutoFit/>
          </a:bodyPr>
          <a:lstStyle/>
          <a:p>
            <a:pPr algn="ctr"/>
            <a:r>
              <a:rPr lang="hr-HR" dirty="0">
                <a:solidFill>
                  <a:srgbClr val="295A4D"/>
                </a:solidFill>
                <a:latin typeface=""/>
              </a:rPr>
              <a:t>Istraživačke aktivnosti (obavezna aktivnost)</a:t>
            </a:r>
          </a:p>
        </p:txBody>
      </p:sp>
      <p:sp>
        <p:nvSpPr>
          <p:cNvPr id="13" name="TextBox 12">
            <a:extLst>
              <a:ext uri="{FF2B5EF4-FFF2-40B4-BE49-F238E27FC236}">
                <a16:creationId xmlns:a16="http://schemas.microsoft.com/office/drawing/2014/main" id="{78F1F6B5-B050-3F94-674B-E4630DA218E1}"/>
              </a:ext>
            </a:extLst>
          </p:cNvPr>
          <p:cNvSpPr txBox="1"/>
          <p:nvPr/>
        </p:nvSpPr>
        <p:spPr>
          <a:xfrm>
            <a:off x="7871264" y="3998797"/>
            <a:ext cx="1770502" cy="646331"/>
          </a:xfrm>
          <a:prstGeom prst="rect">
            <a:avLst/>
          </a:prstGeom>
          <a:noFill/>
          <a:ln>
            <a:noFill/>
          </a:ln>
        </p:spPr>
        <p:txBody>
          <a:bodyPr wrap="square">
            <a:spAutoFit/>
          </a:bodyPr>
          <a:lstStyle/>
          <a:p>
            <a:pPr algn="ctr"/>
            <a:r>
              <a:rPr lang="hr-HR" dirty="0">
                <a:solidFill>
                  <a:srgbClr val="295A4D"/>
                </a:solidFill>
                <a:latin typeface=""/>
              </a:rPr>
              <a:t>Diseminacija istraživačkih rezultata</a:t>
            </a:r>
          </a:p>
        </p:txBody>
      </p:sp>
      <p:sp>
        <p:nvSpPr>
          <p:cNvPr id="16" name="TextBox 15">
            <a:extLst>
              <a:ext uri="{FF2B5EF4-FFF2-40B4-BE49-F238E27FC236}">
                <a16:creationId xmlns:a16="http://schemas.microsoft.com/office/drawing/2014/main" id="{C3E95285-B540-1E49-BC60-500E246C88A7}"/>
              </a:ext>
            </a:extLst>
          </p:cNvPr>
          <p:cNvSpPr txBox="1"/>
          <p:nvPr/>
        </p:nvSpPr>
        <p:spPr>
          <a:xfrm>
            <a:off x="560068" y="3801102"/>
            <a:ext cx="2677154" cy="369332"/>
          </a:xfrm>
          <a:prstGeom prst="rect">
            <a:avLst/>
          </a:prstGeom>
          <a:noFill/>
          <a:ln>
            <a:noFill/>
          </a:ln>
        </p:spPr>
        <p:txBody>
          <a:bodyPr wrap="square">
            <a:spAutoFit/>
          </a:bodyPr>
          <a:lstStyle/>
          <a:p>
            <a:pPr algn="ctr"/>
            <a:r>
              <a:rPr lang="hr-HR" dirty="0">
                <a:solidFill>
                  <a:srgbClr val="295A4D"/>
                </a:solidFill>
                <a:latin typeface=""/>
              </a:rPr>
              <a:t>Upravljanje projektom</a:t>
            </a:r>
            <a:endParaRPr lang="hr-HR" sz="1800" dirty="0">
              <a:solidFill>
                <a:srgbClr val="295A4D"/>
              </a:solidFill>
              <a:latin typeface=""/>
            </a:endParaRPr>
          </a:p>
        </p:txBody>
      </p:sp>
      <p:sp>
        <p:nvSpPr>
          <p:cNvPr id="33" name="TextBox 14">
            <a:extLst>
              <a:ext uri="{FF2B5EF4-FFF2-40B4-BE49-F238E27FC236}">
                <a16:creationId xmlns:a16="http://schemas.microsoft.com/office/drawing/2014/main" id="{32EA5308-F76C-5555-0B94-9BE85D11EBB7}"/>
              </a:ext>
            </a:extLst>
          </p:cNvPr>
          <p:cNvSpPr txBox="1"/>
          <p:nvPr/>
        </p:nvSpPr>
        <p:spPr>
          <a:xfrm>
            <a:off x="6966978" y="983872"/>
            <a:ext cx="2694528" cy="646331"/>
          </a:xfrm>
          <a:prstGeom prst="rect">
            <a:avLst/>
          </a:prstGeom>
          <a:noFill/>
          <a:ln>
            <a:noFill/>
          </a:ln>
        </p:spPr>
        <p:txBody>
          <a:bodyPr wrap="square">
            <a:spAutoFit/>
          </a:bodyPr>
          <a:lstStyle/>
          <a:p>
            <a:pPr algn="ctr"/>
            <a:r>
              <a:rPr lang="hr-HR" dirty="0">
                <a:solidFill>
                  <a:srgbClr val="295A4D"/>
                </a:solidFill>
                <a:latin typeface=""/>
              </a:rPr>
              <a:t>Upravljanje inovacijskim ciklusom</a:t>
            </a:r>
          </a:p>
        </p:txBody>
      </p:sp>
      <p:sp>
        <p:nvSpPr>
          <p:cNvPr id="18" name="Content Placeholder 2">
            <a:extLst>
              <a:ext uri="{FF2B5EF4-FFF2-40B4-BE49-F238E27FC236}">
                <a16:creationId xmlns:a16="http://schemas.microsoft.com/office/drawing/2014/main" id="{BA37DEB1-99CD-8A2F-CE55-A46BAB50FED7}"/>
              </a:ext>
            </a:extLst>
          </p:cNvPr>
          <p:cNvSpPr>
            <a:spLocks noGrp="1"/>
          </p:cNvSpPr>
          <p:nvPr>
            <p:ph idx="1"/>
          </p:nvPr>
        </p:nvSpPr>
        <p:spPr>
          <a:xfrm>
            <a:off x="4097657" y="2932821"/>
            <a:ext cx="2699546" cy="971163"/>
          </a:xfrm>
        </p:spPr>
        <p:txBody>
          <a:bodyPr>
            <a:noAutofit/>
          </a:bodyPr>
          <a:lstStyle/>
          <a:p>
            <a:pPr marL="0" indent="0" algn="ctr">
              <a:buNone/>
            </a:pPr>
            <a:r>
              <a:rPr lang="hr-HR" sz="2400" b="1" dirty="0"/>
              <a:t>Prihvatljive </a:t>
            </a:r>
          </a:p>
          <a:p>
            <a:pPr marL="0" indent="0" algn="ctr">
              <a:buNone/>
            </a:pPr>
            <a:r>
              <a:rPr lang="hr-HR" sz="2400" b="1" dirty="0"/>
              <a:t>aktivnosti</a:t>
            </a:r>
            <a:r>
              <a:rPr lang="hr-HR" sz="2400" dirty="0"/>
              <a:t>:</a:t>
            </a:r>
          </a:p>
        </p:txBody>
      </p:sp>
      <p:sp>
        <p:nvSpPr>
          <p:cNvPr id="27" name="TextBox 26">
            <a:extLst>
              <a:ext uri="{FF2B5EF4-FFF2-40B4-BE49-F238E27FC236}">
                <a16:creationId xmlns:a16="http://schemas.microsoft.com/office/drawing/2014/main" id="{98BA66BA-F03E-FD6E-EC9A-D1CCB0972A11}"/>
              </a:ext>
            </a:extLst>
          </p:cNvPr>
          <p:cNvSpPr txBox="1"/>
          <p:nvPr/>
        </p:nvSpPr>
        <p:spPr>
          <a:xfrm>
            <a:off x="4202339" y="6003848"/>
            <a:ext cx="2677154" cy="369332"/>
          </a:xfrm>
          <a:prstGeom prst="rect">
            <a:avLst/>
          </a:prstGeom>
          <a:noFill/>
          <a:ln>
            <a:noFill/>
          </a:ln>
        </p:spPr>
        <p:txBody>
          <a:bodyPr wrap="square">
            <a:spAutoFit/>
          </a:bodyPr>
          <a:lstStyle/>
          <a:p>
            <a:pPr algn="ctr"/>
            <a:r>
              <a:rPr lang="hr-HR" dirty="0">
                <a:solidFill>
                  <a:srgbClr val="295A4D"/>
                </a:solidFill>
                <a:latin typeface=""/>
              </a:rPr>
              <a:t>Promidžba i vidljivost</a:t>
            </a:r>
            <a:endParaRPr lang="hr-HR" sz="1800" dirty="0">
              <a:solidFill>
                <a:srgbClr val="295A4D"/>
              </a:solidFill>
              <a:latin typeface=""/>
            </a:endParaRPr>
          </a:p>
        </p:txBody>
      </p:sp>
    </p:spTree>
    <p:extLst>
      <p:ext uri="{BB962C8B-B14F-4D97-AF65-F5344CB8AC3E}">
        <p14:creationId xmlns:p14="http://schemas.microsoft.com/office/powerpoint/2010/main" val="2255509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A8FA6-27DC-C9FE-8432-E396C134F2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9F6635-A1FB-FE3D-FE71-FC7B0A4BAD8B}"/>
              </a:ext>
            </a:extLst>
          </p:cNvPr>
          <p:cNvSpPr>
            <a:spLocks noGrp="1"/>
          </p:cNvSpPr>
          <p:nvPr>
            <p:ph type="title"/>
          </p:nvPr>
        </p:nvSpPr>
        <p:spPr>
          <a:xfrm>
            <a:off x="985842" y="205694"/>
            <a:ext cx="9791701" cy="516902"/>
          </a:xfrm>
        </p:spPr>
        <p:txBody>
          <a:bodyPr>
            <a:noAutofit/>
          </a:bodyPr>
          <a:lstStyle/>
          <a:p>
            <a:br>
              <a:rPr lang="hr-HR" sz="2400" dirty="0"/>
            </a:br>
            <a:r>
              <a:rPr lang="hr-HR" sz="2400" dirty="0"/>
              <a:t>Prihvatljive aktivnosti</a:t>
            </a:r>
            <a:br>
              <a:rPr lang="hr-HR" sz="2400" dirty="0"/>
            </a:br>
            <a:endParaRPr lang="hr-HR" sz="2400" b="1" dirty="0"/>
          </a:p>
        </p:txBody>
      </p:sp>
      <p:sp>
        <p:nvSpPr>
          <p:cNvPr id="11" name="Rectangle 10">
            <a:extLst>
              <a:ext uri="{FF2B5EF4-FFF2-40B4-BE49-F238E27FC236}">
                <a16:creationId xmlns:a16="http://schemas.microsoft.com/office/drawing/2014/main" id="{CCB7DBBD-534D-B162-91C8-049EFC7CDACC}"/>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3" name="TextBox 12">
            <a:extLst>
              <a:ext uri="{FF2B5EF4-FFF2-40B4-BE49-F238E27FC236}">
                <a16:creationId xmlns:a16="http://schemas.microsoft.com/office/drawing/2014/main" id="{EC968097-6640-55D5-5344-5292A820DE33}"/>
              </a:ext>
            </a:extLst>
          </p:cNvPr>
          <p:cNvSpPr txBox="1"/>
          <p:nvPr/>
        </p:nvSpPr>
        <p:spPr>
          <a:xfrm>
            <a:off x="985842" y="1002621"/>
            <a:ext cx="3741606" cy="646331"/>
          </a:xfrm>
          <a:prstGeom prst="rect">
            <a:avLst/>
          </a:prstGeom>
          <a:solidFill>
            <a:srgbClr val="35915D"/>
          </a:solidFill>
          <a:ln>
            <a:solidFill>
              <a:srgbClr val="E6ECE9"/>
            </a:solidFill>
          </a:ln>
        </p:spPr>
        <p:txBody>
          <a:bodyPr wrap="square">
            <a:spAutoFit/>
          </a:bodyPr>
          <a:lstStyle/>
          <a:p>
            <a:pPr algn="ctr"/>
            <a:r>
              <a:rPr lang="hr-HR" dirty="0">
                <a:solidFill>
                  <a:schemeClr val="bg1"/>
                </a:solidFill>
                <a:latin typeface="Arial" panose="020B0604020202020204" pitchFamily="34" charset="0"/>
                <a:ea typeface="Calibri" panose="020F0502020204030204" pitchFamily="34" charset="0"/>
                <a:cs typeface="Arial" panose="020B0604020202020204" pitchFamily="34" charset="0"/>
              </a:rPr>
              <a:t>Aktivnost 1. Istraživačke aktivnosti (obavezna)</a:t>
            </a:r>
          </a:p>
        </p:txBody>
      </p:sp>
      <p:sp>
        <p:nvSpPr>
          <p:cNvPr id="5" name="TextBox 4">
            <a:extLst>
              <a:ext uri="{FF2B5EF4-FFF2-40B4-BE49-F238E27FC236}">
                <a16:creationId xmlns:a16="http://schemas.microsoft.com/office/drawing/2014/main" id="{DF069D6D-747D-D928-CADB-0384FA5CF939}"/>
              </a:ext>
            </a:extLst>
          </p:cNvPr>
          <p:cNvSpPr txBox="1"/>
          <p:nvPr/>
        </p:nvSpPr>
        <p:spPr>
          <a:xfrm>
            <a:off x="985843" y="1651978"/>
            <a:ext cx="3741606" cy="4770537"/>
          </a:xfrm>
          <a:prstGeom prst="rect">
            <a:avLst/>
          </a:prstGeom>
          <a:noFill/>
        </p:spPr>
        <p:txBody>
          <a:bodyPr wrap="square">
            <a:spAutoFit/>
          </a:bodyPr>
          <a:lstStyle/>
          <a:p>
            <a:r>
              <a:rPr lang="hr-HR" sz="1600" dirty="0">
                <a:solidFill>
                  <a:srgbClr val="295A4D"/>
                </a:solidFill>
                <a:latin typeface="Arial" panose="020B0604020202020204" pitchFamily="34" charset="0"/>
                <a:ea typeface="Calibri" panose="020F0502020204030204" pitchFamily="34" charset="0"/>
                <a:cs typeface="Arial" panose="020B0604020202020204" pitchFamily="34" charset="0"/>
              </a:rPr>
              <a:t>Aktivnost uključuje:</a:t>
            </a:r>
          </a:p>
          <a:p>
            <a:pPr marL="285750" indent="-285750">
              <a:buFontTx/>
              <a:buChar char="-"/>
            </a:pPr>
            <a:r>
              <a:rPr lang="hr-HR" sz="1600" dirty="0">
                <a:solidFill>
                  <a:srgbClr val="295A4D"/>
                </a:solidFill>
                <a:latin typeface="Arial" panose="020B0604020202020204" pitchFamily="34" charset="0"/>
                <a:ea typeface="Calibri" panose="020F0502020204030204" pitchFamily="34" charset="0"/>
                <a:cs typeface="Arial" panose="020B0604020202020204" pitchFamily="34" charset="0"/>
              </a:rPr>
              <a:t>eksperimentalni razvoj i doradu predloženog rješenja socijalne inovacije koje sadrži digitalnu i/ili zelenu komponentu (prototipovi, modeli usluga, metodologije, aplikacije, platforme)</a:t>
            </a:r>
          </a:p>
          <a:p>
            <a:pPr marL="285750" indent="-285750">
              <a:buFontTx/>
              <a:buChar char="-"/>
            </a:pPr>
            <a:r>
              <a:rPr lang="hr-HR" sz="1600" dirty="0">
                <a:solidFill>
                  <a:srgbClr val="295A4D"/>
                </a:solidFill>
                <a:latin typeface="Arial" panose="020B0604020202020204" pitchFamily="34" charset="0"/>
                <a:ea typeface="Calibri" panose="020F0502020204030204" pitchFamily="34" charset="0"/>
                <a:cs typeface="Arial" panose="020B0604020202020204" pitchFamily="34" charset="0"/>
              </a:rPr>
              <a:t>procjenu potreba korisnika i participativne/co-design procese sa skupinama korisnika, predstavnicima zajednice i lokalnim dionicima</a:t>
            </a:r>
          </a:p>
          <a:p>
            <a:pPr marL="285750" indent="-285750">
              <a:buFontTx/>
              <a:buChar char="-"/>
            </a:pPr>
            <a:r>
              <a:rPr lang="hr-HR" sz="1600" dirty="0">
                <a:solidFill>
                  <a:srgbClr val="295A4D"/>
                </a:solidFill>
                <a:latin typeface="Arial" panose="020B0604020202020204" pitchFamily="34" charset="0"/>
                <a:ea typeface="Calibri" panose="020F0502020204030204" pitchFamily="34" charset="0"/>
                <a:cs typeface="Arial" panose="020B0604020202020204" pitchFamily="34" charset="0"/>
              </a:rPr>
              <a:t>prikupljanje i analizu polaznih podataka za definiranje očekivanih društvenih ishoda, ključnih pokazatelja i praćenje pilot-provedbe</a:t>
            </a:r>
          </a:p>
          <a:p>
            <a:endParaRPr lang="hr-HR" sz="1600" dirty="0">
              <a:solidFill>
                <a:srgbClr val="295A4D"/>
              </a:solidFill>
              <a:latin typeface="Calibri" panose="020F0502020204030204" pitchFamily="34" charset="0"/>
              <a:ea typeface="Calibri" panose="020F0502020204030204" pitchFamily="34" charset="0"/>
              <a:cs typeface="Calibri" panose="020F0502020204030204" pitchFamily="34" charset="0"/>
            </a:endParaRPr>
          </a:p>
          <a:p>
            <a:endParaRPr lang="hr-HR" sz="1600" dirty="0">
              <a:solidFill>
                <a:srgbClr val="295A4D"/>
              </a:solidFill>
              <a:latin typeface="+mj-lt"/>
            </a:endParaRPr>
          </a:p>
        </p:txBody>
      </p:sp>
      <p:sp>
        <p:nvSpPr>
          <p:cNvPr id="8" name="TextBox 7">
            <a:extLst>
              <a:ext uri="{FF2B5EF4-FFF2-40B4-BE49-F238E27FC236}">
                <a16:creationId xmlns:a16="http://schemas.microsoft.com/office/drawing/2014/main" id="{13C873DA-27BF-60D8-784D-C2589F92DB09}"/>
              </a:ext>
            </a:extLst>
          </p:cNvPr>
          <p:cNvSpPr txBox="1"/>
          <p:nvPr/>
        </p:nvSpPr>
        <p:spPr>
          <a:xfrm>
            <a:off x="6217920" y="1027374"/>
            <a:ext cx="5431536" cy="646331"/>
          </a:xfrm>
          <a:prstGeom prst="rect">
            <a:avLst/>
          </a:prstGeom>
          <a:solidFill>
            <a:srgbClr val="35915D"/>
          </a:solidFill>
        </p:spPr>
        <p:txBody>
          <a:bodyPr wrap="square">
            <a:spAutoFit/>
          </a:bodyPr>
          <a:lstStyle/>
          <a:p>
            <a:pPr algn="ctr"/>
            <a:r>
              <a:rPr lang="hr-HR" dirty="0">
                <a:solidFill>
                  <a:schemeClr val="bg1"/>
                </a:solidFill>
                <a:latin typeface="Arial" panose="020B0604020202020204" pitchFamily="34" charset="0"/>
                <a:ea typeface="Calibri" panose="020F0502020204030204" pitchFamily="34" charset="0"/>
                <a:cs typeface="Arial" panose="020B0604020202020204" pitchFamily="34" charset="0"/>
              </a:rPr>
              <a:t>Aktivnost 2. Upravljanje inovacijskim ciklusom</a:t>
            </a:r>
          </a:p>
          <a:p>
            <a:pPr algn="ctr"/>
            <a:r>
              <a:rPr lang="hr-HR" dirty="0">
                <a:solidFill>
                  <a:schemeClr val="bg1"/>
                </a:solidFill>
                <a:latin typeface="Arial" panose="020B0604020202020204" pitchFamily="34" charset="0"/>
                <a:ea typeface="Calibri" panose="020F0502020204030204" pitchFamily="34" charset="0"/>
                <a:cs typeface="Arial" panose="020B0604020202020204" pitchFamily="34" charset="0"/>
              </a:rPr>
              <a:t>(prihvatljiva samo za prijavitelja!) </a:t>
            </a:r>
          </a:p>
        </p:txBody>
      </p:sp>
      <p:sp>
        <p:nvSpPr>
          <p:cNvPr id="9" name="TextBox 8">
            <a:extLst>
              <a:ext uri="{FF2B5EF4-FFF2-40B4-BE49-F238E27FC236}">
                <a16:creationId xmlns:a16="http://schemas.microsoft.com/office/drawing/2014/main" id="{2BE00346-FA6B-1AD2-A55A-73A9D13EF25F}"/>
              </a:ext>
            </a:extLst>
          </p:cNvPr>
          <p:cNvSpPr txBox="1"/>
          <p:nvPr/>
        </p:nvSpPr>
        <p:spPr>
          <a:xfrm>
            <a:off x="6217920" y="1673705"/>
            <a:ext cx="5431536" cy="2862322"/>
          </a:xfrm>
          <a:prstGeom prst="rect">
            <a:avLst/>
          </a:prstGeom>
          <a:noFill/>
        </p:spPr>
        <p:txBody>
          <a:bodyPr wrap="square">
            <a:spAutoFit/>
          </a:bodyPr>
          <a:lstStyle/>
          <a:p>
            <a:r>
              <a:rPr lang="hr-HR" sz="1600" dirty="0">
                <a:solidFill>
                  <a:srgbClr val="295A4D"/>
                </a:solidFill>
                <a:latin typeface="Arial" panose="020B0604020202020204" pitchFamily="34" charset="0"/>
                <a:ea typeface="Calibri" panose="020F0502020204030204" pitchFamily="34" charset="0"/>
                <a:cs typeface="Arial" panose="020B0604020202020204" pitchFamily="34" charset="0"/>
              </a:rPr>
              <a:t>Aktivnost uključuje: </a:t>
            </a:r>
          </a:p>
          <a:p>
            <a:pPr marL="285750" indent="-285750">
              <a:buFontTx/>
              <a:buChar char="-"/>
            </a:pPr>
            <a:r>
              <a:rPr lang="hr-HR" sz="1600" dirty="0">
                <a:solidFill>
                  <a:srgbClr val="295A4D"/>
                </a:solidFill>
                <a:latin typeface="Arial" panose="020B0604020202020204" pitchFamily="34" charset="0"/>
                <a:ea typeface="Calibri" panose="020F0502020204030204" pitchFamily="34" charset="0"/>
                <a:cs typeface="Arial" panose="020B0604020202020204" pitchFamily="34" charset="0"/>
              </a:rPr>
              <a:t>poslovnu validaciju i vanjske usluge vezane uz analizu tržišta, procjenu ekonomske isplativosti rezultata istraživanja i studije izvedivosti</a:t>
            </a:r>
          </a:p>
          <a:p>
            <a:pPr marL="285750" indent="-285750">
              <a:buFontTx/>
              <a:buChar char="-"/>
            </a:pPr>
            <a:r>
              <a:rPr lang="hr-HR" sz="1600" dirty="0">
                <a:solidFill>
                  <a:srgbClr val="295A4D"/>
                </a:solidFill>
                <a:latin typeface="Arial" panose="020B0604020202020204" pitchFamily="34" charset="0"/>
                <a:ea typeface="Calibri" panose="020F0502020204030204" pitchFamily="34" charset="0"/>
                <a:cs typeface="Arial" panose="020B0604020202020204" pitchFamily="34" charset="0"/>
              </a:rPr>
              <a:t>savjetovanje vezano uz upravljanje intelektualnim vlasništvom</a:t>
            </a:r>
          </a:p>
          <a:p>
            <a:pPr marL="285750" indent="-285750">
              <a:buFontTx/>
              <a:buChar char="-"/>
            </a:pPr>
            <a:r>
              <a:rPr lang="hr-HR" sz="1600" dirty="0">
                <a:solidFill>
                  <a:srgbClr val="295A4D"/>
                </a:solidFill>
                <a:latin typeface="Arial" panose="020B0604020202020204" pitchFamily="34" charset="0"/>
                <a:ea typeface="Calibri" panose="020F0502020204030204" pitchFamily="34" charset="0"/>
                <a:cs typeface="Arial" panose="020B0604020202020204" pitchFamily="34" charset="0"/>
              </a:rPr>
              <a:t>provjeru pretpostavki i analizu tržišne primjene, korisnika i tržišta za razvijena rješenja</a:t>
            </a:r>
          </a:p>
          <a:p>
            <a:pPr marL="285750" indent="-285750">
              <a:buFontTx/>
              <a:buChar char="-"/>
            </a:pPr>
            <a:r>
              <a:rPr lang="hr-HR" sz="1600" dirty="0">
                <a:solidFill>
                  <a:srgbClr val="295A4D"/>
                </a:solidFill>
                <a:latin typeface="Arial" panose="020B0604020202020204" pitchFamily="34" charset="0"/>
                <a:ea typeface="Calibri" panose="020F0502020204030204" pitchFamily="34" charset="0"/>
                <a:cs typeface="Arial" panose="020B0604020202020204" pitchFamily="34" charset="0"/>
              </a:rPr>
              <a:t>razvoj planova komercijalizacije ili pripremu drugih dokumenata za potporu prijelazu razvijenih rješenja na tržište</a:t>
            </a:r>
            <a:r>
              <a:rPr lang="hr-HR" sz="2000" dirty="0">
                <a:solidFill>
                  <a:srgbClr val="295A4D"/>
                </a:solidFill>
                <a:latin typeface="Arial" panose="020B0604020202020204" pitchFamily="34" charset="0"/>
                <a:ea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2742537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4">
            <a:extLst>
              <a:ext uri="{FF2B5EF4-FFF2-40B4-BE49-F238E27FC236}">
                <a16:creationId xmlns:a16="http://schemas.microsoft.com/office/drawing/2014/main" id="{6C12858E-152C-3DFD-A1D6-9739F40D11A9}"/>
              </a:ext>
            </a:extLst>
          </p:cNvPr>
          <p:cNvSpPr/>
          <p:nvPr/>
        </p:nvSpPr>
        <p:spPr>
          <a:xfrm>
            <a:off x="925790" y="2202699"/>
            <a:ext cx="10340419" cy="896112"/>
          </a:xfrm>
          <a:prstGeom prst="roundRect">
            <a:avLst>
              <a:gd name="adj" fmla="val 8163"/>
            </a:avLst>
          </a:prstGeom>
          <a:solidFill>
            <a:srgbClr val="295A4D"/>
          </a:solidFill>
          <a:ln w="12700">
            <a:solidFill>
              <a:srgbClr val="E6ECE9"/>
            </a:solidFill>
            <a:prstDash val="solid"/>
          </a:ln>
        </p:spPr>
        <p:txBody>
          <a:bodyPr/>
          <a:lstStyle/>
          <a:p>
            <a:endParaRPr lang="hr-HR"/>
          </a:p>
        </p:txBody>
      </p:sp>
      <p:sp>
        <p:nvSpPr>
          <p:cNvPr id="10" name="Shape 4">
            <a:extLst>
              <a:ext uri="{FF2B5EF4-FFF2-40B4-BE49-F238E27FC236}">
                <a16:creationId xmlns:a16="http://schemas.microsoft.com/office/drawing/2014/main" id="{9A3A5287-2FA8-D3DE-9F59-B5C844FBCFEC}"/>
              </a:ext>
            </a:extLst>
          </p:cNvPr>
          <p:cNvSpPr/>
          <p:nvPr/>
        </p:nvSpPr>
        <p:spPr>
          <a:xfrm>
            <a:off x="925790" y="3136895"/>
            <a:ext cx="10340418" cy="896112"/>
          </a:xfrm>
          <a:prstGeom prst="roundRect">
            <a:avLst>
              <a:gd name="adj" fmla="val 8163"/>
            </a:avLst>
          </a:prstGeom>
          <a:solidFill>
            <a:srgbClr val="295A4D"/>
          </a:solidFill>
          <a:ln w="12700">
            <a:solidFill>
              <a:srgbClr val="E6ECE9"/>
            </a:solidFill>
            <a:prstDash val="solid"/>
          </a:ln>
        </p:spPr>
        <p:txBody>
          <a:bodyPr/>
          <a:lstStyle/>
          <a:p>
            <a:endParaRPr lang="hr-HR"/>
          </a:p>
        </p:txBody>
      </p:sp>
      <p:sp>
        <p:nvSpPr>
          <p:cNvPr id="2" name="Title 1">
            <a:extLst>
              <a:ext uri="{FF2B5EF4-FFF2-40B4-BE49-F238E27FC236}">
                <a16:creationId xmlns:a16="http://schemas.microsoft.com/office/drawing/2014/main" id="{7A328DCE-2178-9FEA-AB54-A279AE56ADF4}"/>
              </a:ext>
            </a:extLst>
          </p:cNvPr>
          <p:cNvSpPr>
            <a:spLocks noGrp="1"/>
          </p:cNvSpPr>
          <p:nvPr>
            <p:ph type="title"/>
          </p:nvPr>
        </p:nvSpPr>
        <p:spPr>
          <a:xfrm>
            <a:off x="848255" y="396357"/>
            <a:ext cx="9784080" cy="896112"/>
          </a:xfrm>
        </p:spPr>
        <p:txBody>
          <a:bodyPr>
            <a:normAutofit/>
          </a:bodyPr>
          <a:lstStyle/>
          <a:p>
            <a:r>
              <a:rPr lang="hr-HR" sz="3600" dirty="0"/>
              <a:t>Program virtualne radionice</a:t>
            </a:r>
          </a:p>
        </p:txBody>
      </p:sp>
      <p:sp>
        <p:nvSpPr>
          <p:cNvPr id="6" name="Content Placeholder 2">
            <a:extLst>
              <a:ext uri="{FF2B5EF4-FFF2-40B4-BE49-F238E27FC236}">
                <a16:creationId xmlns:a16="http://schemas.microsoft.com/office/drawing/2014/main" id="{2616BB9C-6905-4A87-588B-7FF8CB94D576}"/>
              </a:ext>
            </a:extLst>
          </p:cNvPr>
          <p:cNvSpPr>
            <a:spLocks noGrp="1"/>
          </p:cNvSpPr>
          <p:nvPr>
            <p:ph idx="1"/>
          </p:nvPr>
        </p:nvSpPr>
        <p:spPr>
          <a:xfrm>
            <a:off x="1016148" y="2415306"/>
            <a:ext cx="10626969" cy="2345232"/>
          </a:xfrm>
        </p:spPr>
        <p:txBody>
          <a:bodyPr>
            <a:normAutofit/>
          </a:bodyPr>
          <a:lstStyle/>
          <a:p>
            <a:pPr>
              <a:buFont typeface="Wingdings" pitchFamily="2" charset="2"/>
              <a:buChar char="§"/>
            </a:pPr>
            <a:r>
              <a:rPr lang="hr-HR" sz="1800" b="1" dirty="0">
                <a:solidFill>
                  <a:schemeClr val="bg1"/>
                </a:solidFill>
              </a:rPr>
              <a:t>O DIGIT-u i predstavljanje poziva na dostavu projektnih prijedloga: </a:t>
            </a:r>
            <a:r>
              <a:rPr lang="hr-HR" sz="1800" dirty="0">
                <a:solidFill>
                  <a:schemeClr val="bg1"/>
                </a:solidFill>
              </a:rPr>
              <a:t>Irena Ivandić, p</a:t>
            </a:r>
            <a:r>
              <a:rPr lang="en-US" sz="1800" dirty="0" err="1">
                <a:solidFill>
                  <a:schemeClr val="bg1"/>
                </a:solidFill>
              </a:rPr>
              <a:t>rogram</a:t>
            </a:r>
            <a:r>
              <a:rPr lang="en-US" sz="1800" dirty="0">
                <a:solidFill>
                  <a:schemeClr val="bg1"/>
                </a:solidFill>
              </a:rPr>
              <a:t> design and implementation </a:t>
            </a:r>
            <a:r>
              <a:rPr lang="hr-HR" sz="1800" dirty="0" err="1">
                <a:solidFill>
                  <a:schemeClr val="bg1"/>
                </a:solidFill>
              </a:rPr>
              <a:t>expert</a:t>
            </a:r>
            <a:endParaRPr lang="hr-HR" sz="1800" dirty="0">
              <a:solidFill>
                <a:schemeClr val="bg1"/>
              </a:solidFill>
            </a:endParaRPr>
          </a:p>
          <a:p>
            <a:pPr marL="0" indent="0">
              <a:buNone/>
            </a:pPr>
            <a:endParaRPr lang="hr-HR" sz="1800" dirty="0">
              <a:solidFill>
                <a:schemeClr val="bg1"/>
              </a:solidFill>
            </a:endParaRPr>
          </a:p>
          <a:p>
            <a:pPr>
              <a:buFont typeface="Wingdings" pitchFamily="2" charset="2"/>
              <a:buChar char="§"/>
            </a:pPr>
            <a:r>
              <a:rPr lang="hr-HR" sz="1800" b="1" dirty="0">
                <a:solidFill>
                  <a:schemeClr val="bg1"/>
                </a:solidFill>
              </a:rPr>
              <a:t>Postupak dodjele i ocjena kvalitete: </a:t>
            </a:r>
            <a:r>
              <a:rPr lang="hr-HR" sz="1800" dirty="0">
                <a:solidFill>
                  <a:schemeClr val="bg1"/>
                </a:solidFill>
              </a:rPr>
              <a:t>Mislav Jurišić, </a:t>
            </a:r>
            <a:r>
              <a:rPr lang="hr-HR" sz="1800" dirty="0" err="1">
                <a:solidFill>
                  <a:schemeClr val="bg1"/>
                </a:solidFill>
              </a:rPr>
              <a:t>evaluation</a:t>
            </a:r>
            <a:r>
              <a:rPr lang="hr-HR" sz="1800" dirty="0">
                <a:solidFill>
                  <a:schemeClr val="bg1"/>
                </a:solidFill>
              </a:rPr>
              <a:t> </a:t>
            </a:r>
            <a:r>
              <a:rPr lang="hr-HR" sz="1800" dirty="0" err="1">
                <a:solidFill>
                  <a:schemeClr val="bg1"/>
                </a:solidFill>
              </a:rPr>
              <a:t>coordinator</a:t>
            </a:r>
            <a:endParaRPr lang="hr-HR" sz="1800" dirty="0">
              <a:solidFill>
                <a:schemeClr val="bg1"/>
              </a:solidFill>
            </a:endParaRPr>
          </a:p>
          <a:p>
            <a:pPr>
              <a:buFont typeface="Wingdings" pitchFamily="2" charset="2"/>
              <a:buChar char="§"/>
            </a:pPr>
            <a:endParaRPr lang="hr-HR" sz="2000" dirty="0"/>
          </a:p>
          <a:p>
            <a:pPr marL="0" indent="0">
              <a:buNone/>
            </a:pPr>
            <a:endParaRPr lang="hr-HR" sz="2000" dirty="0"/>
          </a:p>
          <a:p>
            <a:pPr marL="0" indent="0">
              <a:buNone/>
            </a:pPr>
            <a:endParaRPr lang="hr-HR" sz="2000" dirty="0"/>
          </a:p>
        </p:txBody>
      </p:sp>
      <p:sp>
        <p:nvSpPr>
          <p:cNvPr id="8" name="Rectangle 7">
            <a:extLst>
              <a:ext uri="{FF2B5EF4-FFF2-40B4-BE49-F238E27FC236}">
                <a16:creationId xmlns:a16="http://schemas.microsoft.com/office/drawing/2014/main" id="{68D723C6-E98C-741A-5258-CA3D789570DE}"/>
              </a:ext>
            </a:extLst>
          </p:cNvPr>
          <p:cNvSpPr/>
          <p:nvPr/>
        </p:nvSpPr>
        <p:spPr>
          <a:xfrm rot="10800000">
            <a:off x="378351" y="593889"/>
            <a:ext cx="170529" cy="5639856"/>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4125977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85EB0-4433-2769-D201-1577ED1E24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AAAFE8-6D17-8079-3B97-7342562E12CC}"/>
              </a:ext>
            </a:extLst>
          </p:cNvPr>
          <p:cNvSpPr>
            <a:spLocks noGrp="1"/>
          </p:cNvSpPr>
          <p:nvPr>
            <p:ph type="title"/>
          </p:nvPr>
        </p:nvSpPr>
        <p:spPr>
          <a:xfrm>
            <a:off x="985842" y="291710"/>
            <a:ext cx="9791701" cy="430886"/>
          </a:xfrm>
        </p:spPr>
        <p:txBody>
          <a:bodyPr>
            <a:noAutofit/>
          </a:bodyPr>
          <a:lstStyle/>
          <a:p>
            <a:r>
              <a:rPr lang="hr-HR" sz="2400" dirty="0"/>
              <a:t>Prihvatljive aktivnosti</a:t>
            </a:r>
            <a:br>
              <a:rPr lang="hr-HR" sz="2400" dirty="0"/>
            </a:br>
            <a:endParaRPr lang="hr-HR" sz="2400" b="1" dirty="0"/>
          </a:p>
        </p:txBody>
      </p:sp>
      <p:sp>
        <p:nvSpPr>
          <p:cNvPr id="11" name="Rectangle 10">
            <a:extLst>
              <a:ext uri="{FF2B5EF4-FFF2-40B4-BE49-F238E27FC236}">
                <a16:creationId xmlns:a16="http://schemas.microsoft.com/office/drawing/2014/main" id="{C31D1FA1-1553-68F6-0B9E-379FCAAB2B7A}"/>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6" name="TextBox 15">
            <a:extLst>
              <a:ext uri="{FF2B5EF4-FFF2-40B4-BE49-F238E27FC236}">
                <a16:creationId xmlns:a16="http://schemas.microsoft.com/office/drawing/2014/main" id="{1D3EB4D4-2AA7-5112-24F1-C61A9B30EBE8}"/>
              </a:ext>
            </a:extLst>
          </p:cNvPr>
          <p:cNvSpPr txBox="1"/>
          <p:nvPr/>
        </p:nvSpPr>
        <p:spPr>
          <a:xfrm>
            <a:off x="7203805" y="902547"/>
            <a:ext cx="3775536" cy="369332"/>
          </a:xfrm>
          <a:prstGeom prst="rect">
            <a:avLst/>
          </a:prstGeom>
          <a:solidFill>
            <a:srgbClr val="35915D"/>
          </a:solidFill>
        </p:spPr>
        <p:txBody>
          <a:bodyPr wrap="square">
            <a:spAutoFit/>
          </a:bodyPr>
          <a:lstStyle/>
          <a:p>
            <a:pPr algn="ctr"/>
            <a:r>
              <a:rPr lang="hr-HR" dirty="0">
                <a:solidFill>
                  <a:schemeClr val="bg1"/>
                </a:solidFill>
                <a:latin typeface="Arial" panose="020B0604020202020204" pitchFamily="34" charset="0"/>
                <a:ea typeface="Calibri" panose="020F0502020204030204" pitchFamily="34" charset="0"/>
                <a:cs typeface="Arial" panose="020B0604020202020204" pitchFamily="34" charset="0"/>
              </a:rPr>
              <a:t>Aktivnost 4. Promidžba i vidljivost</a:t>
            </a:r>
            <a:endParaRPr lang="hr-HR" sz="1800" dirty="0">
              <a:solidFill>
                <a:schemeClr val="bg1"/>
              </a:solidFill>
              <a:latin typeface="Arial" panose="020B0604020202020204" pitchFamily="34" charset="0"/>
              <a:cs typeface="Arial" panose="020B0604020202020204" pitchFamily="34" charset="0"/>
            </a:endParaRPr>
          </a:p>
        </p:txBody>
      </p:sp>
      <p:sp>
        <p:nvSpPr>
          <p:cNvPr id="33" name="TextBox 14">
            <a:extLst>
              <a:ext uri="{FF2B5EF4-FFF2-40B4-BE49-F238E27FC236}">
                <a16:creationId xmlns:a16="http://schemas.microsoft.com/office/drawing/2014/main" id="{0D95335A-8885-DAEC-6D01-1EB56A20A7CA}"/>
              </a:ext>
            </a:extLst>
          </p:cNvPr>
          <p:cNvSpPr txBox="1"/>
          <p:nvPr/>
        </p:nvSpPr>
        <p:spPr>
          <a:xfrm>
            <a:off x="758954" y="922415"/>
            <a:ext cx="4425696" cy="646331"/>
          </a:xfrm>
          <a:prstGeom prst="rect">
            <a:avLst/>
          </a:prstGeom>
          <a:solidFill>
            <a:srgbClr val="35915D"/>
          </a:solidFill>
        </p:spPr>
        <p:txBody>
          <a:bodyPr wrap="square">
            <a:spAutoFit/>
          </a:bodyPr>
          <a:lstStyle/>
          <a:p>
            <a:pPr algn="ctr"/>
            <a:r>
              <a:rPr lang="hr-HR" dirty="0">
                <a:solidFill>
                  <a:schemeClr val="bg1"/>
                </a:solidFill>
                <a:latin typeface="Arial" panose="020B0604020202020204" pitchFamily="34" charset="0"/>
                <a:cs typeface="Arial" panose="020B0604020202020204" pitchFamily="34" charset="0"/>
              </a:rPr>
              <a:t>Aktivnost 3. Diseminacija istraživačkih rezultata </a:t>
            </a:r>
            <a:endParaRPr lang="hr-HR"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820FF759-39B3-8B3A-08B7-785875E39A18}"/>
              </a:ext>
            </a:extLst>
          </p:cNvPr>
          <p:cNvSpPr txBox="1"/>
          <p:nvPr/>
        </p:nvSpPr>
        <p:spPr>
          <a:xfrm>
            <a:off x="758954" y="1728827"/>
            <a:ext cx="4425695" cy="2800767"/>
          </a:xfrm>
          <a:prstGeom prst="rect">
            <a:avLst/>
          </a:prstGeom>
          <a:noFill/>
        </p:spPr>
        <p:txBody>
          <a:bodyPr wrap="square">
            <a:spAutoFit/>
          </a:bodyPr>
          <a:lstStyle/>
          <a:p>
            <a:r>
              <a:rPr lang="hr-HR" sz="1600" dirty="0">
                <a:solidFill>
                  <a:srgbClr val="295A4D"/>
                </a:solidFill>
                <a:latin typeface="Arial" panose="020B0604020202020204" pitchFamily="34" charset="0"/>
                <a:ea typeface="Calibri" panose="020F0502020204030204" pitchFamily="34" charset="0"/>
                <a:cs typeface="Arial" panose="020B0604020202020204" pitchFamily="34" charset="0"/>
              </a:rPr>
              <a:t>Aktivnost uključuje: </a:t>
            </a:r>
          </a:p>
          <a:p>
            <a:endParaRPr lang="hr-HR" sz="1600" dirty="0">
              <a:solidFill>
                <a:srgbClr val="295A4D"/>
              </a:solidFill>
              <a:latin typeface="Arial" panose="020B0604020202020204" pitchFamily="34" charset="0"/>
              <a:ea typeface="Calibri" panose="020F0502020204030204" pitchFamily="34" charset="0"/>
              <a:cs typeface="Arial" panose="020B0604020202020204" pitchFamily="34" charset="0"/>
            </a:endParaRPr>
          </a:p>
          <a:p>
            <a:pPr marL="285750" indent="-285750">
              <a:buFontTx/>
              <a:buChar char="-"/>
            </a:pPr>
            <a:r>
              <a:rPr lang="hr-HR" sz="1600" dirty="0">
                <a:solidFill>
                  <a:srgbClr val="295A4D"/>
                </a:solidFill>
                <a:latin typeface="Arial" panose="020B0604020202020204" pitchFamily="34" charset="0"/>
                <a:ea typeface="Calibri" panose="020F0502020204030204" pitchFamily="34" charset="0"/>
                <a:cs typeface="Arial" panose="020B0604020202020204" pitchFamily="34" charset="0"/>
              </a:rPr>
              <a:t>Širenje rezultata istraživanja i razvijenih tehnologija </a:t>
            </a:r>
          </a:p>
          <a:p>
            <a:pPr marL="285750" indent="-285750">
              <a:buFontTx/>
              <a:buChar char="-"/>
            </a:pPr>
            <a:r>
              <a:rPr lang="hr-HR" sz="1600" dirty="0">
                <a:solidFill>
                  <a:srgbClr val="295A4D"/>
                </a:solidFill>
                <a:latin typeface="Arial" panose="020B0604020202020204" pitchFamily="34" charset="0"/>
                <a:ea typeface="Calibri" panose="020F0502020204030204" pitchFamily="34" charset="0"/>
                <a:cs typeface="Arial" panose="020B0604020202020204" pitchFamily="34" charset="0"/>
              </a:rPr>
              <a:t>Sudjelovanje na stručnim i znanstvenim događanjima </a:t>
            </a:r>
          </a:p>
          <a:p>
            <a:pPr marL="285750" indent="-285750">
              <a:buFontTx/>
              <a:buChar char="-"/>
            </a:pPr>
            <a:r>
              <a:rPr lang="hr-HR" sz="1600" dirty="0">
                <a:solidFill>
                  <a:srgbClr val="295A4D"/>
                </a:solidFill>
                <a:latin typeface="Arial" panose="020B0604020202020204" pitchFamily="34" charset="0"/>
                <a:ea typeface="Calibri" panose="020F0502020204030204" pitchFamily="34" charset="0"/>
                <a:cs typeface="Arial" panose="020B0604020202020204" pitchFamily="34" charset="0"/>
              </a:rPr>
              <a:t>Organizacija događanja i radionica </a:t>
            </a:r>
          </a:p>
          <a:p>
            <a:pPr marL="285750" indent="-285750">
              <a:buFontTx/>
              <a:buChar char="-"/>
            </a:pPr>
            <a:r>
              <a:rPr lang="hr-HR" sz="1600" dirty="0">
                <a:solidFill>
                  <a:srgbClr val="295A4D"/>
                </a:solidFill>
                <a:latin typeface="Arial" panose="020B0604020202020204" pitchFamily="34" charset="0"/>
                <a:ea typeface="Calibri" panose="020F0502020204030204" pitchFamily="34" charset="0"/>
                <a:cs typeface="Arial" panose="020B0604020202020204" pitchFamily="34" charset="0"/>
              </a:rPr>
              <a:t>Objavljivanje rezultata istraživanja </a:t>
            </a:r>
          </a:p>
          <a:p>
            <a:pPr marL="285750" indent="-285750">
              <a:buFontTx/>
              <a:buChar char="-"/>
            </a:pPr>
            <a:r>
              <a:rPr lang="hr-HR" sz="1600" dirty="0">
                <a:solidFill>
                  <a:srgbClr val="295A4D"/>
                </a:solidFill>
                <a:latin typeface="Arial" panose="020B0604020202020204" pitchFamily="34" charset="0"/>
                <a:ea typeface="Calibri" panose="020F0502020204030204" pitchFamily="34" charset="0"/>
                <a:cs typeface="Arial" panose="020B0604020202020204" pitchFamily="34" charset="0"/>
              </a:rPr>
              <a:t>Ostale aktivnosti diseminacije rezultata projekta</a:t>
            </a:r>
          </a:p>
          <a:p>
            <a:pPr marL="285750" indent="-285750">
              <a:buFontTx/>
              <a:buChar char="-"/>
            </a:pPr>
            <a:endParaRPr lang="hr-HR" sz="1600" dirty="0">
              <a:solidFill>
                <a:srgbClr val="295A4D"/>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CA5C452E-11F6-1649-F956-937A1724F412}"/>
              </a:ext>
            </a:extLst>
          </p:cNvPr>
          <p:cNvSpPr txBox="1"/>
          <p:nvPr/>
        </p:nvSpPr>
        <p:spPr>
          <a:xfrm>
            <a:off x="7203805" y="1366897"/>
            <a:ext cx="3775536" cy="2062103"/>
          </a:xfrm>
          <a:prstGeom prst="rect">
            <a:avLst/>
          </a:prstGeom>
          <a:noFill/>
        </p:spPr>
        <p:txBody>
          <a:bodyPr wrap="square">
            <a:spAutoFit/>
          </a:bodyPr>
          <a:lstStyle/>
          <a:p>
            <a:r>
              <a:rPr lang="hr-HR" sz="1600" dirty="0">
                <a:solidFill>
                  <a:srgbClr val="295A4D"/>
                </a:solidFill>
                <a:latin typeface="Arial" panose="020B0604020202020204" pitchFamily="34" charset="0"/>
                <a:ea typeface="Calibri" panose="020F0502020204030204" pitchFamily="34" charset="0"/>
                <a:cs typeface="Arial" panose="020B0604020202020204" pitchFamily="34" charset="0"/>
              </a:rPr>
              <a:t>Promidžba i vidljivost:</a:t>
            </a:r>
          </a:p>
          <a:p>
            <a:pPr marL="285750" indent="-285750">
              <a:buFontTx/>
              <a:buChar char="-"/>
            </a:pPr>
            <a:r>
              <a:rPr lang="hr-HR" sz="1600" dirty="0">
                <a:solidFill>
                  <a:srgbClr val="295A4D"/>
                </a:solidFill>
                <a:latin typeface="Arial" panose="020B0604020202020204" pitchFamily="34" charset="0"/>
                <a:ea typeface="Calibri" panose="020F0502020204030204" pitchFamily="34" charset="0"/>
                <a:cs typeface="Arial" panose="020B0604020202020204" pitchFamily="34" charset="0"/>
              </a:rPr>
              <a:t>dizajn i izrada promotivnih materijala (brošure, plakati, letci), izrada web i video sadržaja</a:t>
            </a:r>
          </a:p>
          <a:p>
            <a:pPr marL="285750" indent="-285750">
              <a:buFontTx/>
              <a:buChar char="-"/>
            </a:pPr>
            <a:r>
              <a:rPr lang="hr-HR" sz="1600" dirty="0">
                <a:solidFill>
                  <a:srgbClr val="295A4D"/>
                </a:solidFill>
                <a:latin typeface="Arial" panose="020B0604020202020204" pitchFamily="34" charset="0"/>
                <a:ea typeface="Calibri" panose="020F0502020204030204" pitchFamily="34" charset="0"/>
                <a:cs typeface="Arial" panose="020B0604020202020204" pitchFamily="34" charset="0"/>
              </a:rPr>
              <a:t>organizacija događanja, stručne usluge za priopćenja za medije i PR kampanje</a:t>
            </a:r>
          </a:p>
          <a:p>
            <a:endParaRPr lang="hr-HR" sz="1600" dirty="0">
              <a:solidFill>
                <a:srgbClr val="295A4D"/>
              </a:solidFill>
            </a:endParaRPr>
          </a:p>
        </p:txBody>
      </p:sp>
      <p:sp>
        <p:nvSpPr>
          <p:cNvPr id="4" name="TextBox 3">
            <a:extLst>
              <a:ext uri="{FF2B5EF4-FFF2-40B4-BE49-F238E27FC236}">
                <a16:creationId xmlns:a16="http://schemas.microsoft.com/office/drawing/2014/main" id="{52BF20E1-2BD0-459A-7BE6-0A8F5E717E73}"/>
              </a:ext>
            </a:extLst>
          </p:cNvPr>
          <p:cNvSpPr txBox="1"/>
          <p:nvPr/>
        </p:nvSpPr>
        <p:spPr>
          <a:xfrm>
            <a:off x="4208232" y="4283372"/>
            <a:ext cx="3775536" cy="369332"/>
          </a:xfrm>
          <a:prstGeom prst="rect">
            <a:avLst/>
          </a:prstGeom>
          <a:solidFill>
            <a:srgbClr val="35915D"/>
          </a:solidFill>
        </p:spPr>
        <p:txBody>
          <a:bodyPr wrap="square">
            <a:spAutoFit/>
          </a:bodyPr>
          <a:lstStyle/>
          <a:p>
            <a:pPr algn="ctr"/>
            <a:r>
              <a:rPr lang="hr-HR" dirty="0">
                <a:solidFill>
                  <a:schemeClr val="bg1"/>
                </a:solidFill>
                <a:latin typeface="Arial" panose="020B0604020202020204" pitchFamily="34" charset="0"/>
                <a:ea typeface="Calibri" panose="020F0502020204030204" pitchFamily="34" charset="0"/>
                <a:cs typeface="Arial" panose="020B0604020202020204" pitchFamily="34" charset="0"/>
              </a:rPr>
              <a:t>Aktivnost 5. Upravljanje projektom</a:t>
            </a:r>
            <a:endParaRPr lang="hr-HR" sz="1800"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EBB9E922-9B41-751A-3664-7121168D3934}"/>
              </a:ext>
            </a:extLst>
          </p:cNvPr>
          <p:cNvSpPr txBox="1"/>
          <p:nvPr/>
        </p:nvSpPr>
        <p:spPr>
          <a:xfrm>
            <a:off x="4208232" y="4820187"/>
            <a:ext cx="3775536" cy="1569660"/>
          </a:xfrm>
          <a:prstGeom prst="rect">
            <a:avLst/>
          </a:prstGeom>
          <a:noFill/>
        </p:spPr>
        <p:txBody>
          <a:bodyPr wrap="square">
            <a:spAutoFit/>
          </a:bodyPr>
          <a:lstStyle/>
          <a:p>
            <a:r>
              <a:rPr lang="hr-HR" sz="1600" dirty="0">
                <a:solidFill>
                  <a:srgbClr val="295A4D"/>
                </a:solidFill>
                <a:latin typeface="Arial" panose="020B0604020202020204" pitchFamily="34" charset="0"/>
                <a:ea typeface="Calibri" panose="020F0502020204030204" pitchFamily="34" charset="0"/>
                <a:cs typeface="Arial" panose="020B0604020202020204" pitchFamily="34" charset="0"/>
              </a:rPr>
              <a:t>Upravljanje projektom: administrativno osoblje, savjetodavne usluge za upravljanje projektom te pripremu i provedbu nabave</a:t>
            </a:r>
          </a:p>
          <a:p>
            <a:endParaRPr lang="hr-HR" sz="1600" dirty="0">
              <a:solidFill>
                <a:srgbClr val="295A4D"/>
              </a:solidFill>
              <a:latin typeface="Calibri" panose="020F0502020204030204" pitchFamily="34" charset="0"/>
              <a:ea typeface="Calibri" panose="020F0502020204030204" pitchFamily="34" charset="0"/>
              <a:cs typeface="Calibri" panose="020F0502020204030204" pitchFamily="34" charset="0"/>
            </a:endParaRPr>
          </a:p>
          <a:p>
            <a:endParaRPr lang="hr-HR" sz="1600" dirty="0">
              <a:solidFill>
                <a:srgbClr val="295A4D"/>
              </a:solidFill>
            </a:endParaRPr>
          </a:p>
        </p:txBody>
      </p:sp>
    </p:spTree>
    <p:extLst>
      <p:ext uri="{BB962C8B-B14F-4D97-AF65-F5344CB8AC3E}">
        <p14:creationId xmlns:p14="http://schemas.microsoft.com/office/powerpoint/2010/main" val="813707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52F20A0-9D2D-B149-6B83-0D3AD2D04A90}"/>
              </a:ext>
            </a:extLst>
          </p:cNvPr>
          <p:cNvGraphicFramePr>
            <a:graphicFrameLocks noGrp="1"/>
          </p:cNvGraphicFramePr>
          <p:nvPr>
            <p:ph idx="1"/>
            <p:extLst>
              <p:ext uri="{D42A27DB-BD31-4B8C-83A1-F6EECF244321}">
                <p14:modId xmlns:p14="http://schemas.microsoft.com/office/powerpoint/2010/main" val="3607252680"/>
              </p:ext>
            </p:extLst>
          </p:nvPr>
        </p:nvGraphicFramePr>
        <p:xfrm>
          <a:off x="838200" y="1250589"/>
          <a:ext cx="10087466" cy="5093648"/>
        </p:xfrm>
        <a:graphic>
          <a:graphicData uri="http://schemas.openxmlformats.org/drawingml/2006/table">
            <a:tbl>
              <a:tblPr firstRow="1" bandRow="1">
                <a:tableStyleId>{F5AB1C69-6EDB-4FF4-983F-18BD219EF322}</a:tableStyleId>
              </a:tblPr>
              <a:tblGrid>
                <a:gridCol w="3109473">
                  <a:extLst>
                    <a:ext uri="{9D8B030D-6E8A-4147-A177-3AD203B41FA5}">
                      <a16:colId xmlns:a16="http://schemas.microsoft.com/office/drawing/2014/main" val="864214039"/>
                    </a:ext>
                  </a:extLst>
                </a:gridCol>
                <a:gridCol w="2204231">
                  <a:extLst>
                    <a:ext uri="{9D8B030D-6E8A-4147-A177-3AD203B41FA5}">
                      <a16:colId xmlns:a16="http://schemas.microsoft.com/office/drawing/2014/main" val="2646519810"/>
                    </a:ext>
                  </a:extLst>
                </a:gridCol>
                <a:gridCol w="2251895">
                  <a:extLst>
                    <a:ext uri="{9D8B030D-6E8A-4147-A177-3AD203B41FA5}">
                      <a16:colId xmlns:a16="http://schemas.microsoft.com/office/drawing/2014/main" val="2056159832"/>
                    </a:ext>
                  </a:extLst>
                </a:gridCol>
                <a:gridCol w="2521867">
                  <a:extLst>
                    <a:ext uri="{9D8B030D-6E8A-4147-A177-3AD203B41FA5}">
                      <a16:colId xmlns:a16="http://schemas.microsoft.com/office/drawing/2014/main" val="1116651454"/>
                    </a:ext>
                  </a:extLst>
                </a:gridCol>
              </a:tblGrid>
              <a:tr h="699128">
                <a:tc>
                  <a:txBody>
                    <a:bodyPr/>
                    <a:lstStyle/>
                    <a:p>
                      <a:pPr algn="ctr"/>
                      <a:r>
                        <a:rPr lang="hr-HR" dirty="0">
                          <a:latin typeface="Arial" panose="020B0604020202020204" pitchFamily="34" charset="0"/>
                          <a:cs typeface="Arial" panose="020B0604020202020204" pitchFamily="34" charset="0"/>
                        </a:rPr>
                        <a:t>Prihvatljive aktivnosti </a:t>
                      </a:r>
                    </a:p>
                  </a:txBody>
                  <a:tcPr anchor="ctr"/>
                </a:tc>
                <a:tc>
                  <a:txBody>
                    <a:bodyPr/>
                    <a:lstStyle/>
                    <a:p>
                      <a:pPr algn="ctr"/>
                      <a:r>
                        <a:rPr lang="hr-HR" dirty="0">
                          <a:latin typeface="Arial" panose="020B0604020202020204" pitchFamily="34" charset="0"/>
                          <a:cs typeface="Arial" panose="020B0604020202020204" pitchFamily="34" charset="0"/>
                        </a:rPr>
                        <a:t>Prijavitelj – start </a:t>
                      </a:r>
                      <a:r>
                        <a:rPr lang="hr-HR" dirty="0" err="1">
                          <a:latin typeface="Arial" panose="020B0604020202020204" pitchFamily="34" charset="0"/>
                          <a:cs typeface="Arial" panose="020B0604020202020204" pitchFamily="34" charset="0"/>
                        </a:rPr>
                        <a:t>up</a:t>
                      </a:r>
                      <a:endParaRPr lang="hr-HR" dirty="0">
                        <a:latin typeface="Arial" panose="020B0604020202020204" pitchFamily="34" charset="0"/>
                        <a:cs typeface="Arial" panose="020B0604020202020204" pitchFamily="34" charset="0"/>
                      </a:endParaRPr>
                    </a:p>
                  </a:txBody>
                  <a:tcPr anchor="ctr"/>
                </a:tc>
                <a:tc>
                  <a:txBody>
                    <a:bodyPr/>
                    <a:lstStyle/>
                    <a:p>
                      <a:pPr algn="ctr"/>
                      <a:r>
                        <a:rPr lang="hr-HR" dirty="0">
                          <a:latin typeface="Arial" panose="020B0604020202020204" pitchFamily="34" charset="0"/>
                          <a:cs typeface="Arial" panose="020B0604020202020204" pitchFamily="34" charset="0"/>
                        </a:rPr>
                        <a:t>Partner – poduzeće </a:t>
                      </a:r>
                    </a:p>
                  </a:txBody>
                  <a:tcPr anchor="ctr"/>
                </a:tc>
                <a:tc>
                  <a:txBody>
                    <a:bodyPr/>
                    <a:lstStyle/>
                    <a:p>
                      <a:pPr algn="ctr"/>
                      <a:r>
                        <a:rPr lang="hr-HR" dirty="0">
                          <a:latin typeface="Arial" panose="020B0604020202020204" pitchFamily="34" charset="0"/>
                          <a:cs typeface="Arial" panose="020B0604020202020204" pitchFamily="34" charset="0"/>
                        </a:rPr>
                        <a:t>Partner – RO </a:t>
                      </a:r>
                    </a:p>
                  </a:txBody>
                  <a:tcPr anchor="ctr"/>
                </a:tc>
                <a:extLst>
                  <a:ext uri="{0D108BD9-81ED-4DB2-BD59-A6C34878D82A}">
                    <a16:rowId xmlns:a16="http://schemas.microsoft.com/office/drawing/2014/main" val="2421967321"/>
                  </a:ext>
                </a:extLst>
              </a:tr>
              <a:tr h="12983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r-HR" dirty="0">
                          <a:solidFill>
                            <a:srgbClr val="295A4D"/>
                          </a:solidFill>
                          <a:latin typeface="Arial" panose="020B0604020202020204" pitchFamily="34" charset="0"/>
                          <a:cs typeface="Arial" panose="020B0604020202020204" pitchFamily="34" charset="0"/>
                        </a:rPr>
                        <a:t>Aktivnost 1. Istraživačke aktivnosti (obavezna aktivnost)</a:t>
                      </a:r>
                      <a:endParaRPr lang="hr-HR" dirty="0">
                        <a:latin typeface="Arial" panose="020B0604020202020204" pitchFamily="34" charset="0"/>
                        <a:cs typeface="Arial" panose="020B0604020202020204" pitchFamily="34" charset="0"/>
                      </a:endParaRPr>
                    </a:p>
                  </a:txBody>
                  <a:tcPr anchor="ctr"/>
                </a:tc>
                <a:tc>
                  <a:txBody>
                    <a:bodyPr/>
                    <a:lstStyle/>
                    <a:p>
                      <a:pPr algn="ctr"/>
                      <a:r>
                        <a:rPr lang="hr-HR" dirty="0">
                          <a:latin typeface="Arial" panose="020B0604020202020204" pitchFamily="34" charset="0"/>
                          <a:cs typeface="Arial" panose="020B0604020202020204" pitchFamily="34" charset="0"/>
                        </a:rPr>
                        <a:t>da</a:t>
                      </a:r>
                    </a:p>
                  </a:txBody>
                  <a:tcPr anchor="ctr"/>
                </a:tc>
                <a:tc>
                  <a:txBody>
                    <a:bodyPr/>
                    <a:lstStyle/>
                    <a:p>
                      <a:pPr algn="ctr"/>
                      <a:r>
                        <a:rPr lang="hr-HR" dirty="0">
                          <a:latin typeface="Arial" panose="020B0604020202020204" pitchFamily="34" charset="0"/>
                          <a:cs typeface="Arial" panose="020B0604020202020204" pitchFamily="34" charset="0"/>
                        </a:rPr>
                        <a:t>da</a:t>
                      </a:r>
                    </a:p>
                  </a:txBody>
                  <a:tcPr anchor="ctr"/>
                </a:tc>
                <a:tc>
                  <a:txBody>
                    <a:bodyPr/>
                    <a:lstStyle/>
                    <a:p>
                      <a:pPr algn="ctr"/>
                      <a:r>
                        <a:rPr lang="hr-HR" dirty="0">
                          <a:latin typeface="Arial" panose="020B0604020202020204" pitchFamily="34" charset="0"/>
                          <a:cs typeface="Arial" panose="020B0604020202020204" pitchFamily="34" charset="0"/>
                        </a:rPr>
                        <a:t>da</a:t>
                      </a:r>
                    </a:p>
                  </a:txBody>
                  <a:tcPr anchor="ctr"/>
                </a:tc>
                <a:extLst>
                  <a:ext uri="{0D108BD9-81ED-4DB2-BD59-A6C34878D82A}">
                    <a16:rowId xmlns:a16="http://schemas.microsoft.com/office/drawing/2014/main" val="1395792180"/>
                  </a:ext>
                </a:extLst>
              </a:tr>
              <a:tr h="69912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r-HR" dirty="0">
                          <a:solidFill>
                            <a:srgbClr val="295A4D"/>
                          </a:solidFill>
                          <a:latin typeface="Arial" panose="020B0604020202020204" pitchFamily="34" charset="0"/>
                          <a:cs typeface="Arial" panose="020B0604020202020204" pitchFamily="34" charset="0"/>
                        </a:rPr>
                        <a:t>Aktivnost 2. Upravljanje inovacijskim ciklusom</a:t>
                      </a:r>
                    </a:p>
                  </a:txBody>
                  <a:tcPr anchor="ctr"/>
                </a:tc>
                <a:tc>
                  <a:txBody>
                    <a:bodyPr/>
                    <a:lstStyle/>
                    <a:p>
                      <a:pPr algn="ctr"/>
                      <a:r>
                        <a:rPr lang="hr-HR" dirty="0">
                          <a:latin typeface="Arial" panose="020B0604020202020204" pitchFamily="34" charset="0"/>
                          <a:cs typeface="Arial" panose="020B0604020202020204" pitchFamily="34" charset="0"/>
                        </a:rPr>
                        <a:t>da</a:t>
                      </a:r>
                    </a:p>
                  </a:txBody>
                  <a:tcPr anchor="ctr"/>
                </a:tc>
                <a:tc>
                  <a:txBody>
                    <a:bodyPr/>
                    <a:lstStyle/>
                    <a:p>
                      <a:pPr algn="ctr"/>
                      <a:r>
                        <a:rPr lang="hr-HR" dirty="0">
                          <a:latin typeface="Arial" panose="020B0604020202020204" pitchFamily="34" charset="0"/>
                          <a:cs typeface="Arial" panose="020B0604020202020204" pitchFamily="34" charset="0"/>
                        </a:rPr>
                        <a:t>ne</a:t>
                      </a:r>
                    </a:p>
                  </a:txBody>
                  <a:tcPr anchor="ctr"/>
                </a:tc>
                <a:tc>
                  <a:txBody>
                    <a:bodyPr/>
                    <a:lstStyle/>
                    <a:p>
                      <a:pPr algn="ctr"/>
                      <a:r>
                        <a:rPr lang="hr-HR" dirty="0">
                          <a:latin typeface="Arial" panose="020B0604020202020204" pitchFamily="34" charset="0"/>
                          <a:cs typeface="Arial" panose="020B0604020202020204" pitchFamily="34" charset="0"/>
                        </a:rPr>
                        <a:t>ne</a:t>
                      </a:r>
                    </a:p>
                  </a:txBody>
                  <a:tcPr anchor="ctr"/>
                </a:tc>
                <a:extLst>
                  <a:ext uri="{0D108BD9-81ED-4DB2-BD59-A6C34878D82A}">
                    <a16:rowId xmlns:a16="http://schemas.microsoft.com/office/drawing/2014/main" val="3648852438"/>
                  </a:ext>
                </a:extLst>
              </a:tr>
              <a:tr h="99875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r-HR" dirty="0">
                          <a:solidFill>
                            <a:srgbClr val="295A4D"/>
                          </a:solidFill>
                          <a:latin typeface="Arial" panose="020B0604020202020204" pitchFamily="34" charset="0"/>
                          <a:cs typeface="Arial" panose="020B0604020202020204" pitchFamily="34" charset="0"/>
                        </a:rPr>
                        <a:t>Aktivnost 3. Diseminacija istraživačkih rezultata</a:t>
                      </a:r>
                    </a:p>
                  </a:txBody>
                  <a:tcPr anchor="ctr"/>
                </a:tc>
                <a:tc>
                  <a:txBody>
                    <a:bodyPr/>
                    <a:lstStyle/>
                    <a:p>
                      <a:pPr algn="ctr"/>
                      <a:r>
                        <a:rPr lang="hr-HR" dirty="0">
                          <a:latin typeface="Arial" panose="020B0604020202020204" pitchFamily="34" charset="0"/>
                          <a:cs typeface="Arial" panose="020B0604020202020204" pitchFamily="34" charset="0"/>
                        </a:rPr>
                        <a:t>da</a:t>
                      </a:r>
                    </a:p>
                  </a:txBody>
                  <a:tcPr anchor="ctr"/>
                </a:tc>
                <a:tc>
                  <a:txBody>
                    <a:bodyPr/>
                    <a:lstStyle/>
                    <a:p>
                      <a:pPr algn="ctr"/>
                      <a:r>
                        <a:rPr lang="hr-HR" dirty="0">
                          <a:latin typeface="Arial" panose="020B0604020202020204" pitchFamily="34" charset="0"/>
                          <a:cs typeface="Arial" panose="020B0604020202020204" pitchFamily="34" charset="0"/>
                        </a:rPr>
                        <a:t>ne</a:t>
                      </a:r>
                    </a:p>
                  </a:txBody>
                  <a:tcPr anchor="ctr"/>
                </a:tc>
                <a:tc>
                  <a:txBody>
                    <a:bodyPr/>
                    <a:lstStyle/>
                    <a:p>
                      <a:pPr algn="ctr"/>
                      <a:r>
                        <a:rPr lang="hr-HR" dirty="0">
                          <a:latin typeface="Arial" panose="020B0604020202020204" pitchFamily="34" charset="0"/>
                          <a:cs typeface="Arial" panose="020B0604020202020204" pitchFamily="34" charset="0"/>
                        </a:rPr>
                        <a:t>da</a:t>
                      </a:r>
                    </a:p>
                  </a:txBody>
                  <a:tcPr anchor="ctr"/>
                </a:tc>
                <a:extLst>
                  <a:ext uri="{0D108BD9-81ED-4DB2-BD59-A6C34878D82A}">
                    <a16:rowId xmlns:a16="http://schemas.microsoft.com/office/drawing/2014/main" val="587545716"/>
                  </a:ext>
                </a:extLst>
              </a:tr>
              <a:tr h="699128">
                <a:tc>
                  <a:txBody>
                    <a:bodyPr/>
                    <a:lstStyle/>
                    <a:p>
                      <a:pPr algn="ctr"/>
                      <a:r>
                        <a:rPr lang="hr-HR" dirty="0">
                          <a:solidFill>
                            <a:srgbClr val="295A4D"/>
                          </a:solidFill>
                          <a:latin typeface="Arial" panose="020B0604020202020204" pitchFamily="34" charset="0"/>
                          <a:cs typeface="Arial" panose="020B0604020202020204" pitchFamily="34" charset="0"/>
                        </a:rPr>
                        <a:t>Aktivnost 4. Promidžba i vidljivost</a:t>
                      </a:r>
                      <a:endParaRPr lang="hr-HR" dirty="0">
                        <a:latin typeface="Arial" panose="020B0604020202020204" pitchFamily="34" charset="0"/>
                        <a:cs typeface="Arial" panose="020B0604020202020204" pitchFamily="34" charset="0"/>
                      </a:endParaRPr>
                    </a:p>
                  </a:txBody>
                  <a:tcPr anchor="ctr"/>
                </a:tc>
                <a:tc>
                  <a:txBody>
                    <a:bodyPr/>
                    <a:lstStyle/>
                    <a:p>
                      <a:pPr algn="ctr"/>
                      <a:r>
                        <a:rPr lang="hr-HR" dirty="0">
                          <a:latin typeface="Arial" panose="020B0604020202020204" pitchFamily="34" charset="0"/>
                          <a:cs typeface="Arial" panose="020B0604020202020204" pitchFamily="34" charset="0"/>
                        </a:rPr>
                        <a:t>da</a:t>
                      </a:r>
                    </a:p>
                  </a:txBody>
                  <a:tcPr anchor="ctr"/>
                </a:tc>
                <a:tc>
                  <a:txBody>
                    <a:bodyPr/>
                    <a:lstStyle/>
                    <a:p>
                      <a:pPr algn="ctr"/>
                      <a:r>
                        <a:rPr lang="hr-HR" dirty="0">
                          <a:latin typeface="Arial" panose="020B0604020202020204" pitchFamily="34" charset="0"/>
                          <a:cs typeface="Arial" panose="020B0604020202020204" pitchFamily="34" charset="0"/>
                        </a:rPr>
                        <a:t>ne</a:t>
                      </a:r>
                    </a:p>
                  </a:txBody>
                  <a:tcPr anchor="ctr"/>
                </a:tc>
                <a:tc>
                  <a:txBody>
                    <a:bodyPr/>
                    <a:lstStyle/>
                    <a:p>
                      <a:pPr algn="ctr"/>
                      <a:r>
                        <a:rPr lang="hr-HR" dirty="0">
                          <a:latin typeface="Arial" panose="020B0604020202020204" pitchFamily="34" charset="0"/>
                          <a:cs typeface="Arial" panose="020B0604020202020204" pitchFamily="34" charset="0"/>
                        </a:rPr>
                        <a:t>ne</a:t>
                      </a:r>
                    </a:p>
                  </a:txBody>
                  <a:tcPr anchor="ctr"/>
                </a:tc>
                <a:extLst>
                  <a:ext uri="{0D108BD9-81ED-4DB2-BD59-A6C34878D82A}">
                    <a16:rowId xmlns:a16="http://schemas.microsoft.com/office/drawing/2014/main" val="3676745605"/>
                  </a:ext>
                </a:extLst>
              </a:tr>
              <a:tr h="699128">
                <a:tc>
                  <a:txBody>
                    <a:bodyPr/>
                    <a:lstStyle/>
                    <a:p>
                      <a:pPr algn="ctr"/>
                      <a:r>
                        <a:rPr lang="hr-HR" dirty="0">
                          <a:solidFill>
                            <a:srgbClr val="295A4D"/>
                          </a:solidFill>
                          <a:latin typeface="Arial" panose="020B0604020202020204" pitchFamily="34" charset="0"/>
                          <a:cs typeface="Arial" panose="020B0604020202020204" pitchFamily="34" charset="0"/>
                        </a:rPr>
                        <a:t>Aktivnost 5. Upravljanje projektom </a:t>
                      </a:r>
                      <a:endParaRPr lang="hr-HR" dirty="0">
                        <a:latin typeface="Arial" panose="020B0604020202020204" pitchFamily="34" charset="0"/>
                        <a:cs typeface="Arial" panose="020B0604020202020204" pitchFamily="34" charset="0"/>
                      </a:endParaRPr>
                    </a:p>
                  </a:txBody>
                  <a:tcPr anchor="ctr"/>
                </a:tc>
                <a:tc>
                  <a:txBody>
                    <a:bodyPr/>
                    <a:lstStyle/>
                    <a:p>
                      <a:pPr algn="ctr"/>
                      <a:r>
                        <a:rPr lang="hr-HR" dirty="0">
                          <a:latin typeface="Arial" panose="020B0604020202020204" pitchFamily="34" charset="0"/>
                          <a:cs typeface="Arial" panose="020B0604020202020204" pitchFamily="34" charset="0"/>
                        </a:rPr>
                        <a:t>da</a:t>
                      </a:r>
                    </a:p>
                  </a:txBody>
                  <a:tcPr anchor="ctr"/>
                </a:tc>
                <a:tc>
                  <a:txBody>
                    <a:bodyPr/>
                    <a:lstStyle/>
                    <a:p>
                      <a:pPr algn="ctr"/>
                      <a:r>
                        <a:rPr lang="hr-HR" dirty="0">
                          <a:latin typeface="Arial" panose="020B0604020202020204" pitchFamily="34" charset="0"/>
                          <a:cs typeface="Arial" panose="020B0604020202020204" pitchFamily="34" charset="0"/>
                        </a:rPr>
                        <a:t>da</a:t>
                      </a:r>
                    </a:p>
                  </a:txBody>
                  <a:tcPr anchor="ctr"/>
                </a:tc>
                <a:tc>
                  <a:txBody>
                    <a:bodyPr/>
                    <a:lstStyle/>
                    <a:p>
                      <a:pPr algn="ctr"/>
                      <a:r>
                        <a:rPr lang="hr-HR" dirty="0">
                          <a:latin typeface="Arial" panose="020B0604020202020204" pitchFamily="34" charset="0"/>
                          <a:cs typeface="Arial" panose="020B0604020202020204" pitchFamily="34" charset="0"/>
                        </a:rPr>
                        <a:t>da</a:t>
                      </a:r>
                    </a:p>
                  </a:txBody>
                  <a:tcPr anchor="ctr"/>
                </a:tc>
                <a:extLst>
                  <a:ext uri="{0D108BD9-81ED-4DB2-BD59-A6C34878D82A}">
                    <a16:rowId xmlns:a16="http://schemas.microsoft.com/office/drawing/2014/main" val="445123778"/>
                  </a:ext>
                </a:extLst>
              </a:tr>
            </a:tbl>
          </a:graphicData>
        </a:graphic>
      </p:graphicFrame>
      <p:sp>
        <p:nvSpPr>
          <p:cNvPr id="5" name="Title 1">
            <a:extLst>
              <a:ext uri="{FF2B5EF4-FFF2-40B4-BE49-F238E27FC236}">
                <a16:creationId xmlns:a16="http://schemas.microsoft.com/office/drawing/2014/main" id="{815D61EE-4E41-CF8E-8C2D-30412786A6A6}"/>
              </a:ext>
            </a:extLst>
          </p:cNvPr>
          <p:cNvSpPr txBox="1">
            <a:spLocks/>
          </p:cNvSpPr>
          <p:nvPr/>
        </p:nvSpPr>
        <p:spPr>
          <a:xfrm>
            <a:off x="838200" y="336435"/>
            <a:ext cx="9791701" cy="4308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295A4D"/>
                </a:solidFill>
                <a:latin typeface=""/>
                <a:ea typeface="+mj-ea"/>
                <a:cs typeface="+mj-cs"/>
              </a:defRPr>
            </a:lvl1pPr>
          </a:lstStyle>
          <a:p>
            <a:r>
              <a:rPr lang="hr-HR" sz="2400" dirty="0"/>
              <a:t>Prihvatljive aktivnosti</a:t>
            </a:r>
            <a:br>
              <a:rPr lang="hr-HR" sz="2400" dirty="0"/>
            </a:br>
            <a:endParaRPr lang="hr-HR" sz="2400" dirty="0"/>
          </a:p>
        </p:txBody>
      </p:sp>
      <p:sp>
        <p:nvSpPr>
          <p:cNvPr id="7" name="Rectangle 6">
            <a:extLst>
              <a:ext uri="{FF2B5EF4-FFF2-40B4-BE49-F238E27FC236}">
                <a16:creationId xmlns:a16="http://schemas.microsoft.com/office/drawing/2014/main" id="{4741175B-2929-6DCB-0D62-AFC465362B79}"/>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5833846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290" y="164000"/>
            <a:ext cx="9791701" cy="430886"/>
          </a:xfrm>
        </p:spPr>
        <p:txBody>
          <a:bodyPr>
            <a:noAutofit/>
          </a:bodyPr>
          <a:lstStyle/>
          <a:p>
            <a:r>
              <a:rPr lang="hr-HR" sz="2400" dirty="0"/>
              <a:t>Neprihvatljive aktivnosti (1)</a:t>
            </a:r>
            <a:endParaRPr lang="hr-HR" sz="2400" b="1" dirty="0"/>
          </a:p>
        </p:txBody>
      </p:sp>
      <p:sp>
        <p:nvSpPr>
          <p:cNvPr id="6" name="TextBox 5">
            <a:extLst>
              <a:ext uri="{FF2B5EF4-FFF2-40B4-BE49-F238E27FC236}">
                <a16:creationId xmlns:a16="http://schemas.microsoft.com/office/drawing/2014/main" id="{BD6F83E0-5E70-1AC6-8C49-965EC8A2B822}"/>
              </a:ext>
            </a:extLst>
          </p:cNvPr>
          <p:cNvSpPr txBox="1"/>
          <p:nvPr/>
        </p:nvSpPr>
        <p:spPr>
          <a:xfrm>
            <a:off x="1706498" y="1282784"/>
            <a:ext cx="10216694" cy="5170646"/>
          </a:xfrm>
          <a:prstGeom prst="rect">
            <a:avLst/>
          </a:prstGeom>
          <a:noFill/>
        </p:spPr>
        <p:txBody>
          <a:bodyPr wrap="square">
            <a:spAutoFit/>
          </a:bodyPr>
          <a:lstStyle/>
          <a:p>
            <a:r>
              <a:rPr lang="hr-HR" sz="2200" dirty="0">
                <a:solidFill>
                  <a:srgbClr val="295A4D"/>
                </a:solidFill>
                <a:latin typeface="Arial" panose="020B0604020202020204" pitchFamily="34" charset="0"/>
                <a:cs typeface="Arial" panose="020B0604020202020204" pitchFamily="34" charset="0"/>
              </a:rPr>
              <a:t>Neprihvatljive su aktivnosti s </a:t>
            </a:r>
            <a:r>
              <a:rPr lang="hr-HR" sz="2200" b="1" dirty="0">
                <a:solidFill>
                  <a:srgbClr val="295A4D"/>
                </a:solidFill>
                <a:latin typeface="Arial" panose="020B0604020202020204" pitchFamily="34" charset="0"/>
                <a:cs typeface="Arial" panose="020B0604020202020204" pitchFamily="34" charset="0"/>
              </a:rPr>
              <a:t>IFC </a:t>
            </a:r>
            <a:r>
              <a:rPr lang="hr-HR" sz="2200" b="1" dirty="0" err="1">
                <a:solidFill>
                  <a:srgbClr val="295A4D"/>
                </a:solidFill>
                <a:latin typeface="Arial" panose="020B0604020202020204" pitchFamily="34" charset="0"/>
                <a:cs typeface="Arial" panose="020B0604020202020204" pitchFamily="34" charset="0"/>
              </a:rPr>
              <a:t>Exclusion</a:t>
            </a:r>
            <a:r>
              <a:rPr lang="hr-HR" sz="2200" b="1" dirty="0">
                <a:solidFill>
                  <a:srgbClr val="295A4D"/>
                </a:solidFill>
                <a:latin typeface="Arial" panose="020B0604020202020204" pitchFamily="34" charset="0"/>
                <a:cs typeface="Arial" panose="020B0604020202020204" pitchFamily="34" charset="0"/>
              </a:rPr>
              <a:t> liste</a:t>
            </a:r>
            <a:r>
              <a:rPr lang="hr-HR" sz="2200" dirty="0">
                <a:solidFill>
                  <a:srgbClr val="295A4D"/>
                </a:solidFill>
                <a:latin typeface="Arial" panose="020B0604020202020204" pitchFamily="34" charset="0"/>
                <a:cs typeface="Arial" panose="020B0604020202020204" pitchFamily="34" charset="0"/>
              </a:rPr>
              <a:t>:</a:t>
            </a:r>
          </a:p>
          <a:p>
            <a:endParaRPr lang="hr-HR" sz="2200" dirty="0">
              <a:solidFill>
                <a:srgbClr val="295A4D"/>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hr-HR" sz="2200" dirty="0">
                <a:solidFill>
                  <a:srgbClr val="295A4D"/>
                </a:solidFill>
                <a:latin typeface="Arial" panose="020B0604020202020204" pitchFamily="34" charset="0"/>
                <a:cs typeface="Arial" panose="020B0604020202020204" pitchFamily="34" charset="0"/>
              </a:rPr>
              <a:t>Proizvodnja/trgovina zabranjenim tvarima (npr. lijekovi, pesticidi, CFC plinovi, opasni otpad, zaštićene životinjske vrste – CITES)</a:t>
            </a:r>
          </a:p>
          <a:p>
            <a:pPr marL="342900" indent="-342900">
              <a:buFont typeface="Arial" panose="020B0604020202020204" pitchFamily="34" charset="0"/>
              <a:buChar char="•"/>
            </a:pPr>
            <a:r>
              <a:rPr lang="hr-HR" sz="2200" dirty="0">
                <a:solidFill>
                  <a:srgbClr val="295A4D"/>
                </a:solidFill>
                <a:latin typeface="Arial" panose="020B0604020202020204" pitchFamily="34" charset="0"/>
                <a:cs typeface="Arial" panose="020B0604020202020204" pitchFamily="34" charset="0"/>
              </a:rPr>
              <a:t>Aktivnosti povezne s oružjem, streljivom, duhanom, alkoholnim pićem (osim piva i vina), kockanjem i radom kasina</a:t>
            </a:r>
          </a:p>
          <a:p>
            <a:pPr marL="342900" indent="-342900">
              <a:buFont typeface="Arial" panose="020B0604020202020204" pitchFamily="34" charset="0"/>
              <a:buChar char="•"/>
            </a:pPr>
            <a:r>
              <a:rPr lang="hr-HR" sz="2200" dirty="0">
                <a:solidFill>
                  <a:srgbClr val="295A4D"/>
                </a:solidFill>
                <a:latin typeface="Arial" panose="020B0604020202020204" pitchFamily="34" charset="0"/>
                <a:cs typeface="Arial" panose="020B0604020202020204" pitchFamily="34" charset="0"/>
              </a:rPr>
              <a:t>Proizvodnja radioaktivnog materijala (osim medicinske i mjerne opreme s trivijalnim izvorima zračenja)</a:t>
            </a:r>
          </a:p>
          <a:p>
            <a:pPr marL="342900" indent="-342900">
              <a:buFont typeface="Arial" panose="020B0604020202020204" pitchFamily="34" charset="0"/>
              <a:buChar char="•"/>
            </a:pPr>
            <a:r>
              <a:rPr lang="hr-HR" sz="2200" dirty="0">
                <a:solidFill>
                  <a:srgbClr val="295A4D"/>
                </a:solidFill>
                <a:latin typeface="Arial" panose="020B0604020202020204" pitchFamily="34" charset="0"/>
                <a:cs typeface="Arial" panose="020B0604020202020204" pitchFamily="34" charset="0"/>
              </a:rPr>
              <a:t>Proizvodnja/trgovina azbesta u slobodnim vlaknima (iznimka: vezani cement s &lt;20% azbesta)</a:t>
            </a:r>
          </a:p>
          <a:p>
            <a:pPr marL="342900" indent="-342900">
              <a:buFont typeface="Arial" panose="020B0604020202020204" pitchFamily="34" charset="0"/>
              <a:buChar char="•"/>
            </a:pPr>
            <a:r>
              <a:rPr lang="hr-HR" sz="2200" dirty="0">
                <a:solidFill>
                  <a:srgbClr val="295A4D"/>
                </a:solidFill>
                <a:latin typeface="Arial" panose="020B0604020202020204" pitchFamily="34" charset="0"/>
                <a:cs typeface="Arial" panose="020B0604020202020204" pitchFamily="34" charset="0"/>
              </a:rPr>
              <a:t>Ribolov mrežama duljim od 2,5 km u morima</a:t>
            </a:r>
          </a:p>
          <a:p>
            <a:pPr marL="342900" indent="-342900">
              <a:buFont typeface="Arial" panose="020B0604020202020204" pitchFamily="34" charset="0"/>
              <a:buChar char="•"/>
            </a:pPr>
            <a:r>
              <a:rPr lang="hr-HR" sz="2200" dirty="0">
                <a:solidFill>
                  <a:srgbClr val="295A4D"/>
                </a:solidFill>
                <a:latin typeface="Arial" panose="020B0604020202020204" pitchFamily="34" charset="0"/>
                <a:cs typeface="Arial" panose="020B0604020202020204" pitchFamily="34" charset="0"/>
              </a:rPr>
              <a:t>Prisilni/eksploatatorski rad i dječji rad</a:t>
            </a:r>
          </a:p>
          <a:p>
            <a:pPr marL="342900" indent="-342900">
              <a:buFont typeface="Arial" panose="020B0604020202020204" pitchFamily="34" charset="0"/>
              <a:buChar char="•"/>
            </a:pPr>
            <a:r>
              <a:rPr lang="hr-HR" sz="2200" dirty="0">
                <a:solidFill>
                  <a:srgbClr val="295A4D"/>
                </a:solidFill>
                <a:latin typeface="Arial" panose="020B0604020202020204" pitchFamily="34" charset="0"/>
                <a:cs typeface="Arial" panose="020B0604020202020204" pitchFamily="34" charset="0"/>
              </a:rPr>
              <a:t>Proizvodnja/trgovina šumskim proizvodima iz neodrživih izvora</a:t>
            </a:r>
          </a:p>
          <a:p>
            <a:pPr marL="342900" indent="-342900">
              <a:buFont typeface="Arial" panose="020B0604020202020204" pitchFamily="34" charset="0"/>
              <a:buChar char="•"/>
            </a:pPr>
            <a:r>
              <a:rPr lang="hr-HR" sz="2200" dirty="0">
                <a:solidFill>
                  <a:srgbClr val="295A4D"/>
                </a:solidFill>
                <a:latin typeface="Arial" panose="020B0604020202020204" pitchFamily="34" charset="0"/>
                <a:cs typeface="Arial" panose="020B0604020202020204" pitchFamily="34" charset="0"/>
              </a:rPr>
              <a:t>Proizvodnja/trgovina kemikalijama u velikim količinama</a:t>
            </a:r>
          </a:p>
          <a:p>
            <a:pPr marL="342900" indent="-342900">
              <a:buFont typeface="Arial" panose="020B0604020202020204" pitchFamily="34" charset="0"/>
              <a:buChar char="•"/>
            </a:pPr>
            <a:r>
              <a:rPr lang="hr-HR" sz="2200" dirty="0">
                <a:solidFill>
                  <a:srgbClr val="295A4D"/>
                </a:solidFill>
                <a:latin typeface="Arial" panose="020B0604020202020204" pitchFamily="34" charset="0"/>
                <a:cs typeface="Arial" panose="020B0604020202020204" pitchFamily="34" charset="0"/>
              </a:rPr>
              <a:t>Aktivnosti koje uključuju prisilno preseljenje ili izvlaštenje zemljišta.</a:t>
            </a:r>
            <a:endParaRPr lang="hr-HR" sz="2200" b="1" dirty="0">
              <a:solidFill>
                <a:srgbClr val="295A4D"/>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8" name="Picture 7">
            <a:extLst>
              <a:ext uri="{FF2B5EF4-FFF2-40B4-BE49-F238E27FC236}">
                <a16:creationId xmlns:a16="http://schemas.microsoft.com/office/drawing/2014/main" id="{DFE6F4FF-B5DF-1EFE-BF3F-A795E4C1585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40228" y="1036877"/>
            <a:ext cx="1166270" cy="1166270"/>
          </a:xfrm>
          <a:prstGeom prst="rect">
            <a:avLst/>
          </a:prstGeom>
        </p:spPr>
      </p:pic>
    </p:spTree>
    <p:extLst>
      <p:ext uri="{BB962C8B-B14F-4D97-AF65-F5344CB8AC3E}">
        <p14:creationId xmlns:p14="http://schemas.microsoft.com/office/powerpoint/2010/main" val="39257424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290" y="164000"/>
            <a:ext cx="9791701" cy="430886"/>
          </a:xfrm>
        </p:spPr>
        <p:txBody>
          <a:bodyPr>
            <a:noAutofit/>
          </a:bodyPr>
          <a:lstStyle/>
          <a:p>
            <a:r>
              <a:rPr lang="hr-HR" sz="2400" dirty="0"/>
              <a:t>Neprihvatljive aktivnosti (2)</a:t>
            </a:r>
            <a:endParaRPr lang="hr-HR" sz="2400" b="1" dirty="0"/>
          </a:p>
        </p:txBody>
      </p:sp>
      <p:sp>
        <p:nvSpPr>
          <p:cNvPr id="6" name="TextBox 5">
            <a:extLst>
              <a:ext uri="{FF2B5EF4-FFF2-40B4-BE49-F238E27FC236}">
                <a16:creationId xmlns:a16="http://schemas.microsoft.com/office/drawing/2014/main" id="{BD6F83E0-5E70-1AC6-8C49-965EC8A2B822}"/>
              </a:ext>
            </a:extLst>
          </p:cNvPr>
          <p:cNvSpPr txBox="1"/>
          <p:nvPr/>
        </p:nvSpPr>
        <p:spPr>
          <a:xfrm>
            <a:off x="1706498" y="1036877"/>
            <a:ext cx="10216694" cy="5509200"/>
          </a:xfrm>
          <a:prstGeom prst="rect">
            <a:avLst/>
          </a:prstGeom>
          <a:noFill/>
        </p:spPr>
        <p:txBody>
          <a:bodyPr wrap="square">
            <a:spAutoFit/>
          </a:bodyPr>
          <a:lstStyle/>
          <a:p>
            <a:r>
              <a:rPr lang="hr-HR" sz="2200" b="1" dirty="0">
                <a:solidFill>
                  <a:srgbClr val="295A4D"/>
                </a:solidFill>
                <a:latin typeface="Arial" panose="020B0604020202020204" pitchFamily="34" charset="0"/>
                <a:cs typeface="Arial" panose="020B0604020202020204" pitchFamily="34" charset="0"/>
              </a:rPr>
              <a:t>Ostale neprihvatljive aktivnosti u okviru DIGIT projekta:</a:t>
            </a:r>
          </a:p>
          <a:p>
            <a:endParaRPr lang="hr-HR" sz="2200" dirty="0">
              <a:solidFill>
                <a:srgbClr val="295A4D"/>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hr-HR" sz="2200" dirty="0">
                <a:solidFill>
                  <a:srgbClr val="295A4D"/>
                </a:solidFill>
                <a:latin typeface="Arial" panose="020B0604020202020204" pitchFamily="34" charset="0"/>
                <a:cs typeface="Arial" panose="020B0604020202020204" pitchFamily="34" charset="0"/>
              </a:rPr>
              <a:t>Aktivnosti koje uključuju potrošnju fosilnih goriva, osobito one s rizikom dugotrajne ovisnosti o njima</a:t>
            </a:r>
          </a:p>
          <a:p>
            <a:pPr marL="342900" indent="-342900">
              <a:buFont typeface="Arial" panose="020B0604020202020204" pitchFamily="34" charset="0"/>
              <a:buChar char="•"/>
            </a:pPr>
            <a:r>
              <a:rPr lang="hr-HR" sz="2200" dirty="0">
                <a:solidFill>
                  <a:srgbClr val="295A4D"/>
                </a:solidFill>
                <a:latin typeface="Arial" panose="020B0604020202020204" pitchFamily="34" charset="0"/>
                <a:cs typeface="Arial" panose="020B0604020202020204" pitchFamily="34" charset="0"/>
              </a:rPr>
              <a:t>Aktivnosti unutar EU ETS sustava koje ne postižu smanjenje emisije ispod referentnih vrijednosti</a:t>
            </a:r>
          </a:p>
          <a:p>
            <a:pPr marL="342900" indent="-342900">
              <a:buFont typeface="Arial" panose="020B0604020202020204" pitchFamily="34" charset="0"/>
              <a:buChar char="•"/>
            </a:pPr>
            <a:r>
              <a:rPr lang="hr-HR" sz="2200" dirty="0">
                <a:solidFill>
                  <a:srgbClr val="295A4D"/>
                </a:solidFill>
                <a:latin typeface="Arial" panose="020B0604020202020204" pitchFamily="34" charset="0"/>
                <a:cs typeface="Arial" panose="020B0604020202020204" pitchFamily="34" charset="0"/>
              </a:rPr>
              <a:t>Aktivnosti povezane s odlagalištima otpada i spalionicama</a:t>
            </a:r>
          </a:p>
          <a:p>
            <a:pPr marL="342900" indent="-342900">
              <a:buFont typeface="Arial" panose="020B0604020202020204" pitchFamily="34" charset="0"/>
              <a:buChar char="•"/>
            </a:pPr>
            <a:r>
              <a:rPr lang="hr-HR" sz="2200" dirty="0">
                <a:solidFill>
                  <a:srgbClr val="295A4D"/>
                </a:solidFill>
                <a:latin typeface="Arial" panose="020B0604020202020204" pitchFamily="34" charset="0"/>
                <a:cs typeface="Arial" panose="020B0604020202020204" pitchFamily="34" charset="0"/>
              </a:rPr>
              <a:t>Kupnja velikih količina kemikalija i opasnih tvari (plinova, tekućina, reagensa)</a:t>
            </a:r>
          </a:p>
          <a:p>
            <a:pPr marL="342900" indent="-342900">
              <a:buFont typeface="Arial" panose="020B0604020202020204" pitchFamily="34" charset="0"/>
              <a:buChar char="•"/>
            </a:pPr>
            <a:r>
              <a:rPr lang="hr-HR" sz="2200" dirty="0">
                <a:solidFill>
                  <a:srgbClr val="295A4D"/>
                </a:solidFill>
                <a:latin typeface="Arial" panose="020B0604020202020204" pitchFamily="34" charset="0"/>
                <a:cs typeface="Arial" panose="020B0604020202020204" pitchFamily="34" charset="0"/>
              </a:rPr>
              <a:t>Nabava pesticida</a:t>
            </a:r>
          </a:p>
          <a:p>
            <a:pPr marL="342900" indent="-342900">
              <a:buFont typeface="Arial" panose="020B0604020202020204" pitchFamily="34" charset="0"/>
              <a:buChar char="•"/>
            </a:pPr>
            <a:r>
              <a:rPr lang="hr-HR" sz="2200" dirty="0">
                <a:solidFill>
                  <a:srgbClr val="295A4D"/>
                </a:solidFill>
                <a:latin typeface="Arial" panose="020B0604020202020204" pitchFamily="34" charset="0"/>
                <a:cs typeface="Arial" panose="020B0604020202020204" pitchFamily="34" charset="0"/>
              </a:rPr>
              <a:t>Aktivnosti s visokim ili značajnim E&amp;S rizikom (prema pravilima Svjetske banke)</a:t>
            </a:r>
          </a:p>
          <a:p>
            <a:pPr marL="342900" indent="-342900">
              <a:buFont typeface="Arial" panose="020B0604020202020204" pitchFamily="34" charset="0"/>
              <a:buChar char="•"/>
            </a:pPr>
            <a:r>
              <a:rPr lang="hr-HR" sz="2200" dirty="0">
                <a:solidFill>
                  <a:srgbClr val="295A4D"/>
                </a:solidFill>
                <a:latin typeface="Arial" panose="020B0604020202020204" pitchFamily="34" charset="0"/>
                <a:cs typeface="Arial" panose="020B0604020202020204" pitchFamily="34" charset="0"/>
              </a:rPr>
              <a:t>Aktivnosti koje uključuju rizična istraživanja na ljudima/životinjama</a:t>
            </a:r>
          </a:p>
          <a:p>
            <a:pPr marL="342900" indent="-342900">
              <a:buFont typeface="Arial" panose="020B0604020202020204" pitchFamily="34" charset="0"/>
              <a:buChar char="•"/>
            </a:pPr>
            <a:r>
              <a:rPr lang="hr-HR" sz="2200" dirty="0">
                <a:solidFill>
                  <a:srgbClr val="295A4D"/>
                </a:solidFill>
                <a:latin typeface="Arial" panose="020B0604020202020204" pitchFamily="34" charset="0"/>
                <a:cs typeface="Arial" panose="020B0604020202020204" pitchFamily="34" charset="0"/>
              </a:rPr>
              <a:t>Laboratoriji BSL-3 i BSL-4 razine biološke sigurnosti</a:t>
            </a:r>
          </a:p>
          <a:p>
            <a:pPr marL="342900" indent="-342900">
              <a:buFont typeface="Arial" panose="020B0604020202020204" pitchFamily="34" charset="0"/>
              <a:buChar char="•"/>
            </a:pPr>
            <a:r>
              <a:rPr lang="hr-HR" sz="2200" dirty="0">
                <a:solidFill>
                  <a:srgbClr val="295A4D"/>
                </a:solidFill>
                <a:latin typeface="Arial" panose="020B0604020202020204" pitchFamily="34" charset="0"/>
                <a:cs typeface="Arial" panose="020B0604020202020204" pitchFamily="34" charset="0"/>
              </a:rPr>
              <a:t>Aktivnosti u pomorskoj industriji (osim istraživanja malih plovila)</a:t>
            </a:r>
          </a:p>
          <a:p>
            <a:pPr marL="342900" indent="-342900">
              <a:buFont typeface="Arial" panose="020B0604020202020204" pitchFamily="34" charset="0"/>
              <a:buChar char="•"/>
            </a:pPr>
            <a:r>
              <a:rPr lang="hr-HR" sz="2200" dirty="0">
                <a:solidFill>
                  <a:srgbClr val="295A4D"/>
                </a:solidFill>
                <a:latin typeface="Arial" panose="020B0604020202020204" pitchFamily="34" charset="0"/>
                <a:cs typeface="Arial" panose="020B0604020202020204" pitchFamily="34" charset="0"/>
              </a:rPr>
              <a:t>Aktivnosti koje nisu u skladu s Etičkim kodeksom i horizontalnim načelima projekta DIGIT.</a:t>
            </a:r>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8" name="Picture 7">
            <a:extLst>
              <a:ext uri="{FF2B5EF4-FFF2-40B4-BE49-F238E27FC236}">
                <a16:creationId xmlns:a16="http://schemas.microsoft.com/office/drawing/2014/main" id="{DFE6F4FF-B5DF-1EFE-BF3F-A795E4C1585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40228" y="887408"/>
            <a:ext cx="1090861" cy="1090861"/>
          </a:xfrm>
          <a:prstGeom prst="rect">
            <a:avLst/>
          </a:prstGeom>
        </p:spPr>
      </p:pic>
    </p:spTree>
    <p:extLst>
      <p:ext uri="{BB962C8B-B14F-4D97-AF65-F5344CB8AC3E}">
        <p14:creationId xmlns:p14="http://schemas.microsoft.com/office/powerpoint/2010/main" val="3709723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230" y="689007"/>
            <a:ext cx="5578479" cy="5192681"/>
          </a:xfrm>
        </p:spPr>
        <p:txBody>
          <a:bodyPr>
            <a:noAutofit/>
          </a:bodyPr>
          <a:lstStyle/>
          <a:p>
            <a:br>
              <a:rPr lang="hr-HR" sz="4000" dirty="0"/>
            </a:br>
            <a:br>
              <a:rPr lang="hr-HR" sz="4000" dirty="0"/>
            </a:br>
            <a:r>
              <a:rPr lang="hr-HR" sz="3600" dirty="0"/>
              <a:t>E&amp;S uvjeti</a:t>
            </a:r>
            <a:br>
              <a:rPr lang="en-US" sz="4000" dirty="0"/>
            </a:br>
            <a:br>
              <a:rPr lang="hr-HR" sz="4000" dirty="0"/>
            </a:br>
            <a:br>
              <a:rPr lang="hr-HR" dirty="0"/>
            </a:br>
            <a:endParaRPr lang="hr-HR" b="1" dirty="0"/>
          </a:p>
        </p:txBody>
      </p:sp>
      <p:sp>
        <p:nvSpPr>
          <p:cNvPr id="12" name="Rectangle 11">
            <a:extLst>
              <a:ext uri="{FF2B5EF4-FFF2-40B4-BE49-F238E27FC236}">
                <a16:creationId xmlns:a16="http://schemas.microsoft.com/office/drawing/2014/main" id="{1CBD0F50-3592-009D-52CB-47922585D535}"/>
              </a:ext>
            </a:extLst>
          </p:cNvPr>
          <p:cNvSpPr/>
          <p:nvPr/>
        </p:nvSpPr>
        <p:spPr>
          <a:xfrm>
            <a:off x="646584" y="1828800"/>
            <a:ext cx="2349500" cy="172204"/>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3" name="Rectangle 12">
            <a:extLst>
              <a:ext uri="{FF2B5EF4-FFF2-40B4-BE49-F238E27FC236}">
                <a16:creationId xmlns:a16="http://schemas.microsoft.com/office/drawing/2014/main" id="{967E7612-7304-D1D2-FC39-318758619479}"/>
              </a:ext>
            </a:extLst>
          </p:cNvPr>
          <p:cNvSpPr/>
          <p:nvPr/>
        </p:nvSpPr>
        <p:spPr>
          <a:xfrm rot="16200000">
            <a:off x="4252547" y="1972516"/>
            <a:ext cx="6858000" cy="2912968"/>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1" name="Content Placeholder 10" descr="A hand touching a screen  Description automatically generated">
            <a:extLst>
              <a:ext uri="{FF2B5EF4-FFF2-40B4-BE49-F238E27FC236}">
                <a16:creationId xmlns:a16="http://schemas.microsoft.com/office/drawing/2014/main" id="{0BF26A4B-3DCF-21EF-3182-57977688CB35}"/>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rcRect/>
          <a:stretch/>
        </p:blipFill>
        <p:spPr>
          <a:xfrm>
            <a:off x="6613520" y="0"/>
            <a:ext cx="5851521" cy="6858000"/>
          </a:xfrm>
        </p:spPr>
      </p:pic>
    </p:spTree>
    <p:extLst>
      <p:ext uri="{BB962C8B-B14F-4D97-AF65-F5344CB8AC3E}">
        <p14:creationId xmlns:p14="http://schemas.microsoft.com/office/powerpoint/2010/main" val="37033183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E6869-E90D-83F0-CAAA-BFF58343209A}"/>
              </a:ext>
            </a:extLst>
          </p:cNvPr>
          <p:cNvSpPr>
            <a:spLocks noGrp="1"/>
          </p:cNvSpPr>
          <p:nvPr>
            <p:ph type="title"/>
          </p:nvPr>
        </p:nvSpPr>
        <p:spPr>
          <a:xfrm>
            <a:off x="805599" y="77984"/>
            <a:ext cx="10580802" cy="605836"/>
          </a:xfrm>
        </p:spPr>
        <p:txBody>
          <a:bodyPr>
            <a:normAutofit/>
          </a:bodyPr>
          <a:lstStyle/>
          <a:p>
            <a:r>
              <a:rPr lang="hr-HR" sz="2400" dirty="0"/>
              <a:t>Okolišni i društveni uvjeti </a:t>
            </a:r>
          </a:p>
        </p:txBody>
      </p:sp>
      <p:graphicFrame>
        <p:nvGraphicFramePr>
          <p:cNvPr id="4" name="Diagram 3">
            <a:extLst>
              <a:ext uri="{FF2B5EF4-FFF2-40B4-BE49-F238E27FC236}">
                <a16:creationId xmlns:a16="http://schemas.microsoft.com/office/drawing/2014/main" id="{E0F8EAF7-1BCD-E122-A8A2-0E739DDBF755}"/>
              </a:ext>
            </a:extLst>
          </p:cNvPr>
          <p:cNvGraphicFramePr/>
          <p:nvPr>
            <p:extLst>
              <p:ext uri="{D42A27DB-BD31-4B8C-83A1-F6EECF244321}">
                <p14:modId xmlns:p14="http://schemas.microsoft.com/office/powerpoint/2010/main" val="1227284857"/>
              </p:ext>
            </p:extLst>
          </p:nvPr>
        </p:nvGraphicFramePr>
        <p:xfrm>
          <a:off x="1736103" y="1388866"/>
          <a:ext cx="8719794" cy="52248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8612675D-F877-0BFD-CDFE-FB0B94915AB7}"/>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37158343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44">
            <a:extLst>
              <a:ext uri="{FF2B5EF4-FFF2-40B4-BE49-F238E27FC236}">
                <a16:creationId xmlns:a16="http://schemas.microsoft.com/office/drawing/2014/main" id="{83436288-D3C4-205E-DD26-58FE669C9E66}"/>
              </a:ext>
            </a:extLst>
          </p:cNvPr>
          <p:cNvSpPr/>
          <p:nvPr/>
        </p:nvSpPr>
        <p:spPr>
          <a:xfrm>
            <a:off x="482163" y="3933286"/>
            <a:ext cx="8303617" cy="659416"/>
          </a:xfrm>
          <a:prstGeom prst="roundRect">
            <a:avLst/>
          </a:prstGeom>
          <a:solidFill>
            <a:srgbClr val="295A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dirty="0"/>
          </a:p>
        </p:txBody>
      </p:sp>
      <p:sp>
        <p:nvSpPr>
          <p:cNvPr id="6" name="Rounded Rectangle 44">
            <a:extLst>
              <a:ext uri="{FF2B5EF4-FFF2-40B4-BE49-F238E27FC236}">
                <a16:creationId xmlns:a16="http://schemas.microsoft.com/office/drawing/2014/main" id="{510811FB-FA34-6C5F-614A-9792E8D857E6}"/>
              </a:ext>
            </a:extLst>
          </p:cNvPr>
          <p:cNvSpPr/>
          <p:nvPr/>
        </p:nvSpPr>
        <p:spPr>
          <a:xfrm>
            <a:off x="482165" y="1521557"/>
            <a:ext cx="8303617" cy="659416"/>
          </a:xfrm>
          <a:prstGeom prst="roundRect">
            <a:avLst/>
          </a:prstGeom>
          <a:solidFill>
            <a:srgbClr val="295A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dirty="0"/>
          </a:p>
        </p:txBody>
      </p:sp>
      <p:sp>
        <p:nvSpPr>
          <p:cNvPr id="2" name="Title 1"/>
          <p:cNvSpPr>
            <a:spLocks noGrp="1"/>
          </p:cNvSpPr>
          <p:nvPr>
            <p:ph type="title"/>
          </p:nvPr>
        </p:nvSpPr>
        <p:spPr>
          <a:xfrm>
            <a:off x="792411" y="164000"/>
            <a:ext cx="9791701" cy="430886"/>
          </a:xfrm>
        </p:spPr>
        <p:txBody>
          <a:bodyPr>
            <a:noAutofit/>
          </a:bodyPr>
          <a:lstStyle/>
          <a:p>
            <a:r>
              <a:rPr lang="hr-HR" sz="2400" dirty="0"/>
              <a:t>Prihvatljivi troškovi</a:t>
            </a:r>
            <a:endParaRPr lang="hr-HR" sz="2400" b="1" dirty="0"/>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2" name="Picture 11">
            <a:extLst>
              <a:ext uri="{FF2B5EF4-FFF2-40B4-BE49-F238E27FC236}">
                <a16:creationId xmlns:a16="http://schemas.microsoft.com/office/drawing/2014/main" id="{678CA158-DA17-5340-0F49-6991E5F73ACC}"/>
              </a:ext>
            </a:extLst>
          </p:cNvPr>
          <p:cNvPicPr>
            <a:picLocks noChangeAspect="1"/>
          </p:cNvPicPr>
          <p:nvPr/>
        </p:nvPicPr>
        <p:blipFill>
          <a:blip r:embed="rId3"/>
          <a:srcRect/>
          <a:stretch/>
        </p:blipFill>
        <p:spPr>
          <a:xfrm>
            <a:off x="10896484" y="5109174"/>
            <a:ext cx="1130405" cy="1130405"/>
          </a:xfrm>
          <a:prstGeom prst="rect">
            <a:avLst/>
          </a:prstGeom>
        </p:spPr>
      </p:pic>
      <p:sp>
        <p:nvSpPr>
          <p:cNvPr id="4" name="TextBox 3">
            <a:extLst>
              <a:ext uri="{FF2B5EF4-FFF2-40B4-BE49-F238E27FC236}">
                <a16:creationId xmlns:a16="http://schemas.microsoft.com/office/drawing/2014/main" id="{24E64340-26A9-95DD-4798-4964B241CFC2}"/>
              </a:ext>
            </a:extLst>
          </p:cNvPr>
          <p:cNvSpPr txBox="1"/>
          <p:nvPr/>
        </p:nvSpPr>
        <p:spPr>
          <a:xfrm>
            <a:off x="165111" y="1038155"/>
            <a:ext cx="11929565" cy="5201424"/>
          </a:xfrm>
          <a:prstGeom prst="rect">
            <a:avLst/>
          </a:prstGeom>
          <a:noFill/>
        </p:spPr>
        <p:txBody>
          <a:bodyPr wrap="square">
            <a:spAutoFit/>
          </a:bodyPr>
          <a:lstStyle/>
          <a:p>
            <a:pPr lvl="1"/>
            <a:r>
              <a:rPr lang="hr-HR" sz="2200" b="1" dirty="0">
                <a:solidFill>
                  <a:srgbClr val="295A4D"/>
                </a:solidFill>
                <a:latin typeface=""/>
              </a:rPr>
              <a:t>Sukladno točki </a:t>
            </a:r>
            <a:r>
              <a:rPr lang="hr-HR" sz="2200" b="1" dirty="0" err="1">
                <a:solidFill>
                  <a:srgbClr val="295A4D"/>
                </a:solidFill>
                <a:latin typeface=""/>
              </a:rPr>
              <a:t>9.2. GfA</a:t>
            </a:r>
            <a:r>
              <a:rPr lang="hr-HR" sz="2200" b="1" dirty="0">
                <a:solidFill>
                  <a:srgbClr val="295A4D"/>
                </a:solidFill>
                <a:latin typeface=""/>
              </a:rPr>
              <a:t>, prihvatljivi su:</a:t>
            </a:r>
          </a:p>
          <a:p>
            <a:pPr lvl="1"/>
            <a:endParaRPr lang="hr-HR" sz="2200" b="1" dirty="0">
              <a:solidFill>
                <a:srgbClr val="295A4D"/>
              </a:solidFill>
              <a:latin typeface=""/>
            </a:endParaRPr>
          </a:p>
          <a:p>
            <a:pPr lvl="1"/>
            <a:r>
              <a:rPr lang="hr-HR" sz="2200" b="1" u="sng" dirty="0">
                <a:solidFill>
                  <a:schemeClr val="bg1"/>
                </a:solidFill>
                <a:latin typeface=""/>
              </a:rPr>
              <a:t>Aktivnost 1. Istraživačke aktivnosti (obavezno)</a:t>
            </a:r>
          </a:p>
          <a:p>
            <a:pPr lvl="1"/>
            <a:endParaRPr lang="hr-HR" sz="2200" b="1" u="sng" dirty="0">
              <a:solidFill>
                <a:schemeClr val="bg1"/>
              </a:solidFill>
              <a:latin typeface=""/>
            </a:endParaRPr>
          </a:p>
          <a:p>
            <a:pPr marL="742950" lvl="1" indent="-285750">
              <a:buFont typeface="Arial" panose="020B0604020202020204" pitchFamily="34" charset="0"/>
              <a:buChar char="•"/>
            </a:pPr>
            <a:r>
              <a:rPr lang="hr-HR" sz="2000" dirty="0">
                <a:solidFill>
                  <a:srgbClr val="295A4D"/>
                </a:solidFill>
                <a:latin typeface=""/>
              </a:rPr>
              <a:t>Troškovi osoblja (istraživači, tehničari, ostalo osoblje); </a:t>
            </a:r>
            <a:r>
              <a:rPr lang="hr-HR" sz="2000" dirty="0">
                <a:solidFill>
                  <a:srgbClr val="7030A0"/>
                </a:solidFill>
                <a:latin typeface=""/>
              </a:rPr>
              <a:t>troškovi ugovornog istraživanja (do 10% ukupnih izravnih troškova); troškovi znanja i patenata kupljenih/licenciranih (do 10%); troškovi amortizacije instrumenata i opreme potrebne za projekt (start-</a:t>
            </a:r>
            <a:r>
              <a:rPr lang="hr-HR" sz="2000" dirty="0" err="1">
                <a:solidFill>
                  <a:srgbClr val="7030A0"/>
                </a:solidFill>
                <a:latin typeface=""/>
              </a:rPr>
              <a:t>up</a:t>
            </a:r>
            <a:r>
              <a:rPr lang="hr-HR" sz="2000" dirty="0">
                <a:solidFill>
                  <a:srgbClr val="7030A0"/>
                </a:solidFill>
                <a:latin typeface=""/>
              </a:rPr>
              <a:t>), </a:t>
            </a:r>
            <a:r>
              <a:rPr lang="hr-HR" sz="2000" dirty="0">
                <a:solidFill>
                  <a:srgbClr val="00B0F0"/>
                </a:solidFill>
                <a:latin typeface=""/>
              </a:rPr>
              <a:t>trošak kupnje, najma ili nadogradnje opreme (RO)</a:t>
            </a:r>
          </a:p>
          <a:p>
            <a:pPr marL="742950" lvl="1" indent="-285750">
              <a:buFont typeface="Arial" panose="020B0604020202020204" pitchFamily="34" charset="0"/>
              <a:buChar char="•"/>
            </a:pPr>
            <a:endParaRPr lang="hr-HR" sz="2200" dirty="0">
              <a:solidFill>
                <a:srgbClr val="295A4D"/>
              </a:solidFill>
              <a:latin typeface=""/>
            </a:endParaRPr>
          </a:p>
          <a:p>
            <a:pPr lvl="1"/>
            <a:r>
              <a:rPr lang="hr-HR" sz="2200" b="1" u="sng" dirty="0">
                <a:solidFill>
                  <a:schemeClr val="bg1"/>
                </a:solidFill>
                <a:latin typeface=""/>
              </a:rPr>
              <a:t>Aktivnost 2. Upravljanje inovacijskim ciklusom</a:t>
            </a:r>
          </a:p>
          <a:p>
            <a:pPr lvl="1"/>
            <a:endParaRPr lang="hr-HR" sz="2200" b="1" u="sng" dirty="0">
              <a:solidFill>
                <a:srgbClr val="295A4D"/>
              </a:solidFill>
              <a:latin typeface=""/>
            </a:endParaRPr>
          </a:p>
          <a:p>
            <a:pPr marL="800100" lvl="1" indent="-342900">
              <a:buFont typeface="Arial" panose="020B0604020202020204" pitchFamily="34" charset="0"/>
              <a:buChar char="•"/>
            </a:pPr>
            <a:r>
              <a:rPr lang="hr-HR" sz="2000" dirty="0">
                <a:solidFill>
                  <a:srgbClr val="295A4D"/>
                </a:solidFill>
                <a:latin typeface=""/>
              </a:rPr>
              <a:t>Troškovi savjetodavnih i inovacijskih usluga korištenih isključivo za projekt (npr. vanjske usluge za analizu tržišta, izradu studija izvedivosti, izradu studija ili planova komercijalizacije);</a:t>
            </a:r>
          </a:p>
          <a:p>
            <a:pPr marL="800100" lvl="1" indent="-342900">
              <a:buFont typeface="Arial" panose="020B0604020202020204" pitchFamily="34" charset="0"/>
              <a:buChar char="•"/>
            </a:pPr>
            <a:r>
              <a:rPr lang="hr-HR" sz="2000" dirty="0">
                <a:solidFill>
                  <a:srgbClr val="295A4D"/>
                </a:solidFill>
                <a:latin typeface=""/>
              </a:rPr>
              <a:t>Troškovi pribavljanja, validacije i zaštite patenata i druge nematerijalne imovine.</a:t>
            </a:r>
          </a:p>
          <a:p>
            <a:pPr marL="800100" lvl="1" indent="-342900">
              <a:buFont typeface="Arial" panose="020B0604020202020204" pitchFamily="34" charset="0"/>
              <a:buChar char="•"/>
            </a:pPr>
            <a:endParaRPr lang="hr-HR" sz="2000" dirty="0">
              <a:solidFill>
                <a:srgbClr val="295A4D"/>
              </a:solidFill>
              <a:latin typeface=""/>
            </a:endParaRPr>
          </a:p>
          <a:p>
            <a:pPr lvl="1"/>
            <a:endParaRPr lang="hr-HR" dirty="0">
              <a:solidFill>
                <a:srgbClr val="295A4D"/>
              </a:solidFill>
              <a:latin typeface=""/>
            </a:endParaRPr>
          </a:p>
        </p:txBody>
      </p:sp>
      <p:sp>
        <p:nvSpPr>
          <p:cNvPr id="5" name="Rectangle 4">
            <a:extLst>
              <a:ext uri="{FF2B5EF4-FFF2-40B4-BE49-F238E27FC236}">
                <a16:creationId xmlns:a16="http://schemas.microsoft.com/office/drawing/2014/main" id="{B80A6866-B826-BC13-878C-F0D1246B1003}"/>
              </a:ext>
            </a:extLst>
          </p:cNvPr>
          <p:cNvSpPr/>
          <p:nvPr/>
        </p:nvSpPr>
        <p:spPr>
          <a:xfrm>
            <a:off x="9055697" y="3933286"/>
            <a:ext cx="1621410" cy="57531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dirty="0"/>
              <a:t>Start-</a:t>
            </a:r>
            <a:r>
              <a:rPr lang="hr-HR" dirty="0" err="1"/>
              <a:t>up</a:t>
            </a:r>
            <a:r>
              <a:rPr lang="hr-HR" dirty="0"/>
              <a:t> </a:t>
            </a:r>
          </a:p>
        </p:txBody>
      </p:sp>
    </p:spTree>
    <p:extLst>
      <p:ext uri="{BB962C8B-B14F-4D97-AF65-F5344CB8AC3E}">
        <p14:creationId xmlns:p14="http://schemas.microsoft.com/office/powerpoint/2010/main" val="40066726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B0B8F-C4CC-F394-3437-29025C94D0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F35738-188F-8CF5-E6A3-37E43FC29E1F}"/>
              </a:ext>
            </a:extLst>
          </p:cNvPr>
          <p:cNvSpPr>
            <a:spLocks noGrp="1"/>
          </p:cNvSpPr>
          <p:nvPr>
            <p:ph type="title"/>
          </p:nvPr>
        </p:nvSpPr>
        <p:spPr>
          <a:xfrm>
            <a:off x="726423" y="164000"/>
            <a:ext cx="9791701" cy="430886"/>
          </a:xfrm>
        </p:spPr>
        <p:txBody>
          <a:bodyPr>
            <a:noAutofit/>
          </a:bodyPr>
          <a:lstStyle/>
          <a:p>
            <a:r>
              <a:rPr lang="hr-HR" sz="2400" dirty="0"/>
              <a:t>Prihvatljivi troškovi</a:t>
            </a:r>
            <a:endParaRPr lang="hr-HR" sz="2400" b="1" dirty="0"/>
          </a:p>
        </p:txBody>
      </p:sp>
      <p:sp>
        <p:nvSpPr>
          <p:cNvPr id="11" name="Rectangle 10">
            <a:extLst>
              <a:ext uri="{FF2B5EF4-FFF2-40B4-BE49-F238E27FC236}">
                <a16:creationId xmlns:a16="http://schemas.microsoft.com/office/drawing/2014/main" id="{A9C67E10-6E7F-2BA3-A1F2-23EDCF16EC9C}"/>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2" name="Picture 11">
            <a:extLst>
              <a:ext uri="{FF2B5EF4-FFF2-40B4-BE49-F238E27FC236}">
                <a16:creationId xmlns:a16="http://schemas.microsoft.com/office/drawing/2014/main" id="{CF03652F-BF1F-683D-9321-97B136A3436B}"/>
              </a:ext>
            </a:extLst>
          </p:cNvPr>
          <p:cNvPicPr>
            <a:picLocks noChangeAspect="1"/>
          </p:cNvPicPr>
          <p:nvPr/>
        </p:nvPicPr>
        <p:blipFill>
          <a:blip r:embed="rId3"/>
          <a:srcRect/>
          <a:stretch/>
        </p:blipFill>
        <p:spPr>
          <a:xfrm>
            <a:off x="10896484" y="5109174"/>
            <a:ext cx="1130405" cy="1130405"/>
          </a:xfrm>
          <a:prstGeom prst="rect">
            <a:avLst/>
          </a:prstGeom>
        </p:spPr>
      </p:pic>
      <p:sp>
        <p:nvSpPr>
          <p:cNvPr id="58" name="TextBox 57">
            <a:extLst>
              <a:ext uri="{FF2B5EF4-FFF2-40B4-BE49-F238E27FC236}">
                <a16:creationId xmlns:a16="http://schemas.microsoft.com/office/drawing/2014/main" id="{C158C046-F5BA-C737-C0F1-06F8DFC454B6}"/>
              </a:ext>
            </a:extLst>
          </p:cNvPr>
          <p:cNvSpPr txBox="1"/>
          <p:nvPr/>
        </p:nvSpPr>
        <p:spPr>
          <a:xfrm>
            <a:off x="0" y="874454"/>
            <a:ext cx="11929565" cy="5109091"/>
          </a:xfrm>
          <a:prstGeom prst="rect">
            <a:avLst/>
          </a:prstGeom>
          <a:noFill/>
        </p:spPr>
        <p:txBody>
          <a:bodyPr wrap="square">
            <a:spAutoFit/>
          </a:bodyPr>
          <a:lstStyle/>
          <a:p>
            <a:pPr lvl="1"/>
            <a:endParaRPr lang="hr-HR" sz="2200" dirty="0">
              <a:solidFill>
                <a:srgbClr val="295A4D"/>
              </a:solidFill>
              <a:latin typeface=""/>
            </a:endParaRPr>
          </a:p>
          <a:p>
            <a:pPr marL="742950" lvl="1" indent="-285750">
              <a:buFont typeface="Arial" panose="020B0604020202020204" pitchFamily="34" charset="0"/>
              <a:buChar char="•"/>
            </a:pPr>
            <a:r>
              <a:rPr lang="hr-HR" sz="2200" b="1" dirty="0">
                <a:solidFill>
                  <a:srgbClr val="295A4D"/>
                </a:solidFill>
                <a:latin typeface=""/>
              </a:rPr>
              <a:t>Ostale aktivnosti </a:t>
            </a:r>
            <a:r>
              <a:rPr lang="hr-HR" sz="2200" dirty="0">
                <a:solidFill>
                  <a:srgbClr val="295A4D"/>
                </a:solidFill>
                <a:latin typeface=""/>
              </a:rPr>
              <a:t>-</a:t>
            </a:r>
            <a:r>
              <a:rPr lang="hr-HR" sz="2200" b="1" dirty="0">
                <a:solidFill>
                  <a:srgbClr val="295A4D"/>
                </a:solidFill>
                <a:latin typeface=""/>
              </a:rPr>
              <a:t> </a:t>
            </a:r>
            <a:r>
              <a:rPr lang="hr-HR" sz="2200" dirty="0">
                <a:solidFill>
                  <a:srgbClr val="295A4D"/>
                </a:solidFill>
                <a:latin typeface=""/>
              </a:rPr>
              <a:t>Neizravni troškovi obračunavaju se po fiksnoj stopi od 20% prihvatljivih troškova Aktivnosti 1.</a:t>
            </a:r>
          </a:p>
          <a:p>
            <a:pPr marL="742950" lvl="1" indent="-285750">
              <a:buFont typeface="Arial" panose="020B0604020202020204" pitchFamily="34" charset="0"/>
              <a:buChar char="•"/>
            </a:pPr>
            <a:endParaRPr lang="hr-HR" sz="2200" dirty="0">
              <a:solidFill>
                <a:srgbClr val="295A4D"/>
              </a:solidFill>
              <a:latin typeface=""/>
            </a:endParaRPr>
          </a:p>
          <a:p>
            <a:pPr marL="742950" lvl="1" indent="-285750">
              <a:buFont typeface="Arial" panose="020B0604020202020204" pitchFamily="34" charset="0"/>
              <a:buChar char="•"/>
            </a:pPr>
            <a:r>
              <a:rPr lang="hr-HR" sz="2200" b="1" dirty="0">
                <a:solidFill>
                  <a:srgbClr val="295A4D"/>
                </a:solidFill>
                <a:latin typeface=""/>
              </a:rPr>
              <a:t>Vrsta potpore</a:t>
            </a:r>
          </a:p>
          <a:p>
            <a:pPr marL="1200150" lvl="2" indent="-285750">
              <a:buFont typeface="Arial" panose="020B0604020202020204" pitchFamily="34" charset="0"/>
              <a:buChar char="•"/>
            </a:pPr>
            <a:r>
              <a:rPr lang="hr-HR" sz="2200" dirty="0">
                <a:solidFill>
                  <a:srgbClr val="295A4D"/>
                </a:solidFill>
                <a:latin typeface=""/>
              </a:rPr>
              <a:t>Prijavitelj (start-</a:t>
            </a:r>
            <a:r>
              <a:rPr lang="hr-HR" sz="2200" dirty="0" err="1">
                <a:solidFill>
                  <a:srgbClr val="295A4D"/>
                </a:solidFill>
                <a:latin typeface=""/>
              </a:rPr>
              <a:t>up</a:t>
            </a:r>
            <a:r>
              <a:rPr lang="hr-HR" sz="2200" dirty="0">
                <a:solidFill>
                  <a:srgbClr val="295A4D"/>
                </a:solidFill>
                <a:latin typeface=""/>
              </a:rPr>
              <a:t> potpora) – do 80%; </a:t>
            </a:r>
          </a:p>
          <a:p>
            <a:pPr marL="1200150" lvl="2" indent="-285750">
              <a:buFont typeface="Arial" panose="020B0604020202020204" pitchFamily="34" charset="0"/>
              <a:buChar char="•"/>
            </a:pPr>
            <a:r>
              <a:rPr lang="hr-HR" sz="2200" dirty="0">
                <a:solidFill>
                  <a:srgbClr val="295A4D"/>
                </a:solidFill>
                <a:latin typeface=""/>
              </a:rPr>
              <a:t>Partner-poduzeće (de </a:t>
            </a:r>
            <a:r>
              <a:rPr lang="hr-HR" sz="2200" dirty="0" err="1">
                <a:solidFill>
                  <a:srgbClr val="295A4D"/>
                </a:solidFill>
                <a:latin typeface=""/>
              </a:rPr>
              <a:t>minimis</a:t>
            </a:r>
            <a:r>
              <a:rPr lang="hr-HR" sz="2200" dirty="0">
                <a:solidFill>
                  <a:srgbClr val="295A4D"/>
                </a:solidFill>
                <a:latin typeface=""/>
              </a:rPr>
              <a:t>):</a:t>
            </a:r>
          </a:p>
          <a:p>
            <a:pPr marL="1657350" lvl="3" indent="-285750">
              <a:buFont typeface="Arial" panose="020B0604020202020204" pitchFamily="34" charset="0"/>
              <a:buChar char="•"/>
            </a:pPr>
            <a:r>
              <a:rPr lang="hr-HR" sz="2200" dirty="0">
                <a:solidFill>
                  <a:srgbClr val="295A4D"/>
                </a:solidFill>
                <a:latin typeface=""/>
              </a:rPr>
              <a:t>mikro/malo do 80%, </a:t>
            </a:r>
          </a:p>
          <a:p>
            <a:pPr marL="1657350" lvl="3" indent="-285750">
              <a:buFont typeface="Arial" panose="020B0604020202020204" pitchFamily="34" charset="0"/>
              <a:buChar char="•"/>
            </a:pPr>
            <a:r>
              <a:rPr lang="hr-HR" sz="2200" dirty="0">
                <a:solidFill>
                  <a:srgbClr val="295A4D"/>
                </a:solidFill>
                <a:latin typeface=""/>
              </a:rPr>
              <a:t>srednje do 70%, </a:t>
            </a:r>
          </a:p>
          <a:p>
            <a:pPr marL="1657350" lvl="3" indent="-285750">
              <a:buFont typeface="Arial" panose="020B0604020202020204" pitchFamily="34" charset="0"/>
              <a:buChar char="•"/>
            </a:pPr>
            <a:r>
              <a:rPr lang="hr-HR" sz="2200" dirty="0">
                <a:solidFill>
                  <a:srgbClr val="295A4D"/>
                </a:solidFill>
                <a:latin typeface=""/>
              </a:rPr>
              <a:t>veliko do 60%;</a:t>
            </a:r>
          </a:p>
          <a:p>
            <a:pPr marL="1200150" lvl="2" indent="-285750">
              <a:buFont typeface="Arial" panose="020B0604020202020204" pitchFamily="34" charset="0"/>
              <a:buChar char="•"/>
            </a:pPr>
            <a:r>
              <a:rPr lang="hr-HR" sz="2200" dirty="0">
                <a:solidFill>
                  <a:srgbClr val="295A4D"/>
                </a:solidFill>
                <a:latin typeface=""/>
              </a:rPr>
              <a:t>Partner - RO – do 100%.</a:t>
            </a:r>
          </a:p>
          <a:p>
            <a:pPr marL="1657350" lvl="3" indent="-285750">
              <a:buFont typeface="Arial" panose="020B0604020202020204" pitchFamily="34" charset="0"/>
              <a:buChar char="•"/>
            </a:pPr>
            <a:endParaRPr lang="hr-HR" sz="2200" dirty="0">
              <a:solidFill>
                <a:srgbClr val="295A4D"/>
              </a:solidFill>
              <a:latin typeface=""/>
            </a:endParaRPr>
          </a:p>
          <a:p>
            <a:pPr marL="742950" lvl="1" indent="-285750">
              <a:buFontTx/>
              <a:buChar char="-"/>
            </a:pPr>
            <a:r>
              <a:rPr lang="hr-HR" sz="2200" dirty="0">
                <a:solidFill>
                  <a:srgbClr val="295A4D"/>
                </a:solidFill>
                <a:latin typeface=""/>
              </a:rPr>
              <a:t>Potpora na razini projekta – </a:t>
            </a:r>
            <a:r>
              <a:rPr lang="hr-HR" sz="2200" b="1" dirty="0">
                <a:solidFill>
                  <a:srgbClr val="295A4D"/>
                </a:solidFill>
                <a:latin typeface=""/>
              </a:rPr>
              <a:t>do 80%</a:t>
            </a:r>
            <a:r>
              <a:rPr lang="hr-HR" sz="2200" dirty="0">
                <a:solidFill>
                  <a:srgbClr val="295A4D"/>
                </a:solidFill>
                <a:latin typeface=""/>
              </a:rPr>
              <a:t> ukupnih prihvatljivih troškova. </a:t>
            </a:r>
          </a:p>
          <a:p>
            <a:pPr marL="1657350" lvl="3" indent="-285750">
              <a:buFont typeface="Arial" panose="020B0604020202020204" pitchFamily="34" charset="0"/>
              <a:buChar char="•"/>
            </a:pPr>
            <a:endParaRPr lang="hr-HR" sz="2200" dirty="0">
              <a:solidFill>
                <a:srgbClr val="295A4D"/>
              </a:solidFill>
              <a:latin typeface=""/>
            </a:endParaRPr>
          </a:p>
          <a:p>
            <a:pPr lvl="1"/>
            <a:endParaRPr lang="hr-HR" dirty="0">
              <a:solidFill>
                <a:srgbClr val="295A4D"/>
              </a:solidFill>
              <a:latin typeface=""/>
            </a:endParaRPr>
          </a:p>
        </p:txBody>
      </p:sp>
    </p:spTree>
    <p:extLst>
      <p:ext uri="{BB962C8B-B14F-4D97-AF65-F5344CB8AC3E}">
        <p14:creationId xmlns:p14="http://schemas.microsoft.com/office/powerpoint/2010/main" val="6260187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2DCD3-53EE-D21B-425E-779E2BB944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0E064C-B957-13DB-F015-67429ACDD744}"/>
              </a:ext>
            </a:extLst>
          </p:cNvPr>
          <p:cNvSpPr>
            <a:spLocks noGrp="1"/>
          </p:cNvSpPr>
          <p:nvPr>
            <p:ph type="title"/>
          </p:nvPr>
        </p:nvSpPr>
        <p:spPr>
          <a:xfrm>
            <a:off x="726423" y="164000"/>
            <a:ext cx="9791701" cy="430886"/>
          </a:xfrm>
        </p:spPr>
        <p:txBody>
          <a:bodyPr>
            <a:noAutofit/>
          </a:bodyPr>
          <a:lstStyle/>
          <a:p>
            <a:r>
              <a:rPr lang="hr-HR" sz="2400" dirty="0"/>
              <a:t>Prihvatljivi troškovi – dodatni uvjeti </a:t>
            </a:r>
            <a:endParaRPr lang="hr-HR" sz="2400" b="1" dirty="0"/>
          </a:p>
        </p:txBody>
      </p:sp>
      <p:sp>
        <p:nvSpPr>
          <p:cNvPr id="11" name="Rectangle 10">
            <a:extLst>
              <a:ext uri="{FF2B5EF4-FFF2-40B4-BE49-F238E27FC236}">
                <a16:creationId xmlns:a16="http://schemas.microsoft.com/office/drawing/2014/main" id="{A9F5ABD4-2A22-612D-5C98-03E94B23479B}"/>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2" name="Picture 11">
            <a:extLst>
              <a:ext uri="{FF2B5EF4-FFF2-40B4-BE49-F238E27FC236}">
                <a16:creationId xmlns:a16="http://schemas.microsoft.com/office/drawing/2014/main" id="{24CBFAD7-A3B7-3215-05C3-DFB04DA9820D}"/>
              </a:ext>
            </a:extLst>
          </p:cNvPr>
          <p:cNvPicPr>
            <a:picLocks noChangeAspect="1"/>
          </p:cNvPicPr>
          <p:nvPr/>
        </p:nvPicPr>
        <p:blipFill>
          <a:blip r:embed="rId3"/>
          <a:srcRect/>
          <a:stretch/>
        </p:blipFill>
        <p:spPr>
          <a:xfrm>
            <a:off x="5454570" y="1785959"/>
            <a:ext cx="1130405" cy="1130405"/>
          </a:xfrm>
          <a:prstGeom prst="rect">
            <a:avLst/>
          </a:prstGeom>
        </p:spPr>
      </p:pic>
      <p:sp>
        <p:nvSpPr>
          <p:cNvPr id="58" name="TextBox 57">
            <a:extLst>
              <a:ext uri="{FF2B5EF4-FFF2-40B4-BE49-F238E27FC236}">
                <a16:creationId xmlns:a16="http://schemas.microsoft.com/office/drawing/2014/main" id="{87A73BD4-775A-2E78-15CB-7725E7596286}"/>
              </a:ext>
            </a:extLst>
          </p:cNvPr>
          <p:cNvSpPr txBox="1"/>
          <p:nvPr/>
        </p:nvSpPr>
        <p:spPr>
          <a:xfrm>
            <a:off x="773557" y="3751868"/>
            <a:ext cx="10109025" cy="1323439"/>
          </a:xfrm>
          <a:prstGeom prst="rect">
            <a:avLst/>
          </a:prstGeom>
          <a:noFill/>
        </p:spPr>
        <p:txBody>
          <a:bodyPr wrap="square">
            <a:spAutoFit/>
          </a:bodyPr>
          <a:lstStyle/>
          <a:p>
            <a:pPr marL="742950" lvl="1" indent="-285750">
              <a:buFont typeface="Arial" panose="020B0604020202020204" pitchFamily="34" charset="0"/>
              <a:buChar char="•"/>
            </a:pPr>
            <a:endParaRPr lang="hr-HR" sz="2200" b="1" dirty="0">
              <a:solidFill>
                <a:srgbClr val="295A4D"/>
              </a:solidFill>
              <a:latin typeface=""/>
            </a:endParaRPr>
          </a:p>
          <a:p>
            <a:pPr lvl="1" algn="ctr"/>
            <a:r>
              <a:rPr lang="hr-HR" sz="2000" dirty="0" err="1">
                <a:latin typeface="Arial" panose="020B0604020202020204" pitchFamily="34" charset="0"/>
                <a:cs typeface="Arial" panose="020B0604020202020204" pitchFamily="34" charset="0"/>
              </a:rPr>
              <a:t>Nepovrativi</a:t>
            </a:r>
            <a:r>
              <a:rPr lang="hr-HR" sz="2000" dirty="0">
                <a:latin typeface="Arial" panose="020B0604020202020204" pitchFamily="34" charset="0"/>
                <a:cs typeface="Arial" panose="020B0604020202020204" pitchFamily="34" charset="0"/>
              </a:rPr>
              <a:t> PDV smatra se prihvatljivim troškom. Prijavitelji moraju, gdje je primjenjivo, uvećati svaku stavku troška u proračunu za iznos </a:t>
            </a:r>
            <a:r>
              <a:rPr lang="hr-HR" sz="2000" dirty="0" err="1">
                <a:latin typeface="Arial" panose="020B0604020202020204" pitchFamily="34" charset="0"/>
                <a:cs typeface="Arial" panose="020B0604020202020204" pitchFamily="34" charset="0"/>
              </a:rPr>
              <a:t>nepovrativog</a:t>
            </a:r>
            <a:r>
              <a:rPr lang="hr-HR" sz="2000" dirty="0">
                <a:latin typeface="Arial" panose="020B0604020202020204" pitchFamily="34" charset="0"/>
                <a:cs typeface="Arial" panose="020B0604020202020204" pitchFamily="34" charset="0"/>
              </a:rPr>
              <a:t> PDV-a.</a:t>
            </a:r>
          </a:p>
          <a:p>
            <a:pPr lvl="1"/>
            <a:endParaRPr lang="hr-HR" dirty="0">
              <a:solidFill>
                <a:srgbClr val="295A4D"/>
              </a:solidFill>
              <a:latin typeface=""/>
            </a:endParaRPr>
          </a:p>
        </p:txBody>
      </p:sp>
      <p:sp>
        <p:nvSpPr>
          <p:cNvPr id="4" name="Rectangle 3">
            <a:extLst>
              <a:ext uri="{FF2B5EF4-FFF2-40B4-BE49-F238E27FC236}">
                <a16:creationId xmlns:a16="http://schemas.microsoft.com/office/drawing/2014/main" id="{0B419744-5872-9097-5D16-1920375937E7}"/>
              </a:ext>
            </a:extLst>
          </p:cNvPr>
          <p:cNvSpPr/>
          <p:nvPr/>
        </p:nvSpPr>
        <p:spPr>
          <a:xfrm>
            <a:off x="939912" y="1444476"/>
            <a:ext cx="4251489" cy="1857080"/>
          </a:xfrm>
          <a:prstGeom prst="rect">
            <a:avLst/>
          </a:prstGeom>
          <a:solidFill>
            <a:srgbClr val="E9F1FF"/>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hr-HR"/>
          </a:p>
        </p:txBody>
      </p:sp>
      <p:sp>
        <p:nvSpPr>
          <p:cNvPr id="6" name="TextBox 5">
            <a:extLst>
              <a:ext uri="{FF2B5EF4-FFF2-40B4-BE49-F238E27FC236}">
                <a16:creationId xmlns:a16="http://schemas.microsoft.com/office/drawing/2014/main" id="{AE041145-80DC-84B4-A861-823C3DE6B99F}"/>
              </a:ext>
            </a:extLst>
          </p:cNvPr>
          <p:cNvSpPr txBox="1"/>
          <p:nvPr/>
        </p:nvSpPr>
        <p:spPr>
          <a:xfrm>
            <a:off x="726423" y="1785959"/>
            <a:ext cx="4250316" cy="923330"/>
          </a:xfrm>
          <a:prstGeom prst="rect">
            <a:avLst/>
          </a:prstGeom>
          <a:noFill/>
        </p:spPr>
        <p:txBody>
          <a:bodyPr wrap="square">
            <a:spAutoFit/>
          </a:bodyPr>
          <a:lstStyle/>
          <a:p>
            <a:pPr lvl="1" algn="ctr"/>
            <a:r>
              <a:rPr lang="hr-HR" dirty="0">
                <a:latin typeface="Arial" panose="020B0604020202020204" pitchFamily="34" charset="0"/>
                <a:cs typeface="Arial" panose="020B0604020202020204" pitchFamily="34" charset="0"/>
              </a:rPr>
              <a:t>Najmanje 60% ukupnih prihvatljivih troškova projekta u proračunu mora biti dodijeljeno prijavitelju. </a:t>
            </a:r>
            <a:endParaRPr lang="hr-HR" sz="1400"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33F462B3-3FF8-E942-9AC2-440887CC1CEB}"/>
              </a:ext>
            </a:extLst>
          </p:cNvPr>
          <p:cNvSpPr/>
          <p:nvPr/>
        </p:nvSpPr>
        <p:spPr>
          <a:xfrm>
            <a:off x="7015672" y="1444476"/>
            <a:ext cx="4251489" cy="1857080"/>
          </a:xfrm>
          <a:prstGeom prst="rect">
            <a:avLst/>
          </a:prstGeom>
          <a:solidFill>
            <a:srgbClr val="E9F1FF"/>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hr-HR"/>
          </a:p>
        </p:txBody>
      </p:sp>
      <p:sp>
        <p:nvSpPr>
          <p:cNvPr id="10" name="TextBox 9">
            <a:extLst>
              <a:ext uri="{FF2B5EF4-FFF2-40B4-BE49-F238E27FC236}">
                <a16:creationId xmlns:a16="http://schemas.microsoft.com/office/drawing/2014/main" id="{105C34E7-E79C-2CC8-B0C6-C2D0AD7CBCB8}"/>
              </a:ext>
            </a:extLst>
          </p:cNvPr>
          <p:cNvSpPr txBox="1"/>
          <p:nvPr/>
        </p:nvSpPr>
        <p:spPr>
          <a:xfrm>
            <a:off x="7078629" y="1612498"/>
            <a:ext cx="3817855" cy="1477328"/>
          </a:xfrm>
          <a:prstGeom prst="rect">
            <a:avLst/>
          </a:prstGeom>
          <a:noFill/>
        </p:spPr>
        <p:txBody>
          <a:bodyPr wrap="square">
            <a:spAutoFit/>
          </a:bodyPr>
          <a:lstStyle/>
          <a:p>
            <a:pPr lvl="1" algn="ctr"/>
            <a:r>
              <a:rPr lang="hr-HR" dirty="0">
                <a:latin typeface="Arial" panose="020B0604020202020204" pitchFamily="34" charset="0"/>
                <a:cs typeface="Arial" panose="020B0604020202020204" pitchFamily="34" charset="0"/>
              </a:rPr>
              <a:t>Do 20% ukupnih prihvatljivih troškova projekta može biti dodijeljeno svakom pojedinom partneru (istraživačkoj organizaciji ili poduzeću). </a:t>
            </a:r>
          </a:p>
        </p:txBody>
      </p:sp>
      <p:sp>
        <p:nvSpPr>
          <p:cNvPr id="16" name="Rectangle 15">
            <a:extLst>
              <a:ext uri="{FF2B5EF4-FFF2-40B4-BE49-F238E27FC236}">
                <a16:creationId xmlns:a16="http://schemas.microsoft.com/office/drawing/2014/main" id="{BFC1CD35-44CD-2E1D-2A8B-8632A558ADB5}"/>
              </a:ext>
            </a:extLst>
          </p:cNvPr>
          <p:cNvSpPr/>
          <p:nvPr/>
        </p:nvSpPr>
        <p:spPr>
          <a:xfrm>
            <a:off x="939913" y="3751868"/>
            <a:ext cx="10327248" cy="135730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39803475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11" y="164000"/>
            <a:ext cx="9791701" cy="430886"/>
          </a:xfrm>
        </p:spPr>
        <p:txBody>
          <a:bodyPr>
            <a:noAutofit/>
          </a:bodyPr>
          <a:lstStyle/>
          <a:p>
            <a:r>
              <a:rPr lang="hr-HR" sz="2400" dirty="0"/>
              <a:t>Izračun plaća troškova osoblja</a:t>
            </a:r>
            <a:endParaRPr lang="hr-HR" sz="2400" b="1" dirty="0"/>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2" name="Picture 11">
            <a:extLst>
              <a:ext uri="{FF2B5EF4-FFF2-40B4-BE49-F238E27FC236}">
                <a16:creationId xmlns:a16="http://schemas.microsoft.com/office/drawing/2014/main" id="{678CA158-DA17-5340-0F49-6991E5F73ACC}"/>
              </a:ext>
            </a:extLst>
          </p:cNvPr>
          <p:cNvPicPr>
            <a:picLocks noChangeAspect="1"/>
          </p:cNvPicPr>
          <p:nvPr/>
        </p:nvPicPr>
        <p:blipFill>
          <a:blip r:embed="rId3"/>
          <a:srcRect/>
          <a:stretch/>
        </p:blipFill>
        <p:spPr>
          <a:xfrm>
            <a:off x="10896484" y="5109174"/>
            <a:ext cx="1130405" cy="1130405"/>
          </a:xfrm>
          <a:prstGeom prst="rect">
            <a:avLst/>
          </a:prstGeom>
        </p:spPr>
      </p:pic>
      <p:sp>
        <p:nvSpPr>
          <p:cNvPr id="58" name="TextBox 57">
            <a:extLst>
              <a:ext uri="{FF2B5EF4-FFF2-40B4-BE49-F238E27FC236}">
                <a16:creationId xmlns:a16="http://schemas.microsoft.com/office/drawing/2014/main" id="{BE5CE5D5-B666-F320-B5E7-EC93BB6428B4}"/>
              </a:ext>
            </a:extLst>
          </p:cNvPr>
          <p:cNvSpPr txBox="1"/>
          <p:nvPr/>
        </p:nvSpPr>
        <p:spPr>
          <a:xfrm>
            <a:off x="1" y="1152144"/>
            <a:ext cx="11082527" cy="5016758"/>
          </a:xfrm>
          <a:prstGeom prst="rect">
            <a:avLst/>
          </a:prstGeom>
          <a:noFill/>
        </p:spPr>
        <p:txBody>
          <a:bodyPr wrap="square">
            <a:spAutoFit/>
          </a:bodyPr>
          <a:lstStyle/>
          <a:p>
            <a:pPr lvl="1"/>
            <a:r>
              <a:rPr lang="hr-HR" sz="2000" b="1" i="1" dirty="0">
                <a:solidFill>
                  <a:srgbClr val="295A4D"/>
                </a:solidFill>
                <a:latin typeface="Arial" panose="020B0604020202020204" pitchFamily="34" charset="0"/>
                <a:cs typeface="Arial" panose="020B0604020202020204" pitchFamily="34" charset="0"/>
              </a:rPr>
              <a:t>Daily rate </a:t>
            </a:r>
            <a:r>
              <a:rPr lang="hr-HR" sz="2000" dirty="0">
                <a:solidFill>
                  <a:srgbClr val="295A4D"/>
                </a:solidFill>
                <a:latin typeface="Arial" panose="020B0604020202020204" pitchFamily="34" charset="0"/>
                <a:cs typeface="Arial" panose="020B0604020202020204" pitchFamily="34" charset="0"/>
              </a:rPr>
              <a:t>se izračunava za troškove osoblja koje radi na projektu – uključuje i novozaposlene i postojeće zaposlenike, a ista dnevnica rada primjenjuje se na sve osobe koje rade na projektu.</a:t>
            </a:r>
          </a:p>
          <a:p>
            <a:pPr lvl="1"/>
            <a:endParaRPr lang="hr-HR" sz="2000" dirty="0">
              <a:solidFill>
                <a:srgbClr val="295A4D"/>
              </a:solidFill>
              <a:latin typeface="Arial" panose="020B0604020202020204" pitchFamily="34" charset="0"/>
              <a:cs typeface="Arial" panose="020B0604020202020204" pitchFamily="34" charset="0"/>
            </a:endParaRPr>
          </a:p>
          <a:p>
            <a:pPr lvl="1"/>
            <a:r>
              <a:rPr lang="hr-HR" sz="2000" b="1" dirty="0">
                <a:solidFill>
                  <a:srgbClr val="295A4D"/>
                </a:solidFill>
                <a:latin typeface="Arial" panose="020B0604020202020204" pitchFamily="34" charset="0"/>
                <a:cs typeface="Arial" panose="020B0604020202020204" pitchFamily="34" charset="0"/>
              </a:rPr>
              <a:t>Kako se izračunava </a:t>
            </a:r>
            <a:r>
              <a:rPr lang="hr-HR" sz="2000" b="1" i="1" dirty="0" err="1">
                <a:solidFill>
                  <a:srgbClr val="295A4D"/>
                </a:solidFill>
                <a:latin typeface="Arial" panose="020B0604020202020204" pitchFamily="34" charset="0"/>
                <a:cs typeface="Arial" panose="020B0604020202020204" pitchFamily="34" charset="0"/>
              </a:rPr>
              <a:t>daily</a:t>
            </a:r>
            <a:r>
              <a:rPr lang="hr-HR" sz="2000" b="1" i="1" dirty="0">
                <a:solidFill>
                  <a:srgbClr val="295A4D"/>
                </a:solidFill>
                <a:latin typeface="Arial" panose="020B0604020202020204" pitchFamily="34" charset="0"/>
                <a:cs typeface="Arial" panose="020B0604020202020204" pitchFamily="34" charset="0"/>
              </a:rPr>
              <a:t> rate</a:t>
            </a:r>
            <a:r>
              <a:rPr lang="hr-HR" sz="2000" b="1" dirty="0">
                <a:solidFill>
                  <a:srgbClr val="295A4D"/>
                </a:solidFill>
                <a:latin typeface="Arial" panose="020B0604020202020204" pitchFamily="34" charset="0"/>
                <a:cs typeface="Arial" panose="020B0604020202020204" pitchFamily="34" charset="0"/>
              </a:rPr>
              <a:t>?</a:t>
            </a:r>
          </a:p>
          <a:p>
            <a:pPr marL="800100" lvl="1" indent="-342900">
              <a:buFont typeface="Arial" panose="020B0604020202020204" pitchFamily="34" charset="0"/>
              <a:buChar char="•"/>
            </a:pPr>
            <a:r>
              <a:rPr lang="hr-HR" dirty="0">
                <a:solidFill>
                  <a:srgbClr val="295A4D"/>
                </a:solidFill>
                <a:latin typeface="Arial" panose="020B0604020202020204" pitchFamily="34" charset="0"/>
                <a:cs typeface="Arial" panose="020B0604020202020204" pitchFamily="34" charset="0"/>
              </a:rPr>
              <a:t>Ukupni trošak osoblja = ukupni godišnji trošak svih zaposlenih u godini 2025., provjerljivo u financijskom izvješću (bruto 2 plaće, neoporezivi izdaci te troškovi prijevoza)</a:t>
            </a:r>
          </a:p>
          <a:p>
            <a:pPr marL="800100" lvl="1" indent="-342900">
              <a:buFont typeface="Arial" panose="020B0604020202020204" pitchFamily="34" charset="0"/>
              <a:buChar char="•"/>
            </a:pPr>
            <a:r>
              <a:rPr lang="hr-HR" i="1" dirty="0" err="1">
                <a:solidFill>
                  <a:srgbClr val="295A4D"/>
                </a:solidFill>
                <a:latin typeface="Arial" panose="020B0604020202020204" pitchFamily="34" charset="0"/>
                <a:cs typeface="Arial" panose="020B0604020202020204" pitchFamily="34" charset="0"/>
              </a:rPr>
              <a:t>Annual</a:t>
            </a:r>
            <a:r>
              <a:rPr lang="hr-HR" i="1" dirty="0">
                <a:solidFill>
                  <a:srgbClr val="295A4D"/>
                </a:solidFill>
                <a:latin typeface="Arial" panose="020B0604020202020204" pitchFamily="34" charset="0"/>
                <a:cs typeface="Arial" panose="020B0604020202020204" pitchFamily="34" charset="0"/>
              </a:rPr>
              <a:t> </a:t>
            </a:r>
            <a:r>
              <a:rPr lang="hr-HR" i="1" dirty="0" err="1">
                <a:solidFill>
                  <a:srgbClr val="295A4D"/>
                </a:solidFill>
                <a:latin typeface="Arial" panose="020B0604020202020204" pitchFamily="34" charset="0"/>
                <a:cs typeface="Arial" panose="020B0604020202020204" pitchFamily="34" charset="0"/>
              </a:rPr>
              <a:t>Work</a:t>
            </a:r>
            <a:r>
              <a:rPr lang="hr-HR" i="1" dirty="0">
                <a:solidFill>
                  <a:srgbClr val="295A4D"/>
                </a:solidFill>
                <a:latin typeface="Arial" panose="020B0604020202020204" pitchFamily="34" charset="0"/>
                <a:cs typeface="Arial" panose="020B0604020202020204" pitchFamily="34" charset="0"/>
              </a:rPr>
              <a:t> </a:t>
            </a:r>
            <a:r>
              <a:rPr lang="hr-HR" i="1" dirty="0" err="1">
                <a:solidFill>
                  <a:srgbClr val="295A4D"/>
                </a:solidFill>
                <a:latin typeface="Arial" panose="020B0604020202020204" pitchFamily="34" charset="0"/>
                <a:cs typeface="Arial" panose="020B0604020202020204" pitchFamily="34" charset="0"/>
              </a:rPr>
              <a:t>Units</a:t>
            </a:r>
            <a:r>
              <a:rPr lang="hr-HR" dirty="0">
                <a:solidFill>
                  <a:srgbClr val="295A4D"/>
                </a:solidFill>
                <a:latin typeface="Arial" panose="020B0604020202020204" pitchFamily="34" charset="0"/>
                <a:cs typeface="Arial" panose="020B0604020202020204" pitchFamily="34" charset="0"/>
              </a:rPr>
              <a:t> = broj zaposlenika s punim radnim vremenom temeljem radnih sati (ili njihovi ekvivalenti) u toj godini</a:t>
            </a:r>
          </a:p>
          <a:p>
            <a:pPr marL="800100" lvl="1" indent="-342900">
              <a:buFont typeface="Arial" panose="020B0604020202020204" pitchFamily="34" charset="0"/>
              <a:buChar char="•"/>
            </a:pPr>
            <a:r>
              <a:rPr lang="hr-HR" dirty="0">
                <a:solidFill>
                  <a:srgbClr val="295A4D"/>
                </a:solidFill>
                <a:latin typeface="Arial" panose="020B0604020202020204" pitchFamily="34" charset="0"/>
                <a:cs typeface="Arial" panose="020B0604020202020204" pitchFamily="34" charset="0"/>
              </a:rPr>
              <a:t>1,2 = korektivni faktor za očekivani rast troškova</a:t>
            </a:r>
          </a:p>
          <a:p>
            <a:pPr marL="800100" lvl="1" indent="-342900">
              <a:buFont typeface="Arial" panose="020B0604020202020204" pitchFamily="34" charset="0"/>
              <a:buChar char="•"/>
            </a:pPr>
            <a:r>
              <a:rPr lang="hr-HR" dirty="0">
                <a:solidFill>
                  <a:srgbClr val="295A4D"/>
                </a:solidFill>
                <a:latin typeface="Arial" panose="020B0604020202020204" pitchFamily="34" charset="0"/>
                <a:cs typeface="Arial" panose="020B0604020202020204" pitchFamily="34" charset="0"/>
              </a:rPr>
              <a:t>Maksimalno 215 radnih dana godišnje po osobi smatra se prihvatljivim za izračun troškova</a:t>
            </a:r>
          </a:p>
          <a:p>
            <a:pPr marL="800100" lvl="1" indent="-342900">
              <a:buFont typeface="Arial" panose="020B0604020202020204" pitchFamily="34" charset="0"/>
              <a:buChar char="•"/>
            </a:pPr>
            <a:r>
              <a:rPr lang="hr-HR" dirty="0">
                <a:solidFill>
                  <a:srgbClr val="295A4D"/>
                </a:solidFill>
                <a:latin typeface="Arial" panose="020B0604020202020204" pitchFamily="34" charset="0"/>
                <a:ea typeface="Calibri" panose="020F0502020204030204" pitchFamily="34" charset="0"/>
                <a:cs typeface="Arial" panose="020B0604020202020204" pitchFamily="34" charset="0"/>
              </a:rPr>
              <a:t>U slučajevima kada prijavitelj nije imao zaposlenih osoba u prethodnoj financijskoj godini, dnevnica se izračunava na temelju obračuna plaće za mjesec koji prethodi podnošenju projektnog prijedloga, uz prilagodbu kojom se odražava odgovarajuća godišnja razina plaće.</a:t>
            </a:r>
          </a:p>
          <a:p>
            <a:pPr marL="800100" lvl="1" indent="-342900">
              <a:buFont typeface="Arial" panose="020B0604020202020204" pitchFamily="34" charset="0"/>
              <a:buChar char="•"/>
            </a:pPr>
            <a:endParaRPr lang="hr-HR" sz="2000" dirty="0">
              <a:solidFill>
                <a:srgbClr val="295A4D"/>
              </a:solidFill>
              <a:latin typeface="Arial" panose="020B0604020202020204" pitchFamily="34" charset="0"/>
              <a:cs typeface="Arial" panose="020B0604020202020204" pitchFamily="34" charset="0"/>
            </a:endParaRPr>
          </a:p>
          <a:p>
            <a:pPr lvl="1"/>
            <a:endParaRPr lang="hr-HR" sz="2000" dirty="0">
              <a:solidFill>
                <a:srgbClr val="295A4D"/>
              </a:solidFill>
              <a:latin typeface=""/>
            </a:endParaRPr>
          </a:p>
          <a:p>
            <a:pPr lvl="1"/>
            <a:endParaRPr lang="hr-HR" dirty="0">
              <a:solidFill>
                <a:srgbClr val="295A4D"/>
              </a:solidFill>
              <a:latin typeface=""/>
            </a:endParaRPr>
          </a:p>
        </p:txBody>
      </p:sp>
      <p:pic>
        <p:nvPicPr>
          <p:cNvPr id="4" name="Picture 3">
            <a:extLst>
              <a:ext uri="{FF2B5EF4-FFF2-40B4-BE49-F238E27FC236}">
                <a16:creationId xmlns:a16="http://schemas.microsoft.com/office/drawing/2014/main" id="{B4E6C025-EE8F-18EB-8909-25F31147DA61}"/>
              </a:ext>
            </a:extLst>
          </p:cNvPr>
          <p:cNvPicPr>
            <a:picLocks noChangeAspect="1"/>
          </p:cNvPicPr>
          <p:nvPr/>
        </p:nvPicPr>
        <p:blipFill>
          <a:blip r:embed="rId4"/>
          <a:stretch>
            <a:fillRect/>
          </a:stretch>
        </p:blipFill>
        <p:spPr>
          <a:xfrm>
            <a:off x="1846379" y="5940103"/>
            <a:ext cx="7954915" cy="753897"/>
          </a:xfrm>
          <a:prstGeom prst="rect">
            <a:avLst/>
          </a:prstGeom>
        </p:spPr>
      </p:pic>
    </p:spTree>
    <p:extLst>
      <p:ext uri="{BB962C8B-B14F-4D97-AF65-F5344CB8AC3E}">
        <p14:creationId xmlns:p14="http://schemas.microsoft.com/office/powerpoint/2010/main" val="3733694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CD542-C480-83F0-8E77-DE670C9AAED8}"/>
              </a:ext>
            </a:extLst>
          </p:cNvPr>
          <p:cNvSpPr>
            <a:spLocks noGrp="1"/>
          </p:cNvSpPr>
          <p:nvPr>
            <p:ph type="title"/>
          </p:nvPr>
        </p:nvSpPr>
        <p:spPr/>
        <p:txBody>
          <a:bodyPr/>
          <a:lstStyle/>
          <a:p>
            <a:r>
              <a:rPr lang="hr-HR" dirty="0"/>
              <a:t>DIGIT projekt</a:t>
            </a:r>
          </a:p>
        </p:txBody>
      </p:sp>
      <p:sp>
        <p:nvSpPr>
          <p:cNvPr id="4" name="Content Placeholder 2">
            <a:extLst>
              <a:ext uri="{FF2B5EF4-FFF2-40B4-BE49-F238E27FC236}">
                <a16:creationId xmlns:a16="http://schemas.microsoft.com/office/drawing/2014/main" id="{C3B9156E-3587-3C77-4020-9016B915371E}"/>
              </a:ext>
            </a:extLst>
          </p:cNvPr>
          <p:cNvSpPr>
            <a:spLocks noGrp="1"/>
          </p:cNvSpPr>
          <p:nvPr>
            <p:ph idx="1"/>
          </p:nvPr>
        </p:nvSpPr>
        <p:spPr>
          <a:xfrm>
            <a:off x="838200" y="1825625"/>
            <a:ext cx="4316604" cy="4351338"/>
          </a:xfrm>
        </p:spPr>
        <p:txBody>
          <a:bodyPr>
            <a:normAutofit/>
          </a:bodyPr>
          <a:lstStyle/>
          <a:p>
            <a:pPr>
              <a:buFont typeface="Wingdings" pitchFamily="2" charset="2"/>
              <a:buChar char="§"/>
            </a:pPr>
            <a:r>
              <a:rPr lang="hr-HR" sz="2400" b="1" dirty="0"/>
              <a:t>Vlada RH </a:t>
            </a:r>
            <a:r>
              <a:rPr lang="hr-HR" sz="2400" dirty="0"/>
              <a:t>i </a:t>
            </a:r>
            <a:r>
              <a:rPr lang="hr-HR" sz="2400" b="1" dirty="0"/>
              <a:t>Međunarodna banka za obnovu i razvoj </a:t>
            </a:r>
            <a:r>
              <a:rPr lang="hr-HR" sz="2400" dirty="0"/>
              <a:t>(IBRD) (dio grupacije WB-a) potpisale su Ugovor o zajmu za projekt DIGIT 28. lipnja 2023.</a:t>
            </a:r>
          </a:p>
          <a:p>
            <a:pPr>
              <a:buFont typeface="Wingdings" pitchFamily="2" charset="2"/>
              <a:buChar char="§"/>
            </a:pPr>
            <a:endParaRPr lang="hr-HR" sz="2400" b="1" dirty="0"/>
          </a:p>
          <a:p>
            <a:pPr>
              <a:buFont typeface="Wingdings" pitchFamily="2" charset="2"/>
              <a:buChar char="§"/>
            </a:pPr>
            <a:r>
              <a:rPr lang="hr-HR" sz="2400" b="1" dirty="0"/>
              <a:t>Razdoblje provedbe projekta</a:t>
            </a:r>
            <a:r>
              <a:rPr lang="hr-HR" sz="2400" dirty="0"/>
              <a:t>: listopad 2023. - prosinac 2028.</a:t>
            </a:r>
          </a:p>
          <a:p>
            <a:pPr>
              <a:buFont typeface="Wingdings" pitchFamily="2" charset="2"/>
              <a:buChar char="§"/>
            </a:pPr>
            <a:endParaRPr lang="hr-HR" sz="2400" dirty="0"/>
          </a:p>
        </p:txBody>
      </p:sp>
      <p:sp>
        <p:nvSpPr>
          <p:cNvPr id="5" name="Rectangle 4">
            <a:extLst>
              <a:ext uri="{FF2B5EF4-FFF2-40B4-BE49-F238E27FC236}">
                <a16:creationId xmlns:a16="http://schemas.microsoft.com/office/drawing/2014/main" id="{B97E3542-2000-3BC7-59F0-CB66A5E463E7}"/>
              </a:ext>
            </a:extLst>
          </p:cNvPr>
          <p:cNvSpPr/>
          <p:nvPr/>
        </p:nvSpPr>
        <p:spPr>
          <a:xfrm rot="10800000">
            <a:off x="5820792" y="2111819"/>
            <a:ext cx="186130" cy="3396552"/>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6" name="Content Placeholder 2">
            <a:extLst>
              <a:ext uri="{FF2B5EF4-FFF2-40B4-BE49-F238E27FC236}">
                <a16:creationId xmlns:a16="http://schemas.microsoft.com/office/drawing/2014/main" id="{1072F720-D42A-AA39-2FAB-1FB1BA89FE2D}"/>
              </a:ext>
            </a:extLst>
          </p:cNvPr>
          <p:cNvSpPr txBox="1">
            <a:spLocks/>
          </p:cNvSpPr>
          <p:nvPr/>
        </p:nvSpPr>
        <p:spPr>
          <a:xfrm>
            <a:off x="6493109" y="1835796"/>
            <a:ext cx="5411846" cy="45577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95A4D"/>
                </a:solidFill>
                <a:latin typeface=""/>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95A4D"/>
                </a:solidFill>
                <a:latin typeface=""/>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95A4D"/>
                </a:solidFill>
                <a:latin typeface=""/>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95A4D"/>
                </a:solidFill>
                <a:latin typeface=""/>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95A4D"/>
                </a:solidFill>
                <a:latin typeface=""/>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
            </a:pPr>
            <a:r>
              <a:rPr lang="hr-HR" sz="2400" dirty="0">
                <a:latin typeface="Arial" panose="020B0604020202020204" pitchFamily="34" charset="0"/>
                <a:cs typeface="Arial" panose="020B0604020202020204" pitchFamily="34" charset="0"/>
              </a:rPr>
              <a:t>Ukupni odobreni iznos zajma je </a:t>
            </a:r>
            <a:r>
              <a:rPr lang="hr-HR" sz="2400" b="1" dirty="0">
                <a:latin typeface="Arial" panose="020B0604020202020204" pitchFamily="34" charset="0"/>
                <a:cs typeface="Arial" panose="020B0604020202020204" pitchFamily="34" charset="0"/>
              </a:rPr>
              <a:t>106 </a:t>
            </a:r>
            <a:r>
              <a:rPr lang="hr-HR" sz="2400" b="1" dirty="0" err="1">
                <a:latin typeface="Arial" panose="020B0604020202020204" pitchFamily="34" charset="0"/>
                <a:cs typeface="Arial" panose="020B0604020202020204" pitchFamily="34" charset="0"/>
              </a:rPr>
              <a:t>mil</a:t>
            </a:r>
            <a:r>
              <a:rPr lang="hr-HR" sz="2400" b="1" dirty="0">
                <a:latin typeface="Arial" panose="020B0604020202020204" pitchFamily="34" charset="0"/>
                <a:cs typeface="Arial" panose="020B0604020202020204" pitchFamily="34" charset="0"/>
              </a:rPr>
              <a:t>. EUR </a:t>
            </a:r>
            <a:r>
              <a:rPr lang="hr-HR" sz="2400" dirty="0">
                <a:latin typeface="Arial" panose="020B0604020202020204" pitchFamily="34" charset="0"/>
                <a:cs typeface="Arial" panose="020B0604020202020204" pitchFamily="34" charset="0"/>
              </a:rPr>
              <a:t>(99 </a:t>
            </a:r>
            <a:r>
              <a:rPr lang="hr-HR" sz="2400" dirty="0" err="1">
                <a:latin typeface="Arial" panose="020B0604020202020204" pitchFamily="34" charset="0"/>
                <a:cs typeface="Arial" panose="020B0604020202020204" pitchFamily="34" charset="0"/>
              </a:rPr>
              <a:t>mil</a:t>
            </a:r>
            <a:r>
              <a:rPr lang="hr-HR" sz="2400" dirty="0">
                <a:latin typeface="Arial" panose="020B0604020202020204" pitchFamily="34" charset="0"/>
                <a:cs typeface="Arial" panose="020B0604020202020204" pitchFamily="34" charset="0"/>
              </a:rPr>
              <a:t>. EUR su bespovratna sredstva (</a:t>
            </a:r>
            <a:r>
              <a:rPr lang="hr-HR" sz="2400" dirty="0" err="1">
                <a:latin typeface="Arial" panose="020B0604020202020204" pitchFamily="34" charset="0"/>
                <a:cs typeface="Arial" panose="020B0604020202020204" pitchFamily="34" charset="0"/>
              </a:rPr>
              <a:t>grants</a:t>
            </a:r>
            <a:r>
              <a:rPr lang="hr-HR" sz="2400" dirty="0">
                <a:latin typeface="Arial" panose="020B0604020202020204" pitchFamily="34" charset="0"/>
                <a:cs typeface="Arial" panose="020B0604020202020204" pitchFamily="34" charset="0"/>
              </a:rPr>
              <a:t>), a 7 </a:t>
            </a:r>
            <a:r>
              <a:rPr lang="hr-HR" sz="2400" dirty="0" err="1">
                <a:latin typeface="Arial" panose="020B0604020202020204" pitchFamily="34" charset="0"/>
                <a:cs typeface="Arial" panose="020B0604020202020204" pitchFamily="34" charset="0"/>
              </a:rPr>
              <a:t>mil</a:t>
            </a:r>
            <a:r>
              <a:rPr lang="hr-HR" sz="2400" dirty="0">
                <a:latin typeface="Arial" panose="020B0604020202020204" pitchFamily="34" charset="0"/>
                <a:cs typeface="Arial" panose="020B0604020202020204" pitchFamily="34" charset="0"/>
              </a:rPr>
              <a:t>. EUR je namijenjeno za jačanje kapaciteta MZOM-a (uključujući uspostavu </a:t>
            </a:r>
            <a:r>
              <a:rPr lang="pl-PL" sz="2400" dirty="0">
                <a:latin typeface="Arial" panose="020B0604020202020204" pitchFamily="34" charset="0"/>
                <a:cs typeface="Arial" panose="020B0604020202020204" pitchFamily="34" charset="0"/>
              </a:rPr>
              <a:t>ekosustava za stvaranje i razvoj deep-tech startupa</a:t>
            </a:r>
            <a:r>
              <a:rPr lang="hr-HR" sz="2400" dirty="0">
                <a:latin typeface="Arial" panose="020B0604020202020204" pitchFamily="34" charset="0"/>
                <a:cs typeface="Arial" panose="020B0604020202020204" pitchFamily="34" charset="0"/>
              </a:rPr>
              <a:t> i operativne troškove)</a:t>
            </a:r>
          </a:p>
          <a:p>
            <a:pPr>
              <a:buFont typeface="Wingdings" pitchFamily="2" charset="2"/>
              <a:buChar char="§"/>
            </a:pPr>
            <a:r>
              <a:rPr lang="hr-HR" sz="2400" b="1" dirty="0">
                <a:latin typeface="Arial" panose="020B0604020202020204" pitchFamily="34" charset="0"/>
                <a:cs typeface="Arial" panose="020B0604020202020204" pitchFamily="34" charset="0"/>
              </a:rPr>
              <a:t>Službena stranica DIGIT projekta: </a:t>
            </a:r>
            <a:r>
              <a:rPr lang="hr-HR" sz="2400" dirty="0">
                <a:latin typeface="Arial" panose="020B0604020202020204" pitchFamily="34" charset="0"/>
                <a:cs typeface="Arial" panose="020B0604020202020204" pitchFamily="34" charset="0"/>
                <a:hlinkClick r:id="rId2"/>
              </a:rPr>
              <a:t>https://digit.mzom.hr/</a:t>
            </a:r>
            <a:endParaRPr lang="hr-HR" sz="24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465519BA-AD34-F608-A577-B85D1D630094}"/>
              </a:ext>
            </a:extLst>
          </p:cNvPr>
          <p:cNvPicPr>
            <a:picLocks noChangeAspect="1"/>
          </p:cNvPicPr>
          <p:nvPr/>
        </p:nvPicPr>
        <p:blipFill>
          <a:blip r:embed="rId3"/>
          <a:stretch>
            <a:fillRect/>
          </a:stretch>
        </p:blipFill>
        <p:spPr>
          <a:xfrm>
            <a:off x="6558300" y="5607585"/>
            <a:ext cx="5346655" cy="707197"/>
          </a:xfrm>
          <a:prstGeom prst="rect">
            <a:avLst/>
          </a:prstGeom>
        </p:spPr>
      </p:pic>
    </p:spTree>
    <p:extLst>
      <p:ext uri="{BB962C8B-B14F-4D97-AF65-F5344CB8AC3E}">
        <p14:creationId xmlns:p14="http://schemas.microsoft.com/office/powerpoint/2010/main" val="36625081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11" y="164000"/>
            <a:ext cx="9791701" cy="430886"/>
          </a:xfrm>
        </p:spPr>
        <p:txBody>
          <a:bodyPr>
            <a:noAutofit/>
          </a:bodyPr>
          <a:lstStyle/>
          <a:p>
            <a:r>
              <a:rPr lang="hr-HR" sz="2400" dirty="0"/>
              <a:t>Neprihvatljivi troškovi</a:t>
            </a:r>
            <a:endParaRPr lang="hr-HR" sz="2400" b="1" dirty="0"/>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2" name="Picture 11">
            <a:extLst>
              <a:ext uri="{FF2B5EF4-FFF2-40B4-BE49-F238E27FC236}">
                <a16:creationId xmlns:a16="http://schemas.microsoft.com/office/drawing/2014/main" id="{678CA158-DA17-5340-0F49-6991E5F73ACC}"/>
              </a:ext>
            </a:extLst>
          </p:cNvPr>
          <p:cNvPicPr>
            <a:picLocks noChangeAspect="1"/>
          </p:cNvPicPr>
          <p:nvPr/>
        </p:nvPicPr>
        <p:blipFill>
          <a:blip r:embed="rId3"/>
          <a:srcRect/>
          <a:stretch/>
        </p:blipFill>
        <p:spPr>
          <a:xfrm>
            <a:off x="10896484" y="5109174"/>
            <a:ext cx="1130405" cy="1130405"/>
          </a:xfrm>
          <a:prstGeom prst="rect">
            <a:avLst/>
          </a:prstGeom>
        </p:spPr>
      </p:pic>
      <p:sp>
        <p:nvSpPr>
          <p:cNvPr id="58" name="TextBox 57">
            <a:extLst>
              <a:ext uri="{FF2B5EF4-FFF2-40B4-BE49-F238E27FC236}">
                <a16:creationId xmlns:a16="http://schemas.microsoft.com/office/drawing/2014/main" id="{BE5CE5D5-B666-F320-B5E7-EC93BB6428B4}"/>
              </a:ext>
            </a:extLst>
          </p:cNvPr>
          <p:cNvSpPr txBox="1"/>
          <p:nvPr/>
        </p:nvSpPr>
        <p:spPr>
          <a:xfrm>
            <a:off x="97324" y="994856"/>
            <a:ext cx="11929565" cy="6894195"/>
          </a:xfrm>
          <a:prstGeom prst="rect">
            <a:avLst/>
          </a:prstGeom>
          <a:noFill/>
        </p:spPr>
        <p:txBody>
          <a:bodyPr wrap="square">
            <a:spAutoFit/>
          </a:bodyPr>
          <a:lstStyle/>
          <a:p>
            <a:pPr lvl="1"/>
            <a:r>
              <a:rPr lang="hr-HR" sz="2200" b="1" dirty="0">
                <a:solidFill>
                  <a:srgbClr val="295A4D"/>
                </a:solidFill>
                <a:latin typeface=""/>
              </a:rPr>
              <a:t>Sljedeći troškovi nisu prihvatljivi za financiranje:</a:t>
            </a:r>
          </a:p>
          <a:p>
            <a:pPr lvl="1"/>
            <a:endParaRPr lang="hr-HR" sz="2200" b="1" dirty="0">
              <a:solidFill>
                <a:srgbClr val="295A4D"/>
              </a:solidFill>
              <a:latin typeface=""/>
            </a:endParaRPr>
          </a:p>
          <a:p>
            <a:pPr marL="742950" lvl="1" indent="-285750">
              <a:buFont typeface="Arial" panose="020B0604020202020204" pitchFamily="34" charset="0"/>
              <a:buChar char="•"/>
            </a:pPr>
            <a:r>
              <a:rPr lang="hr-HR" sz="2200" dirty="0">
                <a:solidFill>
                  <a:srgbClr val="295A4D"/>
                </a:solidFill>
                <a:latin typeface=""/>
              </a:rPr>
              <a:t>Troškovi nastali prije datuma podnošenja projektnog prijedloga i nakon 31. listopada 2028.</a:t>
            </a:r>
          </a:p>
          <a:p>
            <a:pPr marL="742950" lvl="1" indent="-285750">
              <a:buFont typeface="Arial" panose="020B0604020202020204" pitchFamily="34" charset="0"/>
              <a:buChar char="•"/>
            </a:pPr>
            <a:r>
              <a:rPr lang="hr-HR" sz="2200" dirty="0">
                <a:solidFill>
                  <a:srgbClr val="295A4D"/>
                </a:solidFill>
                <a:latin typeface=""/>
              </a:rPr>
              <a:t>Kupnja, najam ili zakup zemljišta i postojećih zgrada</a:t>
            </a:r>
          </a:p>
          <a:p>
            <a:pPr marL="742950" lvl="1" indent="-285750">
              <a:buFont typeface="Arial" panose="020B0604020202020204" pitchFamily="34" charset="0"/>
              <a:buChar char="•"/>
            </a:pPr>
            <a:r>
              <a:rPr lang="hr-HR" sz="2200" dirty="0">
                <a:solidFill>
                  <a:srgbClr val="295A4D"/>
                </a:solidFill>
                <a:latin typeface=""/>
              </a:rPr>
              <a:t>Građevinski radovi i povezane usluge</a:t>
            </a:r>
          </a:p>
          <a:p>
            <a:pPr marL="742950" lvl="1" indent="-285750">
              <a:buFont typeface="Arial" panose="020B0604020202020204" pitchFamily="34" charset="0"/>
              <a:buChar char="•"/>
            </a:pPr>
            <a:r>
              <a:rPr lang="hr-HR" sz="2200" dirty="0">
                <a:solidFill>
                  <a:srgbClr val="295A4D"/>
                </a:solidFill>
                <a:latin typeface=""/>
              </a:rPr>
              <a:t>Troškovi osobnih i radnih vozila te plovila za komercijalne svrhe</a:t>
            </a:r>
          </a:p>
          <a:p>
            <a:pPr marL="742950" lvl="1" indent="-285750">
              <a:buFont typeface="Arial" panose="020B0604020202020204" pitchFamily="34" charset="0"/>
              <a:buChar char="•"/>
            </a:pPr>
            <a:r>
              <a:rPr lang="hr-HR" sz="2200" dirty="0">
                <a:solidFill>
                  <a:srgbClr val="295A4D"/>
                </a:solidFill>
                <a:latin typeface=""/>
              </a:rPr>
              <a:t>Rabljena oprema i instrumenti</a:t>
            </a:r>
          </a:p>
          <a:p>
            <a:pPr marL="742950" lvl="1" indent="-285750">
              <a:buFont typeface="Arial" panose="020B0604020202020204" pitchFamily="34" charset="0"/>
              <a:buChar char="•"/>
            </a:pPr>
            <a:r>
              <a:rPr lang="hr-HR" sz="2200" dirty="0">
                <a:solidFill>
                  <a:srgbClr val="295A4D"/>
                </a:solidFill>
                <a:latin typeface=""/>
              </a:rPr>
              <a:t>Kamate, naknade za otplatu duga i troškovi kašnjenja u plaćanju</a:t>
            </a:r>
          </a:p>
          <a:p>
            <a:pPr marL="742950" lvl="1" indent="-285750">
              <a:buFont typeface="Arial" panose="020B0604020202020204" pitchFamily="34" charset="0"/>
              <a:buChar char="•"/>
            </a:pPr>
            <a:r>
              <a:rPr lang="hr-HR" sz="2200" dirty="0">
                <a:solidFill>
                  <a:srgbClr val="295A4D"/>
                </a:solidFill>
                <a:latin typeface=""/>
              </a:rPr>
              <a:t>Bankovne naknade, troškovi garancija i slične naknade</a:t>
            </a:r>
          </a:p>
          <a:p>
            <a:pPr marL="742950" lvl="1" indent="-285750">
              <a:buFont typeface="Arial" panose="020B0604020202020204" pitchFamily="34" charset="0"/>
              <a:buChar char="•"/>
            </a:pPr>
            <a:r>
              <a:rPr lang="hr-HR" sz="2200" dirty="0">
                <a:solidFill>
                  <a:srgbClr val="295A4D"/>
                </a:solidFill>
                <a:latin typeface=""/>
              </a:rPr>
              <a:t>Krediti trećim stranama</a:t>
            </a:r>
          </a:p>
          <a:p>
            <a:pPr marL="742950" lvl="1" indent="-285750">
              <a:buFont typeface="Arial" panose="020B0604020202020204" pitchFamily="34" charset="0"/>
              <a:buChar char="•"/>
            </a:pPr>
            <a:r>
              <a:rPr lang="hr-HR" sz="2200" dirty="0">
                <a:solidFill>
                  <a:srgbClr val="295A4D"/>
                </a:solidFill>
                <a:latin typeface=""/>
              </a:rPr>
              <a:t>Rezervacije za gubitke ili buduće obveze</a:t>
            </a:r>
          </a:p>
          <a:p>
            <a:pPr marL="742950" lvl="1" indent="-285750">
              <a:buFont typeface="Arial" panose="020B0604020202020204" pitchFamily="34" charset="0"/>
              <a:buChar char="•"/>
            </a:pPr>
            <a:r>
              <a:rPr lang="hr-HR" sz="2200" dirty="0">
                <a:solidFill>
                  <a:srgbClr val="295A4D"/>
                </a:solidFill>
                <a:latin typeface=""/>
              </a:rPr>
              <a:t>Gubici od valutnih razlika</a:t>
            </a:r>
          </a:p>
          <a:p>
            <a:pPr marL="742950" lvl="1" indent="-285750">
              <a:buFont typeface="Arial" panose="020B0604020202020204" pitchFamily="34" charset="0"/>
              <a:buChar char="•"/>
            </a:pPr>
            <a:r>
              <a:rPr lang="hr-HR" sz="2200" dirty="0" err="1">
                <a:solidFill>
                  <a:srgbClr val="295A4D"/>
                </a:solidFill>
                <a:latin typeface=""/>
              </a:rPr>
              <a:t>Povrativi</a:t>
            </a:r>
            <a:r>
              <a:rPr lang="hr-HR" sz="2200" dirty="0">
                <a:solidFill>
                  <a:srgbClr val="295A4D"/>
                </a:solidFill>
                <a:latin typeface=""/>
              </a:rPr>
              <a:t> PDV</a:t>
            </a:r>
          </a:p>
          <a:p>
            <a:pPr marL="742950" lvl="1" indent="-285750">
              <a:buFont typeface="Arial" panose="020B0604020202020204" pitchFamily="34" charset="0"/>
              <a:buChar char="•"/>
            </a:pPr>
            <a:r>
              <a:rPr lang="hr-HR" sz="2200" dirty="0">
                <a:solidFill>
                  <a:srgbClr val="295A4D"/>
                </a:solidFill>
                <a:latin typeface=""/>
              </a:rPr>
              <a:t>Kazne, troškovi parničenja i kazneni troškovi</a:t>
            </a:r>
          </a:p>
          <a:p>
            <a:pPr marL="742950" lvl="1" indent="-285750">
              <a:buFont typeface="Arial" panose="020B0604020202020204" pitchFamily="34" charset="0"/>
              <a:buChar char="•"/>
            </a:pPr>
            <a:r>
              <a:rPr lang="hr-HR" sz="2200" dirty="0">
                <a:solidFill>
                  <a:srgbClr val="295A4D"/>
                </a:solidFill>
                <a:latin typeface=""/>
              </a:rPr>
              <a:t>Nerazmjerni ili neodgovorni izdaci</a:t>
            </a:r>
          </a:p>
          <a:p>
            <a:pPr lvl="1"/>
            <a:endParaRPr lang="hr-HR" dirty="0">
              <a:solidFill>
                <a:srgbClr val="295A4D"/>
              </a:solidFill>
              <a:latin typeface=""/>
            </a:endParaRPr>
          </a:p>
          <a:p>
            <a:pPr lvl="1"/>
            <a:endParaRPr lang="hr-HR" dirty="0">
              <a:solidFill>
                <a:srgbClr val="295A4D"/>
              </a:solidFill>
              <a:latin typeface=""/>
            </a:endParaRPr>
          </a:p>
          <a:p>
            <a:pPr lvl="1"/>
            <a:endParaRPr lang="hr-HR" dirty="0">
              <a:solidFill>
                <a:srgbClr val="295A4D"/>
              </a:solidFill>
              <a:latin typeface=""/>
            </a:endParaRPr>
          </a:p>
          <a:p>
            <a:pPr lvl="1"/>
            <a:endParaRPr lang="hr-HR" dirty="0">
              <a:solidFill>
                <a:srgbClr val="295A4D"/>
              </a:solidFill>
              <a:latin typeface=""/>
            </a:endParaRPr>
          </a:p>
          <a:p>
            <a:pPr lvl="1"/>
            <a:endParaRPr lang="hr-HR" dirty="0">
              <a:solidFill>
                <a:srgbClr val="295A4D"/>
              </a:solidFill>
              <a:latin typeface=""/>
            </a:endParaRPr>
          </a:p>
        </p:txBody>
      </p:sp>
    </p:spTree>
    <p:extLst>
      <p:ext uri="{BB962C8B-B14F-4D97-AF65-F5344CB8AC3E}">
        <p14:creationId xmlns:p14="http://schemas.microsoft.com/office/powerpoint/2010/main" val="3897187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355" y="592291"/>
            <a:ext cx="5578479" cy="5192681"/>
          </a:xfrm>
        </p:spPr>
        <p:txBody>
          <a:bodyPr>
            <a:noAutofit/>
          </a:bodyPr>
          <a:lstStyle/>
          <a:p>
            <a:br>
              <a:rPr lang="hr-HR" sz="3600" dirty="0"/>
            </a:br>
            <a:br>
              <a:rPr lang="hr-HR" sz="3600" dirty="0"/>
            </a:br>
            <a:r>
              <a:rPr lang="hr-HR" sz="3600" dirty="0"/>
              <a:t>Priprema projektnog prijedloga</a:t>
            </a:r>
            <a:br>
              <a:rPr lang="en-US" sz="3600" dirty="0"/>
            </a:br>
            <a:br>
              <a:rPr lang="hr-HR" sz="3600" dirty="0"/>
            </a:br>
            <a:br>
              <a:rPr lang="hr-HR" sz="3600" dirty="0"/>
            </a:br>
            <a:endParaRPr lang="hr-HR" sz="3600" b="1" dirty="0"/>
          </a:p>
        </p:txBody>
      </p:sp>
      <p:sp>
        <p:nvSpPr>
          <p:cNvPr id="12" name="Rectangle 11">
            <a:extLst>
              <a:ext uri="{FF2B5EF4-FFF2-40B4-BE49-F238E27FC236}">
                <a16:creationId xmlns:a16="http://schemas.microsoft.com/office/drawing/2014/main" id="{1CBD0F50-3592-009D-52CB-47922585D535}"/>
              </a:ext>
            </a:extLst>
          </p:cNvPr>
          <p:cNvSpPr/>
          <p:nvPr/>
        </p:nvSpPr>
        <p:spPr>
          <a:xfrm>
            <a:off x="646584" y="1828800"/>
            <a:ext cx="2349500" cy="172204"/>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3" name="Rectangle 12">
            <a:extLst>
              <a:ext uri="{FF2B5EF4-FFF2-40B4-BE49-F238E27FC236}">
                <a16:creationId xmlns:a16="http://schemas.microsoft.com/office/drawing/2014/main" id="{967E7612-7304-D1D2-FC39-318758619479}"/>
              </a:ext>
            </a:extLst>
          </p:cNvPr>
          <p:cNvSpPr/>
          <p:nvPr/>
        </p:nvSpPr>
        <p:spPr>
          <a:xfrm rot="16200000">
            <a:off x="4252547" y="1972516"/>
            <a:ext cx="6858000" cy="2912968"/>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1" name="Content Placeholder 10" descr="A hand touching a screen  Description automatically generated">
            <a:extLst>
              <a:ext uri="{FF2B5EF4-FFF2-40B4-BE49-F238E27FC236}">
                <a16:creationId xmlns:a16="http://schemas.microsoft.com/office/drawing/2014/main" id="{0BF26A4B-3DCF-21EF-3182-57977688CB35}"/>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rcRect/>
          <a:stretch/>
        </p:blipFill>
        <p:spPr>
          <a:xfrm>
            <a:off x="6613520" y="0"/>
            <a:ext cx="5851521" cy="6858000"/>
          </a:xfrm>
        </p:spPr>
      </p:pic>
      <p:pic>
        <p:nvPicPr>
          <p:cNvPr id="7" name="Picture 6" descr="\\mzt\share\Uprave\znanost\DIGIT - PIU\2. Procurement\1.13. ICENT Nuqleus+DIGIT Website\Sadržaj web-a\Ikone za web\Professionalization of research centres.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5876" y="3757246"/>
            <a:ext cx="1752600" cy="1752600"/>
          </a:xfrm>
          <a:prstGeom prst="rect">
            <a:avLst/>
          </a:prstGeom>
          <a:noFill/>
          <a:ln>
            <a:noFill/>
          </a:ln>
        </p:spPr>
      </p:pic>
    </p:spTree>
    <p:extLst>
      <p:ext uri="{BB962C8B-B14F-4D97-AF65-F5344CB8AC3E}">
        <p14:creationId xmlns:p14="http://schemas.microsoft.com/office/powerpoint/2010/main" val="31937046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B699523-4A76-E7FF-7854-D01F5D352686}"/>
              </a:ext>
            </a:extLst>
          </p:cNvPr>
          <p:cNvPicPr>
            <a:picLocks noChangeAspect="1"/>
          </p:cNvPicPr>
          <p:nvPr/>
        </p:nvPicPr>
        <p:blipFill>
          <a:blip r:embed="rId2"/>
          <a:stretch>
            <a:fillRect/>
          </a:stretch>
        </p:blipFill>
        <p:spPr>
          <a:xfrm>
            <a:off x="2915132" y="3852514"/>
            <a:ext cx="6902441" cy="28844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p:cNvSpPr>
            <a:spLocks noGrp="1"/>
          </p:cNvSpPr>
          <p:nvPr>
            <p:ph type="title"/>
          </p:nvPr>
        </p:nvSpPr>
        <p:spPr>
          <a:xfrm>
            <a:off x="792411" y="120992"/>
            <a:ext cx="9791701" cy="430886"/>
          </a:xfrm>
        </p:spPr>
        <p:txBody>
          <a:bodyPr>
            <a:noAutofit/>
          </a:bodyPr>
          <a:lstStyle/>
          <a:p>
            <a:r>
              <a:rPr lang="hr-HR" sz="2400" dirty="0"/>
              <a:t>Prijava u </a:t>
            </a:r>
            <a:r>
              <a:rPr lang="hr-HR" sz="2400" dirty="0" err="1"/>
              <a:t>eDIGIT</a:t>
            </a:r>
            <a:r>
              <a:rPr lang="hr-HR" sz="2400" dirty="0"/>
              <a:t> portal</a:t>
            </a:r>
            <a:endParaRPr lang="hr-HR" sz="2400" b="1" dirty="0"/>
          </a:p>
        </p:txBody>
      </p:sp>
      <p:sp>
        <p:nvSpPr>
          <p:cNvPr id="6" name="TextBox 5">
            <a:extLst>
              <a:ext uri="{FF2B5EF4-FFF2-40B4-BE49-F238E27FC236}">
                <a16:creationId xmlns:a16="http://schemas.microsoft.com/office/drawing/2014/main" id="{BD6F83E0-5E70-1AC6-8C49-965EC8A2B822}"/>
              </a:ext>
            </a:extLst>
          </p:cNvPr>
          <p:cNvSpPr txBox="1"/>
          <p:nvPr/>
        </p:nvSpPr>
        <p:spPr>
          <a:xfrm>
            <a:off x="1137205" y="948676"/>
            <a:ext cx="10899464" cy="2800767"/>
          </a:xfrm>
          <a:prstGeom prst="rect">
            <a:avLst/>
          </a:prstGeom>
          <a:noFill/>
        </p:spPr>
        <p:txBody>
          <a:bodyPr wrap="square">
            <a:spAutoFit/>
          </a:bodyPr>
          <a:lstStyle/>
          <a:p>
            <a:r>
              <a:rPr lang="hr-HR" sz="2200" dirty="0">
                <a:solidFill>
                  <a:srgbClr val="295A4D"/>
                </a:solidFill>
                <a:latin typeface=""/>
              </a:rPr>
              <a:t>Osobe ovlaštene za zastupanje ili voditelji projekata poduzimaju sljedeće korake:</a:t>
            </a:r>
          </a:p>
          <a:p>
            <a:endParaRPr lang="hr-HR" sz="2200" dirty="0">
              <a:solidFill>
                <a:srgbClr val="295A4D"/>
              </a:solidFill>
              <a:latin typeface=""/>
            </a:endParaRPr>
          </a:p>
          <a:p>
            <a:pPr marL="342900" indent="-342900">
              <a:buFont typeface="Arial" panose="020B0604020202020204" pitchFamily="34" charset="0"/>
              <a:buChar char="•"/>
            </a:pPr>
            <a:r>
              <a:rPr lang="hr-HR" sz="2200" dirty="0">
                <a:solidFill>
                  <a:srgbClr val="295A4D"/>
                </a:solidFill>
                <a:latin typeface=""/>
              </a:rPr>
              <a:t>Registracija i prijava u </a:t>
            </a:r>
            <a:r>
              <a:rPr lang="hr-HR" sz="2200" dirty="0" err="1">
                <a:solidFill>
                  <a:srgbClr val="295A4D"/>
                </a:solidFill>
                <a:latin typeface=""/>
              </a:rPr>
              <a:t>eDIGIT</a:t>
            </a:r>
            <a:r>
              <a:rPr lang="hr-HR" sz="2200" dirty="0">
                <a:solidFill>
                  <a:srgbClr val="295A4D"/>
                </a:solidFill>
                <a:latin typeface=""/>
              </a:rPr>
              <a:t> portal</a:t>
            </a:r>
          </a:p>
          <a:p>
            <a:pPr marL="342900" indent="-342900">
              <a:buFont typeface="Arial" panose="020B0604020202020204" pitchFamily="34" charset="0"/>
              <a:buChar char="•"/>
            </a:pPr>
            <a:r>
              <a:rPr lang="hr-HR" sz="2200" dirty="0">
                <a:solidFill>
                  <a:srgbClr val="295A4D"/>
                </a:solidFill>
                <a:latin typeface=""/>
              </a:rPr>
              <a:t>Pokretanje projektnog prijedloga </a:t>
            </a:r>
          </a:p>
          <a:p>
            <a:pPr marL="342900" indent="-342900">
              <a:buFont typeface="Arial" panose="020B0604020202020204" pitchFamily="34" charset="0"/>
              <a:buChar char="•"/>
            </a:pPr>
            <a:r>
              <a:rPr lang="hr-HR" sz="2200" dirty="0">
                <a:solidFill>
                  <a:srgbClr val="295A4D"/>
                </a:solidFill>
                <a:latin typeface=""/>
              </a:rPr>
              <a:t>Popunjavanje online obrasca i učitavanje dokumentacije te</a:t>
            </a:r>
          </a:p>
          <a:p>
            <a:pPr marL="342900" indent="-342900">
              <a:buFont typeface="Arial" panose="020B0604020202020204" pitchFamily="34" charset="0"/>
              <a:buChar char="•"/>
            </a:pPr>
            <a:r>
              <a:rPr lang="hr-HR" sz="2200" dirty="0">
                <a:solidFill>
                  <a:srgbClr val="295A4D"/>
                </a:solidFill>
                <a:latin typeface=""/>
              </a:rPr>
              <a:t>Podnošenje projektnog prijedloga</a:t>
            </a:r>
          </a:p>
          <a:p>
            <a:pPr marL="342900" indent="-342900">
              <a:buFont typeface="Arial" panose="020B0604020202020204" pitchFamily="34" charset="0"/>
              <a:buChar char="•"/>
            </a:pPr>
            <a:endParaRPr lang="hr-HR" sz="2200" dirty="0">
              <a:solidFill>
                <a:srgbClr val="295A4D"/>
              </a:solidFill>
              <a:latin typeface=""/>
            </a:endParaRPr>
          </a:p>
          <a:p>
            <a:pPr marL="342900" indent="-342900">
              <a:buFont typeface="Arial" panose="020B0604020202020204" pitchFamily="34" charset="0"/>
              <a:buChar char="•"/>
            </a:pPr>
            <a:r>
              <a:rPr lang="hr-HR" sz="2200" dirty="0">
                <a:solidFill>
                  <a:srgbClr val="295A4D"/>
                </a:solidFill>
                <a:latin typeface=""/>
              </a:rPr>
              <a:t>Pitanja se postavljaju putem </a:t>
            </a:r>
            <a:r>
              <a:rPr lang="hr-HR" sz="2200" dirty="0" err="1">
                <a:solidFill>
                  <a:srgbClr val="295A4D"/>
                </a:solidFill>
                <a:latin typeface=""/>
              </a:rPr>
              <a:t>eDIGIT</a:t>
            </a:r>
            <a:r>
              <a:rPr lang="hr-HR" sz="2200" dirty="0">
                <a:solidFill>
                  <a:srgbClr val="295A4D"/>
                </a:solidFill>
                <a:latin typeface=""/>
              </a:rPr>
              <a:t> portala </a:t>
            </a:r>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2" name="Picture 11">
            <a:extLst>
              <a:ext uri="{FF2B5EF4-FFF2-40B4-BE49-F238E27FC236}">
                <a16:creationId xmlns:a16="http://schemas.microsoft.com/office/drawing/2014/main" id="{299094AA-5CFD-FE77-011C-9E07CD75E3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68250" y="3096801"/>
            <a:ext cx="755713" cy="755713"/>
          </a:xfrm>
          <a:prstGeom prst="rect">
            <a:avLst/>
          </a:prstGeom>
        </p:spPr>
      </p:pic>
      <p:pic>
        <p:nvPicPr>
          <p:cNvPr id="13" name="Picture 12">
            <a:extLst>
              <a:ext uri="{FF2B5EF4-FFF2-40B4-BE49-F238E27FC236}">
                <a16:creationId xmlns:a16="http://schemas.microsoft.com/office/drawing/2014/main" id="{505AD026-8E5A-4389-525D-BC398B942D0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19141" y="991684"/>
            <a:ext cx="704822" cy="704822"/>
          </a:xfrm>
          <a:prstGeom prst="rect">
            <a:avLst/>
          </a:prstGeom>
        </p:spPr>
      </p:pic>
      <p:cxnSp>
        <p:nvCxnSpPr>
          <p:cNvPr id="5" name="Straight Arrow Connector 4">
            <a:extLst>
              <a:ext uri="{FF2B5EF4-FFF2-40B4-BE49-F238E27FC236}">
                <a16:creationId xmlns:a16="http://schemas.microsoft.com/office/drawing/2014/main" id="{6FEF04C9-F8F7-F9AE-B10A-44E468831C32}"/>
              </a:ext>
            </a:extLst>
          </p:cNvPr>
          <p:cNvCxnSpPr>
            <a:cxnSpLocks/>
          </p:cNvCxnSpPr>
          <p:nvPr/>
        </p:nvCxnSpPr>
        <p:spPr>
          <a:xfrm flipV="1">
            <a:off x="3261674" y="5100461"/>
            <a:ext cx="139828" cy="308543"/>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sp>
        <p:nvSpPr>
          <p:cNvPr id="10" name="TextBox 9">
            <a:extLst>
              <a:ext uri="{FF2B5EF4-FFF2-40B4-BE49-F238E27FC236}">
                <a16:creationId xmlns:a16="http://schemas.microsoft.com/office/drawing/2014/main" id="{5F680412-6A81-B548-9454-A3A6F1FC0D4D}"/>
              </a:ext>
            </a:extLst>
          </p:cNvPr>
          <p:cNvSpPr txBox="1"/>
          <p:nvPr/>
        </p:nvSpPr>
        <p:spPr>
          <a:xfrm>
            <a:off x="2928445" y="5425876"/>
            <a:ext cx="1161288" cy="369332"/>
          </a:xfrm>
          <a:prstGeom prst="rect">
            <a:avLst/>
          </a:prstGeom>
          <a:noFill/>
        </p:spPr>
        <p:txBody>
          <a:bodyPr wrap="square" rtlCol="0">
            <a:spAutoFit/>
          </a:bodyPr>
          <a:lstStyle/>
          <a:p>
            <a:r>
              <a:rPr lang="hr-HR" dirty="0">
                <a:solidFill>
                  <a:srgbClr val="FF0000"/>
                </a:solidFill>
              </a:rPr>
              <a:t>FAQ</a:t>
            </a:r>
          </a:p>
        </p:txBody>
      </p:sp>
    </p:spTree>
    <p:extLst>
      <p:ext uri="{BB962C8B-B14F-4D97-AF65-F5344CB8AC3E}">
        <p14:creationId xmlns:p14="http://schemas.microsoft.com/office/powerpoint/2010/main" val="18701412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11" y="120992"/>
            <a:ext cx="9791701" cy="430886"/>
          </a:xfrm>
        </p:spPr>
        <p:txBody>
          <a:bodyPr>
            <a:noAutofit/>
          </a:bodyPr>
          <a:lstStyle/>
          <a:p>
            <a:r>
              <a:rPr lang="hr-HR" sz="2400" dirty="0"/>
              <a:t>Prijavni obrazac – </a:t>
            </a:r>
            <a:r>
              <a:rPr lang="hr-HR" sz="2400" dirty="0" err="1"/>
              <a:t>Application</a:t>
            </a:r>
            <a:r>
              <a:rPr lang="hr-HR" sz="2400" dirty="0"/>
              <a:t> </a:t>
            </a:r>
            <a:r>
              <a:rPr lang="hr-HR" sz="2400" dirty="0" err="1"/>
              <a:t>form</a:t>
            </a:r>
            <a:endParaRPr lang="hr-HR" sz="2400" b="1" dirty="0"/>
          </a:p>
        </p:txBody>
      </p:sp>
      <p:sp>
        <p:nvSpPr>
          <p:cNvPr id="6" name="TextBox 5">
            <a:extLst>
              <a:ext uri="{FF2B5EF4-FFF2-40B4-BE49-F238E27FC236}">
                <a16:creationId xmlns:a16="http://schemas.microsoft.com/office/drawing/2014/main" id="{BD6F83E0-5E70-1AC6-8C49-965EC8A2B822}"/>
              </a:ext>
            </a:extLst>
          </p:cNvPr>
          <p:cNvSpPr txBox="1"/>
          <p:nvPr/>
        </p:nvSpPr>
        <p:spPr>
          <a:xfrm>
            <a:off x="1137205" y="948676"/>
            <a:ext cx="10899464" cy="1446550"/>
          </a:xfrm>
          <a:prstGeom prst="rect">
            <a:avLst/>
          </a:prstGeom>
          <a:noFill/>
        </p:spPr>
        <p:txBody>
          <a:bodyPr wrap="square">
            <a:spAutoFit/>
          </a:bodyPr>
          <a:lstStyle/>
          <a:p>
            <a:r>
              <a:rPr lang="hr-HR" sz="2200" dirty="0">
                <a:solidFill>
                  <a:srgbClr val="295A4D"/>
                </a:solidFill>
                <a:latin typeface=""/>
              </a:rPr>
              <a:t>Offline verzija obrasca dostupna u okviru dokumentacije Poziva: Aneks IV.</a:t>
            </a:r>
          </a:p>
          <a:p>
            <a:endParaRPr lang="hr-HR" sz="2200" dirty="0">
              <a:solidFill>
                <a:srgbClr val="295A4D"/>
              </a:solidFill>
              <a:latin typeface=""/>
            </a:endParaRPr>
          </a:p>
          <a:p>
            <a:r>
              <a:rPr lang="hr-HR" sz="2200" dirty="0">
                <a:solidFill>
                  <a:srgbClr val="295A4D"/>
                </a:solidFill>
                <a:latin typeface=""/>
              </a:rPr>
              <a:t>Izgled online verzije obrasca:</a:t>
            </a:r>
          </a:p>
          <a:p>
            <a:endParaRPr lang="hr-HR" sz="2200" dirty="0">
              <a:solidFill>
                <a:srgbClr val="295A4D"/>
              </a:solidFill>
              <a:latin typeface=""/>
            </a:endParaRPr>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9" name="Picture 8">
            <a:extLst>
              <a:ext uri="{FF2B5EF4-FFF2-40B4-BE49-F238E27FC236}">
                <a16:creationId xmlns:a16="http://schemas.microsoft.com/office/drawing/2014/main" id="{1D45F7D4-15A7-EA43-4E91-D99338AC303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47425" y="1090105"/>
            <a:ext cx="776644" cy="776644"/>
          </a:xfrm>
          <a:prstGeom prst="rect">
            <a:avLst/>
          </a:prstGeom>
        </p:spPr>
      </p:pic>
      <p:pic>
        <p:nvPicPr>
          <p:cNvPr id="7" name="Picture 6">
            <a:extLst>
              <a:ext uri="{FF2B5EF4-FFF2-40B4-BE49-F238E27FC236}">
                <a16:creationId xmlns:a16="http://schemas.microsoft.com/office/drawing/2014/main" id="{05FEA820-58A1-A3AF-0CE8-0A92F479EA3D}"/>
              </a:ext>
            </a:extLst>
          </p:cNvPr>
          <p:cNvPicPr>
            <a:picLocks noChangeAspect="1"/>
          </p:cNvPicPr>
          <p:nvPr/>
        </p:nvPicPr>
        <p:blipFill>
          <a:blip r:embed="rId3"/>
          <a:stretch>
            <a:fillRect/>
          </a:stretch>
        </p:blipFill>
        <p:spPr>
          <a:xfrm>
            <a:off x="6198335" y="2675564"/>
            <a:ext cx="5838334" cy="3569966"/>
          </a:xfrm>
          <a:prstGeom prst="rect">
            <a:avLst/>
          </a:prstGeom>
          <a:ln>
            <a:solidFill>
              <a:srgbClr val="295A4D"/>
            </a:solidFill>
          </a:ln>
        </p:spPr>
      </p:pic>
      <p:pic>
        <p:nvPicPr>
          <p:cNvPr id="10" name="Picture 9">
            <a:extLst>
              <a:ext uri="{FF2B5EF4-FFF2-40B4-BE49-F238E27FC236}">
                <a16:creationId xmlns:a16="http://schemas.microsoft.com/office/drawing/2014/main" id="{DEB988FB-39E4-0237-4AC8-0065BAAD5758}"/>
              </a:ext>
            </a:extLst>
          </p:cNvPr>
          <p:cNvPicPr>
            <a:picLocks noChangeAspect="1"/>
          </p:cNvPicPr>
          <p:nvPr/>
        </p:nvPicPr>
        <p:blipFill>
          <a:blip r:embed="rId4"/>
          <a:stretch>
            <a:fillRect/>
          </a:stretch>
        </p:blipFill>
        <p:spPr>
          <a:xfrm>
            <a:off x="104846" y="2680018"/>
            <a:ext cx="5991154" cy="3565512"/>
          </a:xfrm>
          <a:prstGeom prst="rect">
            <a:avLst/>
          </a:prstGeom>
          <a:ln>
            <a:solidFill>
              <a:srgbClr val="295A4D"/>
            </a:solidFill>
          </a:ln>
        </p:spPr>
      </p:pic>
    </p:spTree>
    <p:extLst>
      <p:ext uri="{BB962C8B-B14F-4D97-AF65-F5344CB8AC3E}">
        <p14:creationId xmlns:p14="http://schemas.microsoft.com/office/powerpoint/2010/main" val="15437710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11" y="120992"/>
            <a:ext cx="9791701" cy="430886"/>
          </a:xfrm>
        </p:spPr>
        <p:txBody>
          <a:bodyPr>
            <a:noAutofit/>
          </a:bodyPr>
          <a:lstStyle/>
          <a:p>
            <a:r>
              <a:rPr lang="hr-HR" sz="2400" dirty="0"/>
              <a:t>Dokumentacija koja se dostavlja u prijavi projektnog prijedloga</a:t>
            </a:r>
            <a:endParaRPr lang="hr-HR" sz="2400" b="1" dirty="0"/>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8" name="Picture 7">
            <a:extLst>
              <a:ext uri="{FF2B5EF4-FFF2-40B4-BE49-F238E27FC236}">
                <a16:creationId xmlns:a16="http://schemas.microsoft.com/office/drawing/2014/main" id="{083785E5-1093-2E35-6F90-79F4CF3DB2C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5553" y="948676"/>
            <a:ext cx="773715" cy="773715"/>
          </a:xfrm>
          <a:prstGeom prst="rect">
            <a:avLst/>
          </a:prstGeom>
        </p:spPr>
      </p:pic>
      <p:sp>
        <p:nvSpPr>
          <p:cNvPr id="7" name="TextBox 6">
            <a:extLst>
              <a:ext uri="{FF2B5EF4-FFF2-40B4-BE49-F238E27FC236}">
                <a16:creationId xmlns:a16="http://schemas.microsoft.com/office/drawing/2014/main" id="{BD6F83E0-5E70-1AC6-8C49-965EC8A2B822}"/>
              </a:ext>
            </a:extLst>
          </p:cNvPr>
          <p:cNvSpPr txBox="1"/>
          <p:nvPr/>
        </p:nvSpPr>
        <p:spPr>
          <a:xfrm>
            <a:off x="1336431" y="948676"/>
            <a:ext cx="10700238" cy="4909036"/>
          </a:xfrm>
          <a:prstGeom prst="rect">
            <a:avLst/>
          </a:prstGeom>
          <a:noFill/>
        </p:spPr>
        <p:txBody>
          <a:bodyPr wrap="square">
            <a:spAutoFit/>
          </a:bodyPr>
          <a:lstStyle/>
          <a:p>
            <a:r>
              <a:rPr lang="hr-HR" sz="1800" b="1" dirty="0">
                <a:solidFill>
                  <a:srgbClr val="295A4D"/>
                </a:solidFill>
                <a:latin typeface=""/>
              </a:rPr>
              <a:t>Baseline survey</a:t>
            </a:r>
          </a:p>
          <a:p>
            <a:r>
              <a:rPr lang="hr-HR" sz="1600" dirty="0">
                <a:solidFill>
                  <a:srgbClr val="295A4D"/>
                </a:solidFill>
                <a:latin typeface=""/>
              </a:rPr>
              <a:t>- poveznica u </a:t>
            </a:r>
            <a:r>
              <a:rPr lang="hr-HR" sz="1600" dirty="0" err="1">
                <a:solidFill>
                  <a:srgbClr val="295A4D"/>
                </a:solidFill>
                <a:latin typeface=""/>
              </a:rPr>
              <a:t>GfA</a:t>
            </a:r>
            <a:r>
              <a:rPr lang="hr-HR" sz="1600" dirty="0">
                <a:solidFill>
                  <a:srgbClr val="295A4D"/>
                </a:solidFill>
                <a:latin typeface=""/>
              </a:rPr>
              <a:t> (točka 12.), ispunjava prijavitelj – ne dostavlja se kroz sustav</a:t>
            </a:r>
          </a:p>
          <a:p>
            <a:r>
              <a:rPr lang="hr-HR" sz="1600" dirty="0">
                <a:solidFill>
                  <a:srgbClr val="295A4D"/>
                </a:solidFill>
                <a:latin typeface=""/>
              </a:rPr>
              <a:t>- indikativni sadržaj – </a:t>
            </a:r>
            <a:r>
              <a:rPr lang="hr-HR" sz="1600" dirty="0" err="1">
                <a:solidFill>
                  <a:srgbClr val="295A4D"/>
                </a:solidFill>
                <a:latin typeface=""/>
              </a:rPr>
              <a:t>Annex</a:t>
            </a:r>
            <a:r>
              <a:rPr lang="hr-HR" sz="1600" dirty="0">
                <a:solidFill>
                  <a:srgbClr val="295A4D"/>
                </a:solidFill>
                <a:latin typeface=""/>
              </a:rPr>
              <a:t> V</a:t>
            </a:r>
            <a:r>
              <a:rPr lang="hr-HR" sz="1800" dirty="0">
                <a:solidFill>
                  <a:srgbClr val="295A4D"/>
                </a:solidFill>
                <a:latin typeface=""/>
              </a:rPr>
              <a:t>. </a:t>
            </a:r>
          </a:p>
          <a:p>
            <a:endParaRPr lang="hr-HR" sz="1000" dirty="0">
              <a:solidFill>
                <a:srgbClr val="295A4D"/>
              </a:solidFill>
              <a:latin typeface=""/>
            </a:endParaRPr>
          </a:p>
          <a:p>
            <a:r>
              <a:rPr lang="hr-HR" sz="1800" b="1" dirty="0">
                <a:solidFill>
                  <a:srgbClr val="295A4D"/>
                </a:solidFill>
                <a:latin typeface=""/>
              </a:rPr>
              <a:t>U Application form, učitava se sljedeća dokumentacija:</a:t>
            </a:r>
          </a:p>
          <a:p>
            <a:endParaRPr lang="hr-HR" sz="800" dirty="0">
              <a:solidFill>
                <a:srgbClr val="295A4D"/>
              </a:solidFill>
              <a:latin typeface=""/>
            </a:endParaRPr>
          </a:p>
          <a:p>
            <a:pPr marL="457200" indent="-457200">
              <a:buFont typeface="+mj-lt"/>
              <a:buAutoNum type="arabicPeriod"/>
            </a:pPr>
            <a:r>
              <a:rPr lang="hr-HR" sz="1500" dirty="0">
                <a:solidFill>
                  <a:srgbClr val="295A4D"/>
                </a:solidFill>
                <a:latin typeface=""/>
              </a:rPr>
              <a:t>Declaration by the Applicant – potpisan i ovjeren </a:t>
            </a:r>
            <a:r>
              <a:rPr lang="hr-HR" sz="1500" dirty="0" err="1">
                <a:solidFill>
                  <a:srgbClr val="295A4D"/>
                </a:solidFill>
                <a:latin typeface=""/>
              </a:rPr>
              <a:t>Annex</a:t>
            </a:r>
            <a:r>
              <a:rPr lang="hr-HR" sz="1500" dirty="0">
                <a:solidFill>
                  <a:srgbClr val="295A4D"/>
                </a:solidFill>
                <a:latin typeface=""/>
              </a:rPr>
              <a:t> II.</a:t>
            </a:r>
          </a:p>
          <a:p>
            <a:pPr marL="457200" indent="-457200">
              <a:buFont typeface="+mj-lt"/>
              <a:buAutoNum type="arabicPeriod"/>
            </a:pPr>
            <a:r>
              <a:rPr lang="hr-HR" sz="1500" dirty="0">
                <a:solidFill>
                  <a:srgbClr val="295A4D"/>
                </a:solidFill>
                <a:latin typeface=""/>
              </a:rPr>
              <a:t>Declaration by the Partner – potpisan i ovjeren </a:t>
            </a:r>
            <a:r>
              <a:rPr lang="hr-HR" sz="1500" dirty="0" err="1">
                <a:solidFill>
                  <a:srgbClr val="295A4D"/>
                </a:solidFill>
                <a:latin typeface=""/>
              </a:rPr>
              <a:t>Annex</a:t>
            </a:r>
            <a:r>
              <a:rPr lang="hr-HR" sz="1500" dirty="0">
                <a:solidFill>
                  <a:srgbClr val="295A4D"/>
                </a:solidFill>
                <a:latin typeface=""/>
              </a:rPr>
              <a:t> III. (za svakog partnera, ako je primjenjivo)</a:t>
            </a:r>
          </a:p>
          <a:p>
            <a:pPr marL="457200" indent="-457200">
              <a:buFont typeface="+mj-lt"/>
              <a:buAutoNum type="arabicPeriod"/>
            </a:pPr>
            <a:r>
              <a:rPr lang="hr-HR" sz="1500" dirty="0">
                <a:solidFill>
                  <a:srgbClr val="295A4D"/>
                </a:solidFill>
                <a:latin typeface=""/>
              </a:rPr>
              <a:t>Životopisi projektnog tima – </a:t>
            </a:r>
            <a:r>
              <a:rPr lang="hr-HR" sz="1500" dirty="0" err="1">
                <a:solidFill>
                  <a:srgbClr val="295A4D"/>
                </a:solidFill>
                <a:latin typeface=""/>
              </a:rPr>
              <a:t>Annex</a:t>
            </a:r>
            <a:r>
              <a:rPr lang="hr-HR" sz="1500" dirty="0">
                <a:solidFill>
                  <a:srgbClr val="295A4D"/>
                </a:solidFill>
                <a:latin typeface=""/>
              </a:rPr>
              <a:t> VI.</a:t>
            </a:r>
          </a:p>
          <a:p>
            <a:pPr marL="457200" indent="-457200">
              <a:buFont typeface="+mj-lt"/>
              <a:buAutoNum type="arabicPeriod"/>
            </a:pPr>
            <a:r>
              <a:rPr lang="hr-HR" sz="1500" dirty="0">
                <a:solidFill>
                  <a:srgbClr val="295A4D"/>
                </a:solidFill>
                <a:latin typeface=""/>
              </a:rPr>
              <a:t>Godišnje financijsko izvješće (za prijavitelja i svako poduzeće-partnera)</a:t>
            </a:r>
          </a:p>
          <a:p>
            <a:pPr marL="457200" indent="-457200">
              <a:buFont typeface="+mj-lt"/>
              <a:buAutoNum type="arabicPeriod"/>
            </a:pPr>
            <a:r>
              <a:rPr lang="hr-HR" sz="1500" dirty="0">
                <a:solidFill>
                  <a:srgbClr val="295A4D"/>
                </a:solidFill>
                <a:latin typeface=""/>
              </a:rPr>
              <a:t>Group </a:t>
            </a:r>
            <a:r>
              <a:rPr lang="hr-HR" sz="1500" dirty="0" err="1">
                <a:solidFill>
                  <a:srgbClr val="295A4D"/>
                </a:solidFill>
                <a:latin typeface=""/>
              </a:rPr>
              <a:t>statement</a:t>
            </a:r>
            <a:r>
              <a:rPr lang="hr-HR" sz="1500" dirty="0">
                <a:solidFill>
                  <a:srgbClr val="295A4D"/>
                </a:solidFill>
                <a:latin typeface=""/>
              </a:rPr>
              <a:t> – potpisan i ovjeren </a:t>
            </a:r>
            <a:r>
              <a:rPr lang="hr-HR" sz="1500" dirty="0" err="1">
                <a:solidFill>
                  <a:srgbClr val="295A4D"/>
                </a:solidFill>
                <a:latin typeface=""/>
              </a:rPr>
              <a:t>Annex</a:t>
            </a:r>
            <a:r>
              <a:rPr lang="hr-HR" sz="1500" dirty="0">
                <a:solidFill>
                  <a:srgbClr val="295A4D"/>
                </a:solidFill>
                <a:latin typeface=""/>
              </a:rPr>
              <a:t> VIII.</a:t>
            </a:r>
          </a:p>
          <a:p>
            <a:pPr marL="457200" indent="-457200">
              <a:buFont typeface="+mj-lt"/>
              <a:buAutoNum type="arabicPeriod"/>
            </a:pPr>
            <a:r>
              <a:rPr lang="hr-HR" sz="1500" dirty="0">
                <a:solidFill>
                  <a:srgbClr val="295A4D"/>
                </a:solidFill>
                <a:latin typeface=""/>
              </a:rPr>
              <a:t>Environmental and Social Screening Questionnaire (ESSQ) – </a:t>
            </a:r>
            <a:r>
              <a:rPr lang="hr-HR" sz="1500" dirty="0" err="1">
                <a:solidFill>
                  <a:srgbClr val="295A4D"/>
                </a:solidFill>
                <a:latin typeface=""/>
              </a:rPr>
              <a:t>Annex</a:t>
            </a:r>
            <a:r>
              <a:rPr lang="hr-HR" sz="1500" dirty="0">
                <a:solidFill>
                  <a:srgbClr val="295A4D"/>
                </a:solidFill>
                <a:latin typeface=""/>
              </a:rPr>
              <a:t> VII.</a:t>
            </a:r>
          </a:p>
          <a:p>
            <a:pPr marL="457200" indent="-457200">
              <a:buFont typeface="+mj-lt"/>
              <a:buAutoNum type="arabicPeriod"/>
            </a:pPr>
            <a:r>
              <a:rPr lang="hr-HR" sz="1500" dirty="0">
                <a:solidFill>
                  <a:srgbClr val="295A4D"/>
                </a:solidFill>
                <a:latin typeface=""/>
              </a:rPr>
              <a:t>Partnership Agreement – ako projekt uključuje partnerstvo</a:t>
            </a:r>
          </a:p>
          <a:p>
            <a:pPr marL="457200" indent="-457200">
              <a:buFont typeface="+mj-lt"/>
              <a:buAutoNum type="arabicPeriod"/>
            </a:pPr>
            <a:r>
              <a:rPr lang="hr-HR" sz="1500" dirty="0">
                <a:solidFill>
                  <a:srgbClr val="295A4D"/>
                </a:solidFill>
                <a:latin typeface=""/>
              </a:rPr>
              <a:t>Declaration by the Collaborator – </a:t>
            </a:r>
            <a:r>
              <a:rPr lang="hr-HR" sz="1500" dirty="0" err="1">
                <a:solidFill>
                  <a:srgbClr val="295A4D"/>
                </a:solidFill>
                <a:latin typeface=""/>
              </a:rPr>
              <a:t>Annex</a:t>
            </a:r>
            <a:r>
              <a:rPr lang="hr-HR" sz="1500" dirty="0">
                <a:solidFill>
                  <a:srgbClr val="295A4D"/>
                </a:solidFill>
                <a:latin typeface=""/>
              </a:rPr>
              <a:t> X. (za svakog kolaboratora)</a:t>
            </a:r>
          </a:p>
          <a:p>
            <a:pPr marL="457200" indent="-457200">
              <a:buFont typeface="+mj-lt"/>
              <a:buAutoNum type="arabicPeriod"/>
            </a:pPr>
            <a:r>
              <a:rPr lang="hr-HR" sz="1500" dirty="0">
                <a:solidFill>
                  <a:srgbClr val="295A4D"/>
                </a:solidFill>
                <a:latin typeface=""/>
              </a:rPr>
              <a:t>Project budget – </a:t>
            </a:r>
            <a:r>
              <a:rPr lang="hr-HR" sz="1500" dirty="0" err="1">
                <a:solidFill>
                  <a:srgbClr val="295A4D"/>
                </a:solidFill>
                <a:latin typeface=""/>
              </a:rPr>
              <a:t>Annex</a:t>
            </a:r>
            <a:r>
              <a:rPr lang="hr-HR" sz="1500" dirty="0">
                <a:solidFill>
                  <a:srgbClr val="295A4D"/>
                </a:solidFill>
                <a:latin typeface=""/>
              </a:rPr>
              <a:t> XII.</a:t>
            </a:r>
          </a:p>
          <a:p>
            <a:endParaRPr lang="hr-HR" sz="1000" dirty="0">
              <a:solidFill>
                <a:srgbClr val="295A4D"/>
              </a:solidFill>
              <a:latin typeface=""/>
            </a:endParaRPr>
          </a:p>
          <a:p>
            <a:r>
              <a:rPr lang="hr-HR" sz="1800" b="1" dirty="0">
                <a:solidFill>
                  <a:srgbClr val="295A4D"/>
                </a:solidFill>
                <a:latin typeface=""/>
              </a:rPr>
              <a:t>Obvezna dokumentacija prije donošenja Award decision i potpisa GA:</a:t>
            </a:r>
          </a:p>
          <a:p>
            <a:pPr marL="457200" indent="-457200">
              <a:buFont typeface="+mj-lt"/>
              <a:buAutoNum type="arabicPeriod"/>
            </a:pPr>
            <a:r>
              <a:rPr lang="hr-HR" sz="1500" dirty="0">
                <a:solidFill>
                  <a:srgbClr val="295A4D"/>
                </a:solidFill>
                <a:latin typeface=""/>
              </a:rPr>
              <a:t>Dokumentacija vezana uz izračun plaće </a:t>
            </a:r>
          </a:p>
          <a:p>
            <a:pPr marL="457200" indent="-457200">
              <a:buFont typeface="+mj-lt"/>
              <a:buAutoNum type="arabicPeriod"/>
            </a:pPr>
            <a:r>
              <a:rPr lang="hr-HR" sz="1500" dirty="0" err="1">
                <a:solidFill>
                  <a:srgbClr val="295A4D"/>
                </a:solidFill>
                <a:latin typeface=""/>
              </a:rPr>
              <a:t>Annex</a:t>
            </a:r>
            <a:r>
              <a:rPr lang="hr-HR" sz="1500" dirty="0">
                <a:solidFill>
                  <a:srgbClr val="295A4D"/>
                </a:solidFill>
                <a:latin typeface=""/>
              </a:rPr>
              <a:t> XI. Declaration on the </a:t>
            </a:r>
            <a:r>
              <a:rPr lang="hr-HR" sz="1500" dirty="0" err="1">
                <a:solidFill>
                  <a:srgbClr val="295A4D"/>
                </a:solidFill>
                <a:latin typeface=""/>
              </a:rPr>
              <a:t>received</a:t>
            </a:r>
            <a:r>
              <a:rPr lang="hr-HR" sz="1500" dirty="0">
                <a:solidFill>
                  <a:srgbClr val="295A4D"/>
                </a:solidFill>
                <a:latin typeface=""/>
              </a:rPr>
              <a:t> </a:t>
            </a:r>
            <a:r>
              <a:rPr lang="hr-HR" sz="1500" dirty="0" err="1">
                <a:solidFill>
                  <a:srgbClr val="295A4D"/>
                </a:solidFill>
                <a:latin typeface=""/>
              </a:rPr>
              <a:t>aid</a:t>
            </a:r>
            <a:endParaRPr lang="hr-HR" sz="1500" dirty="0">
              <a:solidFill>
                <a:srgbClr val="295A4D"/>
              </a:solidFill>
              <a:latin typeface=""/>
            </a:endParaRPr>
          </a:p>
          <a:p>
            <a:pPr marL="457200" indent="-457200">
              <a:buFont typeface="+mj-lt"/>
              <a:buAutoNum type="arabicPeriod"/>
            </a:pPr>
            <a:r>
              <a:rPr lang="hr-HR" sz="1500" dirty="0">
                <a:solidFill>
                  <a:srgbClr val="295A4D"/>
                </a:solidFill>
                <a:latin typeface=""/>
              </a:rPr>
              <a:t>Dokaz o osiguranju vlastitog udjela sufinanciranja</a:t>
            </a:r>
          </a:p>
          <a:p>
            <a:pPr marL="457200" indent="-457200">
              <a:buFont typeface="+mj-lt"/>
              <a:buAutoNum type="arabicPeriod"/>
            </a:pPr>
            <a:r>
              <a:rPr lang="hr-HR" sz="1500" dirty="0" err="1">
                <a:solidFill>
                  <a:srgbClr val="295A4D"/>
                </a:solidFill>
                <a:latin typeface=""/>
              </a:rPr>
              <a:t>Solemnizirana</a:t>
            </a:r>
            <a:r>
              <a:rPr lang="hr-HR" sz="1500" dirty="0">
                <a:solidFill>
                  <a:srgbClr val="295A4D"/>
                </a:solidFill>
                <a:latin typeface=""/>
              </a:rPr>
              <a:t> bjanko zadužnica </a:t>
            </a:r>
          </a:p>
        </p:txBody>
      </p:sp>
    </p:spTree>
    <p:extLst>
      <p:ext uri="{BB962C8B-B14F-4D97-AF65-F5344CB8AC3E}">
        <p14:creationId xmlns:p14="http://schemas.microsoft.com/office/powerpoint/2010/main" val="14755766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355" y="531111"/>
            <a:ext cx="5578479" cy="5192681"/>
          </a:xfrm>
        </p:spPr>
        <p:txBody>
          <a:bodyPr>
            <a:noAutofit/>
          </a:bodyPr>
          <a:lstStyle/>
          <a:p>
            <a:br>
              <a:rPr lang="hr-HR" sz="4000" dirty="0"/>
            </a:br>
            <a:br>
              <a:rPr lang="hr-HR" sz="4000" dirty="0"/>
            </a:br>
            <a:r>
              <a:rPr lang="hr-HR" sz="3600" dirty="0"/>
              <a:t>Postupak dodjele bespovratnih sredstava</a:t>
            </a:r>
            <a:br>
              <a:rPr lang="en-US" sz="4000" dirty="0"/>
            </a:br>
            <a:br>
              <a:rPr lang="hr-HR" sz="4000" dirty="0"/>
            </a:br>
            <a:br>
              <a:rPr lang="hr-HR" dirty="0"/>
            </a:br>
            <a:endParaRPr lang="hr-HR" b="1" dirty="0"/>
          </a:p>
        </p:txBody>
      </p:sp>
      <p:sp>
        <p:nvSpPr>
          <p:cNvPr id="12" name="Rectangle 11">
            <a:extLst>
              <a:ext uri="{FF2B5EF4-FFF2-40B4-BE49-F238E27FC236}">
                <a16:creationId xmlns:a16="http://schemas.microsoft.com/office/drawing/2014/main" id="{1CBD0F50-3592-009D-52CB-47922585D535}"/>
              </a:ext>
            </a:extLst>
          </p:cNvPr>
          <p:cNvSpPr/>
          <p:nvPr/>
        </p:nvSpPr>
        <p:spPr>
          <a:xfrm>
            <a:off x="646584" y="1828800"/>
            <a:ext cx="2349500" cy="172204"/>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3" name="Rectangle 12">
            <a:extLst>
              <a:ext uri="{FF2B5EF4-FFF2-40B4-BE49-F238E27FC236}">
                <a16:creationId xmlns:a16="http://schemas.microsoft.com/office/drawing/2014/main" id="{967E7612-7304-D1D2-FC39-318758619479}"/>
              </a:ext>
            </a:extLst>
          </p:cNvPr>
          <p:cNvSpPr/>
          <p:nvPr/>
        </p:nvSpPr>
        <p:spPr>
          <a:xfrm rot="16200000">
            <a:off x="4252547" y="1972516"/>
            <a:ext cx="6858000" cy="2912968"/>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1" name="Content Placeholder 10" descr="A hand touching a screen  Description automatically generated">
            <a:extLst>
              <a:ext uri="{FF2B5EF4-FFF2-40B4-BE49-F238E27FC236}">
                <a16:creationId xmlns:a16="http://schemas.microsoft.com/office/drawing/2014/main" id="{0BF26A4B-3DCF-21EF-3182-57977688CB35}"/>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rcRect/>
          <a:stretch/>
        </p:blipFill>
        <p:spPr>
          <a:xfrm>
            <a:off x="6613520" y="0"/>
            <a:ext cx="5851521" cy="6858000"/>
          </a:xfrm>
        </p:spPr>
      </p:pic>
      <p:pic>
        <p:nvPicPr>
          <p:cNvPr id="7" name="Picture 6" descr="\\mzt\share\Uprave\znanost\DIGIT - PIU\2. Procurement\1.13. ICENT Nuqleus+DIGIT Website\Sadržaj web-a\Ikone za web\Professionalization of research centres.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5876" y="3757246"/>
            <a:ext cx="1752600" cy="1752600"/>
          </a:xfrm>
          <a:prstGeom prst="rect">
            <a:avLst/>
          </a:prstGeom>
          <a:noFill/>
          <a:ln>
            <a:noFill/>
          </a:ln>
        </p:spPr>
      </p:pic>
    </p:spTree>
    <p:extLst>
      <p:ext uri="{BB962C8B-B14F-4D97-AF65-F5344CB8AC3E}">
        <p14:creationId xmlns:p14="http://schemas.microsoft.com/office/powerpoint/2010/main" val="20487343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87180616-7EE4-F6F8-A145-63EC259DB2A2}"/>
              </a:ext>
            </a:extLst>
          </p:cNvPr>
          <p:cNvGrpSpPr/>
          <p:nvPr/>
        </p:nvGrpSpPr>
        <p:grpSpPr>
          <a:xfrm>
            <a:off x="1073157" y="1320829"/>
            <a:ext cx="10045686" cy="3902529"/>
            <a:chOff x="1528353" y="1911926"/>
            <a:chExt cx="4127863" cy="3861858"/>
          </a:xfrm>
        </p:grpSpPr>
        <p:sp>
          <p:nvSpPr>
            <p:cNvPr id="5" name="Rounded Rectangle 4">
              <a:extLst>
                <a:ext uri="{FF2B5EF4-FFF2-40B4-BE49-F238E27FC236}">
                  <a16:creationId xmlns:a16="http://schemas.microsoft.com/office/drawing/2014/main" id="{3ACC1D9C-3E8A-2C98-E32C-E7FC1EB229EA}"/>
                </a:ext>
              </a:extLst>
            </p:cNvPr>
            <p:cNvSpPr/>
            <p:nvPr/>
          </p:nvSpPr>
          <p:spPr>
            <a:xfrm>
              <a:off x="1528353" y="1911928"/>
              <a:ext cx="4127863" cy="3861856"/>
            </a:xfrm>
            <a:prstGeom prst="roundRect">
              <a:avLst/>
            </a:prstGeom>
            <a:solidFill>
              <a:srgbClr val="295A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7" name="Rectangle 6">
              <a:extLst>
                <a:ext uri="{FF2B5EF4-FFF2-40B4-BE49-F238E27FC236}">
                  <a16:creationId xmlns:a16="http://schemas.microsoft.com/office/drawing/2014/main" id="{C716A39C-3B44-9556-1007-D1E58279C7E8}"/>
                </a:ext>
              </a:extLst>
            </p:cNvPr>
            <p:cNvSpPr/>
            <p:nvPr/>
          </p:nvSpPr>
          <p:spPr>
            <a:xfrm rot="10800000">
              <a:off x="2182173" y="1911926"/>
              <a:ext cx="2820216" cy="758122"/>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dirty="0"/>
            </a:p>
          </p:txBody>
        </p:sp>
      </p:grpSp>
      <p:sp>
        <p:nvSpPr>
          <p:cNvPr id="8" name="TextBox 7">
            <a:extLst>
              <a:ext uri="{FF2B5EF4-FFF2-40B4-BE49-F238E27FC236}">
                <a16:creationId xmlns:a16="http://schemas.microsoft.com/office/drawing/2014/main" id="{A6C0826C-B77F-F808-A8A0-EC48CFAE6190}"/>
              </a:ext>
            </a:extLst>
          </p:cNvPr>
          <p:cNvSpPr txBox="1"/>
          <p:nvPr/>
        </p:nvSpPr>
        <p:spPr>
          <a:xfrm>
            <a:off x="1274821" y="1533157"/>
            <a:ext cx="9975904" cy="3477875"/>
          </a:xfrm>
          <a:prstGeom prst="rect">
            <a:avLst/>
          </a:prstGeom>
          <a:noFill/>
        </p:spPr>
        <p:txBody>
          <a:bodyPr wrap="square" rtlCol="0">
            <a:spAutoFit/>
          </a:bodyPr>
          <a:lstStyle/>
          <a:p>
            <a:pPr algn="ctr"/>
            <a:r>
              <a:rPr lang="hr-HR" sz="2000" b="1" dirty="0">
                <a:solidFill>
                  <a:srgbClr val="E9F1EF"/>
                </a:solidFill>
                <a:latin typeface=""/>
              </a:rPr>
              <a:t>Ključni datumi</a:t>
            </a:r>
          </a:p>
          <a:p>
            <a:pPr algn="just"/>
            <a:endParaRPr lang="hr-HR" sz="2000" b="1" dirty="0">
              <a:solidFill>
                <a:srgbClr val="E9F1EF"/>
              </a:solidFill>
              <a:latin typeface=""/>
            </a:endParaRPr>
          </a:p>
          <a:p>
            <a:pPr algn="just"/>
            <a:endParaRPr lang="hr-HR" sz="2000" b="1" dirty="0">
              <a:solidFill>
                <a:srgbClr val="E9F1EF"/>
              </a:solidFill>
              <a:latin typeface=""/>
            </a:endParaRPr>
          </a:p>
          <a:p>
            <a:pPr algn="just"/>
            <a:r>
              <a:rPr lang="hr-HR" sz="2000" b="1" dirty="0">
                <a:solidFill>
                  <a:srgbClr val="E9F1EF"/>
                </a:solidFill>
                <a:latin typeface=""/>
              </a:rPr>
              <a:t>Datum objave: </a:t>
            </a:r>
            <a:r>
              <a:rPr lang="hr-HR" sz="2000" dirty="0">
                <a:solidFill>
                  <a:srgbClr val="E9F1EF"/>
                </a:solidFill>
                <a:latin typeface=""/>
              </a:rPr>
              <a:t>svibanj 2026.</a:t>
            </a:r>
          </a:p>
          <a:p>
            <a:pPr algn="just">
              <a:buFont typeface="Wingdings" pitchFamily="2" charset="2"/>
              <a:buChar char="§"/>
            </a:pPr>
            <a:endParaRPr lang="hr-HR" sz="2000" dirty="0">
              <a:solidFill>
                <a:srgbClr val="E9F1EF"/>
              </a:solidFill>
              <a:latin typeface=""/>
            </a:endParaRPr>
          </a:p>
          <a:p>
            <a:r>
              <a:rPr lang="hr-HR" sz="2000" b="1" dirty="0">
                <a:solidFill>
                  <a:srgbClr val="E9F1EF"/>
                </a:solidFill>
                <a:latin typeface=""/>
              </a:rPr>
              <a:t>Početak zaprimanja prijava: </a:t>
            </a:r>
            <a:r>
              <a:rPr lang="hr-HR" sz="2000" dirty="0">
                <a:solidFill>
                  <a:srgbClr val="E9F1EF"/>
                </a:solidFill>
                <a:latin typeface=""/>
              </a:rPr>
              <a:t>8.6.2026., 9:00</a:t>
            </a:r>
          </a:p>
          <a:p>
            <a:pPr>
              <a:buFont typeface="Wingdings" pitchFamily="2" charset="2"/>
              <a:buChar char="§"/>
            </a:pPr>
            <a:endParaRPr lang="hr-HR" sz="2000" dirty="0">
              <a:solidFill>
                <a:srgbClr val="E9F1EF"/>
              </a:solidFill>
              <a:latin typeface=""/>
            </a:endParaRPr>
          </a:p>
          <a:p>
            <a:r>
              <a:rPr lang="hr-HR" sz="2000" b="1" dirty="0">
                <a:solidFill>
                  <a:srgbClr val="E9F1EF"/>
                </a:solidFill>
                <a:latin typeface=""/>
              </a:rPr>
              <a:t>Završetak zaprimanja prijava: </a:t>
            </a:r>
            <a:r>
              <a:rPr lang="hr-HR" sz="2000" dirty="0">
                <a:solidFill>
                  <a:srgbClr val="E9F1EF"/>
                </a:solidFill>
                <a:latin typeface=""/>
              </a:rPr>
              <a:t>4.9.2026., 12:00</a:t>
            </a:r>
          </a:p>
          <a:p>
            <a:endParaRPr lang="hr-HR" sz="2000" dirty="0">
              <a:solidFill>
                <a:srgbClr val="E9F1EF"/>
              </a:solidFill>
              <a:latin typeface=""/>
            </a:endParaRPr>
          </a:p>
          <a:p>
            <a:r>
              <a:rPr lang="hr-HR" sz="2000" b="1" dirty="0">
                <a:solidFill>
                  <a:srgbClr val="E9F1EF"/>
                </a:solidFill>
                <a:latin typeface=""/>
              </a:rPr>
              <a:t>Rezultati ocjenjivanja</a:t>
            </a:r>
            <a:r>
              <a:rPr lang="hr-HR" sz="2000" dirty="0">
                <a:solidFill>
                  <a:srgbClr val="E9F1EF"/>
                </a:solidFill>
                <a:latin typeface=""/>
              </a:rPr>
              <a:t>: 60 dana od zatvaranja Poziva; potpisivanje GA 45 dana od konačnog rangiranja</a:t>
            </a:r>
          </a:p>
          <a:p>
            <a:pPr algn="just">
              <a:buFont typeface="Wingdings" pitchFamily="2" charset="2"/>
              <a:buChar char="§"/>
            </a:pPr>
            <a:endParaRPr lang="hr-HR" sz="2000" dirty="0">
              <a:solidFill>
                <a:srgbClr val="E9F1EF"/>
              </a:solidFill>
              <a:latin typeface=""/>
            </a:endParaRPr>
          </a:p>
        </p:txBody>
      </p:sp>
      <p:sp>
        <p:nvSpPr>
          <p:cNvPr id="11" name="Title 1"/>
          <p:cNvSpPr txBox="1">
            <a:spLocks/>
          </p:cNvSpPr>
          <p:nvPr/>
        </p:nvSpPr>
        <p:spPr>
          <a:xfrm>
            <a:off x="744271" y="181860"/>
            <a:ext cx="9791701" cy="4308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295A4D"/>
                </a:solidFill>
                <a:latin typeface=""/>
                <a:ea typeface="+mj-ea"/>
                <a:cs typeface="+mj-cs"/>
              </a:defRPr>
            </a:lvl1pPr>
          </a:lstStyle>
          <a:p>
            <a:r>
              <a:rPr lang="hr-HR" sz="2400" dirty="0"/>
              <a:t>Rokovi za dostavu projektnog prijedloga</a:t>
            </a:r>
          </a:p>
        </p:txBody>
      </p:sp>
      <p:sp>
        <p:nvSpPr>
          <p:cNvPr id="13" name="Rectangle 12">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4174481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28DCE-2178-9FEA-AB54-A279AE56ADF4}"/>
              </a:ext>
            </a:extLst>
          </p:cNvPr>
          <p:cNvSpPr>
            <a:spLocks noGrp="1"/>
          </p:cNvSpPr>
          <p:nvPr>
            <p:ph type="title"/>
          </p:nvPr>
        </p:nvSpPr>
        <p:spPr>
          <a:xfrm>
            <a:off x="741484" y="0"/>
            <a:ext cx="10515600" cy="707537"/>
          </a:xfrm>
        </p:spPr>
        <p:txBody>
          <a:bodyPr>
            <a:normAutofit/>
          </a:bodyPr>
          <a:lstStyle/>
          <a:p>
            <a:r>
              <a:rPr lang="hr-HR" sz="2400" dirty="0"/>
              <a:t>Postupak dodjele bespovratnih sredstava</a:t>
            </a:r>
          </a:p>
        </p:txBody>
      </p:sp>
      <p:sp>
        <p:nvSpPr>
          <p:cNvPr id="29" name="Rectangle 28">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graphicFrame>
        <p:nvGraphicFramePr>
          <p:cNvPr id="31" name="Dijagram 7"/>
          <p:cNvGraphicFramePr/>
          <p:nvPr>
            <p:extLst>
              <p:ext uri="{D42A27DB-BD31-4B8C-83A1-F6EECF244321}">
                <p14:modId xmlns:p14="http://schemas.microsoft.com/office/powerpoint/2010/main" val="416951444"/>
              </p:ext>
            </p:extLst>
          </p:nvPr>
        </p:nvGraphicFramePr>
        <p:xfrm>
          <a:off x="416169" y="914399"/>
          <a:ext cx="11166230" cy="49061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40803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21FB1-B6C7-5D10-9AD9-AD0F27736086}"/>
            </a:ext>
          </a:extLst>
        </p:cNvPr>
        <p:cNvGrpSpPr/>
        <p:nvPr/>
      </p:nvGrpSpPr>
      <p:grpSpPr>
        <a:xfrm>
          <a:off x="0" y="0"/>
          <a:ext cx="0" cy="0"/>
          <a:chOff x="0" y="0"/>
          <a:chExt cx="0" cy="0"/>
        </a:xfrm>
      </p:grpSpPr>
      <p:sp>
        <p:nvSpPr>
          <p:cNvPr id="6" name="Shape 31">
            <a:extLst>
              <a:ext uri="{FF2B5EF4-FFF2-40B4-BE49-F238E27FC236}">
                <a16:creationId xmlns:a16="http://schemas.microsoft.com/office/drawing/2014/main" id="{DB9CDFAD-60E0-42AE-C40E-E90E67E3270A}"/>
              </a:ext>
            </a:extLst>
          </p:cNvPr>
          <p:cNvSpPr/>
          <p:nvPr/>
        </p:nvSpPr>
        <p:spPr>
          <a:xfrm>
            <a:off x="565608" y="914400"/>
            <a:ext cx="10945672" cy="5478949"/>
          </a:xfrm>
          <a:prstGeom prst="roundRect">
            <a:avLst>
              <a:gd name="adj" fmla="val 11111"/>
            </a:avLst>
          </a:prstGeom>
          <a:solidFill>
            <a:schemeClr val="accent6">
              <a:lumMod val="20000"/>
              <a:lumOff val="80000"/>
            </a:schemeClr>
          </a:solidFill>
          <a:ln w="12700">
            <a:solidFill>
              <a:srgbClr val="235E50"/>
            </a:solidFill>
            <a:prstDash val="solid"/>
          </a:ln>
        </p:spPr>
        <p:txBody>
          <a:bodyPr/>
          <a:lstStyle/>
          <a:p>
            <a:endParaRPr lang="hr-HR"/>
          </a:p>
        </p:txBody>
      </p:sp>
      <p:sp>
        <p:nvSpPr>
          <p:cNvPr id="2" name="Title 1">
            <a:extLst>
              <a:ext uri="{FF2B5EF4-FFF2-40B4-BE49-F238E27FC236}">
                <a16:creationId xmlns:a16="http://schemas.microsoft.com/office/drawing/2014/main" id="{82AC5AB4-2AC1-4BDF-02D7-CEF9DC38C52A}"/>
              </a:ext>
            </a:extLst>
          </p:cNvPr>
          <p:cNvSpPr>
            <a:spLocks noGrp="1"/>
          </p:cNvSpPr>
          <p:nvPr>
            <p:ph type="title"/>
          </p:nvPr>
        </p:nvSpPr>
        <p:spPr>
          <a:xfrm>
            <a:off x="1018035" y="230188"/>
            <a:ext cx="10515601" cy="605972"/>
          </a:xfrm>
        </p:spPr>
        <p:txBody>
          <a:bodyPr>
            <a:normAutofit/>
          </a:bodyPr>
          <a:lstStyle/>
          <a:p>
            <a:r>
              <a:rPr lang="hr-HR" sz="2400" dirty="0"/>
              <a:t>Ocjena kvalitete </a:t>
            </a:r>
          </a:p>
        </p:txBody>
      </p:sp>
      <p:sp>
        <p:nvSpPr>
          <p:cNvPr id="3" name="Content Placeholder 2">
            <a:extLst>
              <a:ext uri="{FF2B5EF4-FFF2-40B4-BE49-F238E27FC236}">
                <a16:creationId xmlns:a16="http://schemas.microsoft.com/office/drawing/2014/main" id="{B0CBA17B-AEC0-E51B-87B2-A6877F5A482F}"/>
              </a:ext>
            </a:extLst>
          </p:cNvPr>
          <p:cNvSpPr>
            <a:spLocks noGrp="1"/>
          </p:cNvSpPr>
          <p:nvPr>
            <p:ph idx="1"/>
          </p:nvPr>
        </p:nvSpPr>
        <p:spPr>
          <a:xfrm>
            <a:off x="880875" y="984993"/>
            <a:ext cx="10190435" cy="4746503"/>
          </a:xfrm>
        </p:spPr>
        <p:txBody>
          <a:bodyPr>
            <a:normAutofit fontScale="25000" lnSpcReduction="20000"/>
          </a:bodyPr>
          <a:lstStyle/>
          <a:p>
            <a:pPr>
              <a:lnSpc>
                <a:spcPct val="110000"/>
              </a:lnSpc>
              <a:spcBef>
                <a:spcPts val="600"/>
              </a:spcBef>
            </a:pPr>
            <a:r>
              <a:rPr lang="en-US" altLang="en-US" sz="6400" dirty="0">
                <a:solidFill>
                  <a:schemeClr val="tx1"/>
                </a:solidFill>
                <a:latin typeface="Arial" panose="020B0604020202020204" pitchFamily="34" charset="0"/>
                <a:cs typeface="Arial" panose="020B0604020202020204" pitchFamily="34" charset="0"/>
                <a:sym typeface="+mn-ea"/>
              </a:rPr>
              <a:t>Ocjena </a:t>
            </a:r>
            <a:r>
              <a:rPr lang="en-US" altLang="en-US" sz="6400" dirty="0" err="1">
                <a:solidFill>
                  <a:schemeClr val="tx1"/>
                </a:solidFill>
                <a:latin typeface="Arial" panose="020B0604020202020204" pitchFamily="34" charset="0"/>
                <a:cs typeface="Arial" panose="020B0604020202020204" pitchFamily="34" charset="0"/>
                <a:sym typeface="+mn-ea"/>
              </a:rPr>
              <a:t>kvalitete</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provodi</a:t>
            </a:r>
            <a:r>
              <a:rPr lang="en-US" altLang="en-US" sz="6400" dirty="0">
                <a:solidFill>
                  <a:schemeClr val="tx1"/>
                </a:solidFill>
                <a:latin typeface="Arial" panose="020B0604020202020204" pitchFamily="34" charset="0"/>
                <a:cs typeface="Arial" panose="020B0604020202020204" pitchFamily="34" charset="0"/>
                <a:sym typeface="+mn-ea"/>
              </a:rPr>
              <a:t> se </a:t>
            </a:r>
            <a:r>
              <a:rPr lang="en-US" altLang="en-US" sz="6400" dirty="0" err="1">
                <a:solidFill>
                  <a:schemeClr val="tx1"/>
                </a:solidFill>
                <a:latin typeface="Arial" panose="020B0604020202020204" pitchFamily="34" charset="0"/>
                <a:cs typeface="Arial" panose="020B0604020202020204" pitchFamily="34" charset="0"/>
                <a:sym typeface="+mn-ea"/>
              </a:rPr>
              <a:t>analizom</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projektnog</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prijedloga</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i</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utvrđivanjem</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njegovih</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prednosti</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i</a:t>
            </a:r>
            <a:r>
              <a:rPr lang="en-US" altLang="en-US" sz="6400" dirty="0">
                <a:solidFill>
                  <a:schemeClr val="tx1"/>
                </a:solidFill>
                <a:latin typeface="Arial" panose="020B0604020202020204" pitchFamily="34" charset="0"/>
                <a:cs typeface="Arial" panose="020B0604020202020204" pitchFamily="34" charset="0"/>
                <a:sym typeface="+mn-ea"/>
              </a:rPr>
              <a:t> nedostataka u </a:t>
            </a:r>
            <a:r>
              <a:rPr lang="en-US" altLang="en-US" sz="6400" dirty="0" err="1">
                <a:solidFill>
                  <a:schemeClr val="tx1"/>
                </a:solidFill>
                <a:latin typeface="Arial" panose="020B0604020202020204" pitchFamily="34" charset="0"/>
                <a:cs typeface="Arial" panose="020B0604020202020204" pitchFamily="34" charset="0"/>
                <a:sym typeface="+mn-ea"/>
              </a:rPr>
              <a:t>odnosu</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na</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pojedine</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kriterije</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i</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potkriterije</a:t>
            </a:r>
            <a:r>
              <a:rPr lang="en-US" altLang="en-US" sz="6400" dirty="0">
                <a:solidFill>
                  <a:schemeClr val="tx1"/>
                </a:solidFill>
                <a:latin typeface="Arial" panose="020B0604020202020204" pitchFamily="34" charset="0"/>
                <a:cs typeface="Arial" panose="020B0604020202020204" pitchFamily="34" charset="0"/>
                <a:sym typeface="+mn-ea"/>
              </a:rPr>
              <a:t>. </a:t>
            </a:r>
            <a:endParaRPr lang="hr-HR" altLang="en-US" sz="6400" dirty="0">
              <a:solidFill>
                <a:schemeClr val="tx1"/>
              </a:solidFill>
              <a:latin typeface="Arial" panose="020B0604020202020204" pitchFamily="34" charset="0"/>
              <a:cs typeface="Arial" panose="020B0604020202020204" pitchFamily="34" charset="0"/>
              <a:sym typeface="+mn-ea"/>
            </a:endParaRPr>
          </a:p>
          <a:p>
            <a:pPr marL="0" indent="0">
              <a:lnSpc>
                <a:spcPct val="110000"/>
              </a:lnSpc>
              <a:spcBef>
                <a:spcPts val="600"/>
              </a:spcBef>
              <a:buNone/>
            </a:pPr>
            <a:endParaRPr lang="en-US" altLang="en-US" sz="6400" dirty="0">
              <a:solidFill>
                <a:schemeClr val="tx1"/>
              </a:solidFill>
              <a:latin typeface="Arial" panose="020B0604020202020204" pitchFamily="34" charset="0"/>
              <a:cs typeface="Arial" panose="020B0604020202020204" pitchFamily="34" charset="0"/>
              <a:sym typeface="+mn-ea"/>
            </a:endParaRPr>
          </a:p>
          <a:p>
            <a:pPr>
              <a:lnSpc>
                <a:spcPct val="110000"/>
              </a:lnSpc>
              <a:spcBef>
                <a:spcPts val="600"/>
              </a:spcBef>
            </a:pPr>
            <a:r>
              <a:rPr lang="en-US" altLang="en-US" sz="6400" dirty="0" err="1">
                <a:solidFill>
                  <a:schemeClr val="tx1"/>
                </a:solidFill>
                <a:latin typeface="Arial" panose="020B0604020202020204" pitchFamily="34" charset="0"/>
                <a:cs typeface="Arial" panose="020B0604020202020204" pitchFamily="34" charset="0"/>
                <a:sym typeface="+mn-ea"/>
              </a:rPr>
              <a:t>Ocjenjivači</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b="1" dirty="0" err="1">
                <a:solidFill>
                  <a:schemeClr val="tx1"/>
                </a:solidFill>
                <a:latin typeface="Arial" panose="020B0604020202020204" pitchFamily="34" charset="0"/>
                <a:cs typeface="Arial" panose="020B0604020202020204" pitchFamily="34" charset="0"/>
                <a:sym typeface="+mn-ea"/>
              </a:rPr>
              <a:t>najprije</a:t>
            </a:r>
            <a:r>
              <a:rPr lang="en-US" altLang="en-US" sz="6400" b="1" dirty="0">
                <a:solidFill>
                  <a:schemeClr val="tx1"/>
                </a:solidFill>
                <a:latin typeface="Arial" panose="020B0604020202020204" pitchFamily="34" charset="0"/>
                <a:cs typeface="Arial" panose="020B0604020202020204" pitchFamily="34" charset="0"/>
                <a:sym typeface="+mn-ea"/>
              </a:rPr>
              <a:t> </a:t>
            </a:r>
            <a:r>
              <a:rPr lang="en-US" altLang="en-US" sz="6400" b="1" dirty="0" err="1">
                <a:solidFill>
                  <a:schemeClr val="tx1"/>
                </a:solidFill>
                <a:latin typeface="Arial" panose="020B0604020202020204" pitchFamily="34" charset="0"/>
                <a:cs typeface="Arial" panose="020B0604020202020204" pitchFamily="34" charset="0"/>
                <a:sym typeface="+mn-ea"/>
              </a:rPr>
              <a:t>identificiraju</a:t>
            </a:r>
            <a:r>
              <a:rPr lang="en-US" altLang="en-US" sz="6400" b="1" dirty="0">
                <a:solidFill>
                  <a:schemeClr val="tx1"/>
                </a:solidFill>
                <a:latin typeface="Arial" panose="020B0604020202020204" pitchFamily="34" charset="0"/>
                <a:cs typeface="Arial" panose="020B0604020202020204" pitchFamily="34" charset="0"/>
                <a:sym typeface="+mn-ea"/>
              </a:rPr>
              <a:t> </a:t>
            </a:r>
            <a:r>
              <a:rPr lang="en-US" altLang="en-US" sz="6400" b="1" dirty="0" err="1">
                <a:solidFill>
                  <a:schemeClr val="tx1"/>
                </a:solidFill>
                <a:latin typeface="Arial" panose="020B0604020202020204" pitchFamily="34" charset="0"/>
                <a:cs typeface="Arial" panose="020B0604020202020204" pitchFamily="34" charset="0"/>
                <a:sym typeface="+mn-ea"/>
              </a:rPr>
              <a:t>pozitivne</a:t>
            </a:r>
            <a:r>
              <a:rPr lang="en-US" altLang="en-US" sz="6400" b="1" dirty="0">
                <a:solidFill>
                  <a:schemeClr val="tx1"/>
                </a:solidFill>
                <a:latin typeface="Arial" panose="020B0604020202020204" pitchFamily="34" charset="0"/>
                <a:cs typeface="Arial" panose="020B0604020202020204" pitchFamily="34" charset="0"/>
                <a:sym typeface="+mn-ea"/>
              </a:rPr>
              <a:t> </a:t>
            </a:r>
            <a:r>
              <a:rPr lang="en-US" altLang="en-US" sz="6400" b="1" dirty="0" err="1">
                <a:solidFill>
                  <a:schemeClr val="tx1"/>
                </a:solidFill>
                <a:latin typeface="Arial" panose="020B0604020202020204" pitchFamily="34" charset="0"/>
                <a:cs typeface="Arial" panose="020B0604020202020204" pitchFamily="34" charset="0"/>
                <a:sym typeface="+mn-ea"/>
              </a:rPr>
              <a:t>aspekte</a:t>
            </a:r>
            <a:r>
              <a:rPr lang="en-US" altLang="en-US" sz="6400" b="1"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projektnog</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prijedloga</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odnosno</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elemente</a:t>
            </a:r>
            <a:r>
              <a:rPr lang="en-US" altLang="en-US" sz="6400" dirty="0">
                <a:solidFill>
                  <a:schemeClr val="tx1"/>
                </a:solidFill>
                <a:latin typeface="Arial" panose="020B0604020202020204" pitchFamily="34" charset="0"/>
                <a:cs typeface="Arial" panose="020B0604020202020204" pitchFamily="34" charset="0"/>
                <a:sym typeface="+mn-ea"/>
              </a:rPr>
              <a:t> koji </a:t>
            </a:r>
            <a:r>
              <a:rPr lang="en-US" altLang="en-US" sz="6400" dirty="0" err="1">
                <a:solidFill>
                  <a:schemeClr val="tx1"/>
                </a:solidFill>
                <a:latin typeface="Arial" panose="020B0604020202020204" pitchFamily="34" charset="0"/>
                <a:cs typeface="Arial" panose="020B0604020202020204" pitchFamily="34" charset="0"/>
                <a:sym typeface="+mn-ea"/>
              </a:rPr>
              <a:t>su</a:t>
            </a:r>
            <a:r>
              <a:rPr lang="en-US" altLang="en-US" sz="6400" dirty="0">
                <a:solidFill>
                  <a:schemeClr val="tx1"/>
                </a:solidFill>
                <a:latin typeface="Arial" panose="020B0604020202020204" pitchFamily="34" charset="0"/>
                <a:cs typeface="Arial" panose="020B0604020202020204" pitchFamily="34" charset="0"/>
                <a:sym typeface="+mn-ea"/>
              </a:rPr>
              <a:t> dobro </a:t>
            </a:r>
            <a:r>
              <a:rPr lang="en-US" altLang="en-US" sz="6400" dirty="0" err="1">
                <a:solidFill>
                  <a:schemeClr val="tx1"/>
                </a:solidFill>
                <a:latin typeface="Arial" panose="020B0604020202020204" pitchFamily="34" charset="0"/>
                <a:cs typeface="Arial" panose="020B0604020202020204" pitchFamily="34" charset="0"/>
                <a:sym typeface="+mn-ea"/>
              </a:rPr>
              <a:t>obrazloženi</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uvjerljivi</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i</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relevantni</a:t>
            </a:r>
            <a:r>
              <a:rPr lang="en-US" altLang="en-US" sz="6400" dirty="0">
                <a:solidFill>
                  <a:schemeClr val="tx1"/>
                </a:solidFill>
                <a:latin typeface="Arial" panose="020B0604020202020204" pitchFamily="34" charset="0"/>
                <a:cs typeface="Arial" panose="020B0604020202020204" pitchFamily="34" charset="0"/>
                <a:sym typeface="+mn-ea"/>
              </a:rPr>
              <a:t> za </a:t>
            </a:r>
            <a:r>
              <a:rPr lang="en-US" altLang="en-US" sz="6400" dirty="0" err="1">
                <a:solidFill>
                  <a:schemeClr val="tx1"/>
                </a:solidFill>
                <a:latin typeface="Arial" panose="020B0604020202020204" pitchFamily="34" charset="0"/>
                <a:cs typeface="Arial" panose="020B0604020202020204" pitchFamily="34" charset="0"/>
                <a:sym typeface="+mn-ea"/>
              </a:rPr>
              <a:t>pojedini</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kriterij</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te</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ih</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navode</a:t>
            </a:r>
            <a:r>
              <a:rPr lang="en-US" altLang="en-US" sz="6400" dirty="0">
                <a:solidFill>
                  <a:schemeClr val="tx1"/>
                </a:solidFill>
                <a:latin typeface="Arial" panose="020B0604020202020204" pitchFamily="34" charset="0"/>
                <a:cs typeface="Arial" panose="020B0604020202020204" pitchFamily="34" charset="0"/>
                <a:sym typeface="+mn-ea"/>
              </a:rPr>
              <a:t> u </a:t>
            </a:r>
            <a:r>
              <a:rPr lang="en-US" altLang="en-US" sz="6400" dirty="0" err="1">
                <a:solidFill>
                  <a:schemeClr val="tx1"/>
                </a:solidFill>
                <a:latin typeface="Arial" panose="020B0604020202020204" pitchFamily="34" charset="0"/>
                <a:cs typeface="Arial" panose="020B0604020202020204" pitchFamily="34" charset="0"/>
                <a:sym typeface="+mn-ea"/>
              </a:rPr>
              <a:t>dijelu</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Prednosti</a:t>
            </a:r>
            <a:r>
              <a:rPr lang="en-US" altLang="en-US" sz="6400" dirty="0">
                <a:solidFill>
                  <a:schemeClr val="tx1"/>
                </a:solidFill>
                <a:latin typeface="Arial" panose="020B0604020202020204" pitchFamily="34" charset="0"/>
                <a:cs typeface="Arial" panose="020B0604020202020204" pitchFamily="34" charset="0"/>
                <a:sym typeface="+mn-ea"/>
              </a:rPr>
              <a:t>”.</a:t>
            </a:r>
            <a:endParaRPr lang="en-US" altLang="en-US" sz="6400" dirty="0">
              <a:solidFill>
                <a:schemeClr val="tx1"/>
              </a:solidFill>
              <a:latin typeface="Arial" panose="020B0604020202020204" pitchFamily="34" charset="0"/>
              <a:cs typeface="Arial" panose="020B0604020202020204" pitchFamily="34" charset="0"/>
            </a:endParaRPr>
          </a:p>
          <a:p>
            <a:pPr>
              <a:lnSpc>
                <a:spcPct val="110000"/>
              </a:lnSpc>
              <a:spcBef>
                <a:spcPts val="600"/>
              </a:spcBef>
            </a:pPr>
            <a:endParaRPr lang="en-US" altLang="en-US" sz="6400" dirty="0">
              <a:solidFill>
                <a:schemeClr val="tx1"/>
              </a:solidFill>
              <a:latin typeface="Arial" panose="020B0604020202020204" pitchFamily="34" charset="0"/>
              <a:cs typeface="Arial" panose="020B0604020202020204" pitchFamily="34" charset="0"/>
            </a:endParaRPr>
          </a:p>
          <a:p>
            <a:pPr>
              <a:lnSpc>
                <a:spcPct val="110000"/>
              </a:lnSpc>
              <a:spcBef>
                <a:spcPts val="600"/>
              </a:spcBef>
            </a:pPr>
            <a:r>
              <a:rPr lang="en-US" altLang="en-US" sz="6400" dirty="0" err="1">
                <a:solidFill>
                  <a:schemeClr val="tx1"/>
                </a:solidFill>
                <a:latin typeface="Arial" panose="020B0604020202020204" pitchFamily="34" charset="0"/>
                <a:cs typeface="Arial" panose="020B0604020202020204" pitchFamily="34" charset="0"/>
                <a:sym typeface="+mn-ea"/>
              </a:rPr>
              <a:t>Nakon</a:t>
            </a:r>
            <a:r>
              <a:rPr lang="en-US" altLang="en-US" sz="6400" dirty="0">
                <a:solidFill>
                  <a:schemeClr val="tx1"/>
                </a:solidFill>
                <a:latin typeface="Arial" panose="020B0604020202020204" pitchFamily="34" charset="0"/>
                <a:cs typeface="Arial" panose="020B0604020202020204" pitchFamily="34" charset="0"/>
                <a:sym typeface="+mn-ea"/>
              </a:rPr>
              <a:t> toga </a:t>
            </a:r>
            <a:r>
              <a:rPr lang="en-US" altLang="en-US" sz="6400" b="1" dirty="0" err="1">
                <a:solidFill>
                  <a:schemeClr val="tx1"/>
                </a:solidFill>
                <a:latin typeface="Arial" panose="020B0604020202020204" pitchFamily="34" charset="0"/>
                <a:cs typeface="Arial" panose="020B0604020202020204" pitchFamily="34" charset="0"/>
                <a:sym typeface="+mn-ea"/>
              </a:rPr>
              <a:t>utvrđuju</a:t>
            </a:r>
            <a:r>
              <a:rPr lang="en-US" altLang="en-US" sz="6400" b="1" dirty="0">
                <a:solidFill>
                  <a:schemeClr val="tx1"/>
                </a:solidFill>
                <a:latin typeface="Arial" panose="020B0604020202020204" pitchFamily="34" charset="0"/>
                <a:cs typeface="Arial" panose="020B0604020202020204" pitchFamily="34" charset="0"/>
                <a:sym typeface="+mn-ea"/>
              </a:rPr>
              <a:t> se </a:t>
            </a:r>
            <a:r>
              <a:rPr lang="en-US" altLang="en-US" sz="6400" b="1" dirty="0" err="1">
                <a:solidFill>
                  <a:schemeClr val="tx1"/>
                </a:solidFill>
                <a:latin typeface="Arial" panose="020B0604020202020204" pitchFamily="34" charset="0"/>
                <a:cs typeface="Arial" panose="020B0604020202020204" pitchFamily="34" charset="0"/>
                <a:sym typeface="+mn-ea"/>
              </a:rPr>
              <a:t>negativni</a:t>
            </a:r>
            <a:r>
              <a:rPr lang="en-US" altLang="en-US" sz="6400" b="1" dirty="0">
                <a:solidFill>
                  <a:schemeClr val="tx1"/>
                </a:solidFill>
                <a:latin typeface="Arial" panose="020B0604020202020204" pitchFamily="34" charset="0"/>
                <a:cs typeface="Arial" panose="020B0604020202020204" pitchFamily="34" charset="0"/>
                <a:sym typeface="+mn-ea"/>
              </a:rPr>
              <a:t> </a:t>
            </a:r>
            <a:r>
              <a:rPr lang="en-US" altLang="en-US" sz="6400" b="1" dirty="0" err="1">
                <a:solidFill>
                  <a:schemeClr val="tx1"/>
                </a:solidFill>
                <a:latin typeface="Arial" panose="020B0604020202020204" pitchFamily="34" charset="0"/>
                <a:cs typeface="Arial" panose="020B0604020202020204" pitchFamily="34" charset="0"/>
                <a:sym typeface="+mn-ea"/>
              </a:rPr>
              <a:t>aspekti</a:t>
            </a:r>
            <a:r>
              <a:rPr lang="en-US" altLang="en-US" sz="6400" b="1" dirty="0">
                <a:solidFill>
                  <a:schemeClr val="tx1"/>
                </a:solidFill>
                <a:latin typeface="Arial" panose="020B0604020202020204" pitchFamily="34" charset="0"/>
                <a:cs typeface="Arial" panose="020B0604020202020204" pitchFamily="34" charset="0"/>
                <a:sym typeface="+mn-ea"/>
              </a:rPr>
              <a:t> </a:t>
            </a:r>
            <a:r>
              <a:rPr lang="en-US" altLang="en-US" sz="6400" b="1" dirty="0" err="1">
                <a:solidFill>
                  <a:schemeClr val="tx1"/>
                </a:solidFill>
                <a:latin typeface="Arial" panose="020B0604020202020204" pitchFamily="34" charset="0"/>
                <a:cs typeface="Arial" panose="020B0604020202020204" pitchFamily="34" charset="0"/>
                <a:sym typeface="+mn-ea"/>
              </a:rPr>
              <a:t>prijedloga</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odnosno</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nedostaci</a:t>
            </a:r>
            <a:r>
              <a:rPr lang="en-US" altLang="en-US" sz="6400" dirty="0">
                <a:solidFill>
                  <a:schemeClr val="tx1"/>
                </a:solidFill>
                <a:latin typeface="Arial" panose="020B0604020202020204" pitchFamily="34" charset="0"/>
                <a:cs typeface="Arial" panose="020B0604020202020204" pitchFamily="34" charset="0"/>
                <a:sym typeface="+mn-ea"/>
              </a:rPr>
              <a:t> koji </a:t>
            </a:r>
            <a:r>
              <a:rPr lang="en-US" altLang="en-US" sz="6400" dirty="0" err="1">
                <a:solidFill>
                  <a:schemeClr val="tx1"/>
                </a:solidFill>
                <a:latin typeface="Arial" panose="020B0604020202020204" pitchFamily="34" charset="0"/>
                <a:cs typeface="Arial" panose="020B0604020202020204" pitchFamily="34" charset="0"/>
                <a:sym typeface="+mn-ea"/>
              </a:rPr>
              <a:t>utječu</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na</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kvalitetu</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jasnoću</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vjerodostojnost</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ili</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izvedivost</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projekta</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Nedostaci</a:t>
            </a:r>
            <a:r>
              <a:rPr lang="en-US" altLang="en-US" sz="6400" dirty="0">
                <a:solidFill>
                  <a:schemeClr val="tx1"/>
                </a:solidFill>
                <a:latin typeface="Arial" panose="020B0604020202020204" pitchFamily="34" charset="0"/>
                <a:cs typeface="Arial" panose="020B0604020202020204" pitchFamily="34" charset="0"/>
                <a:sym typeface="+mn-ea"/>
              </a:rPr>
              <a:t> se </a:t>
            </a:r>
            <a:r>
              <a:rPr lang="en-US" altLang="en-US" sz="6400" dirty="0" err="1">
                <a:solidFill>
                  <a:schemeClr val="tx1"/>
                </a:solidFill>
                <a:latin typeface="Arial" panose="020B0604020202020204" pitchFamily="34" charset="0"/>
                <a:cs typeface="Arial" panose="020B0604020202020204" pitchFamily="34" charset="0"/>
                <a:sym typeface="+mn-ea"/>
              </a:rPr>
              <a:t>razvrstavaju</a:t>
            </a:r>
            <a:r>
              <a:rPr lang="en-US" altLang="en-US" sz="6400" dirty="0">
                <a:solidFill>
                  <a:schemeClr val="tx1"/>
                </a:solidFill>
                <a:latin typeface="Arial" panose="020B0604020202020204" pitchFamily="34" charset="0"/>
                <a:cs typeface="Arial" panose="020B0604020202020204" pitchFamily="34" charset="0"/>
                <a:sym typeface="+mn-ea"/>
              </a:rPr>
              <a:t> u tri </a:t>
            </a:r>
            <a:r>
              <a:rPr lang="en-US" altLang="en-US" sz="6400" dirty="0" err="1">
                <a:solidFill>
                  <a:schemeClr val="tx1"/>
                </a:solidFill>
                <a:latin typeface="Arial" panose="020B0604020202020204" pitchFamily="34" charset="0"/>
                <a:cs typeface="Arial" panose="020B0604020202020204" pitchFamily="34" charset="0"/>
                <a:sym typeface="+mn-ea"/>
              </a:rPr>
              <a:t>kategorije</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slabosti</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veće</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nedostatke</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i</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manje</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nedostatke</a:t>
            </a:r>
            <a:r>
              <a:rPr lang="en-US" altLang="en-US" sz="6400" dirty="0">
                <a:solidFill>
                  <a:schemeClr val="tx1"/>
                </a:solidFill>
                <a:latin typeface="Arial" panose="020B0604020202020204" pitchFamily="34" charset="0"/>
                <a:cs typeface="Arial" panose="020B0604020202020204" pitchFamily="34" charset="0"/>
                <a:sym typeface="+mn-ea"/>
              </a:rPr>
              <a:t>.</a:t>
            </a:r>
            <a:endParaRPr lang="en-US" altLang="en-US" sz="6400" dirty="0">
              <a:solidFill>
                <a:schemeClr val="tx1"/>
              </a:solidFill>
              <a:latin typeface="Arial" panose="020B0604020202020204" pitchFamily="34" charset="0"/>
              <a:cs typeface="Arial" panose="020B0604020202020204" pitchFamily="34" charset="0"/>
            </a:endParaRPr>
          </a:p>
          <a:p>
            <a:pPr>
              <a:lnSpc>
                <a:spcPct val="110000"/>
              </a:lnSpc>
              <a:spcBef>
                <a:spcPts val="600"/>
              </a:spcBef>
            </a:pPr>
            <a:endParaRPr lang="en-US" altLang="en-US" sz="6400" dirty="0">
              <a:solidFill>
                <a:schemeClr val="tx1"/>
              </a:solidFill>
              <a:latin typeface="Arial" panose="020B0604020202020204" pitchFamily="34" charset="0"/>
              <a:cs typeface="Arial" panose="020B0604020202020204" pitchFamily="34" charset="0"/>
            </a:endParaRPr>
          </a:p>
          <a:p>
            <a:pPr>
              <a:lnSpc>
                <a:spcPct val="110000"/>
              </a:lnSpc>
              <a:spcBef>
                <a:spcPts val="600"/>
              </a:spcBef>
            </a:pPr>
            <a:r>
              <a:rPr lang="en-US" altLang="en-US" sz="6400" b="1" dirty="0" err="1">
                <a:solidFill>
                  <a:schemeClr val="tx1"/>
                </a:solidFill>
                <a:latin typeface="Arial" panose="020B0604020202020204" pitchFamily="34" charset="0"/>
                <a:cs typeface="Arial" panose="020B0604020202020204" pitchFamily="34" charset="0"/>
                <a:sym typeface="+mn-ea"/>
              </a:rPr>
              <a:t>Slabost</a:t>
            </a:r>
            <a:r>
              <a:rPr lang="en-US" altLang="en-US" sz="6400" dirty="0">
                <a:solidFill>
                  <a:schemeClr val="tx1"/>
                </a:solidFill>
                <a:latin typeface="Arial" panose="020B0604020202020204" pitchFamily="34" charset="0"/>
                <a:cs typeface="Arial" panose="020B0604020202020204" pitchFamily="34" charset="0"/>
                <a:sym typeface="+mn-ea"/>
              </a:rPr>
              <a:t> je </a:t>
            </a:r>
            <a:r>
              <a:rPr lang="en-US" altLang="en-US" sz="6400" dirty="0" err="1">
                <a:solidFill>
                  <a:schemeClr val="tx1"/>
                </a:solidFill>
                <a:latin typeface="Arial" panose="020B0604020202020204" pitchFamily="34" charset="0"/>
                <a:cs typeface="Arial" panose="020B0604020202020204" pitchFamily="34" charset="0"/>
                <a:sym typeface="+mn-ea"/>
              </a:rPr>
              <a:t>ozbiljan</a:t>
            </a:r>
            <a:r>
              <a:rPr lang="en-US" altLang="en-US" sz="6400" dirty="0">
                <a:solidFill>
                  <a:schemeClr val="tx1"/>
                </a:solidFill>
                <a:latin typeface="Arial" panose="020B0604020202020204" pitchFamily="34" charset="0"/>
                <a:cs typeface="Arial" panose="020B0604020202020204" pitchFamily="34" charset="0"/>
                <a:sym typeface="+mn-ea"/>
              </a:rPr>
              <a:t> </a:t>
            </a:r>
            <a:r>
              <a:rPr lang="hr-HR" altLang="en-US" sz="6400" dirty="0">
                <a:solidFill>
                  <a:schemeClr val="tx1"/>
                </a:solidFill>
                <a:latin typeface="Arial" panose="020B0604020202020204" pitchFamily="34" charset="0"/>
                <a:cs typeface="Arial" panose="020B0604020202020204" pitchFamily="34" charset="0"/>
                <a:sym typeface="+mn-ea"/>
              </a:rPr>
              <a:t>propust</a:t>
            </a:r>
            <a:r>
              <a:rPr lang="en-US" altLang="en-US" sz="6400" dirty="0">
                <a:solidFill>
                  <a:schemeClr val="tx1"/>
                </a:solidFill>
                <a:latin typeface="Arial" panose="020B0604020202020204" pitchFamily="34" charset="0"/>
                <a:cs typeface="Arial" panose="020B0604020202020204" pitchFamily="34" charset="0"/>
                <a:sym typeface="+mn-ea"/>
              </a:rPr>
              <a:t> koji </a:t>
            </a:r>
            <a:r>
              <a:rPr lang="en-US" altLang="en-US" sz="6400" dirty="0" err="1">
                <a:solidFill>
                  <a:schemeClr val="tx1"/>
                </a:solidFill>
                <a:latin typeface="Arial" panose="020B0604020202020204" pitchFamily="34" charset="0"/>
                <a:cs typeface="Arial" panose="020B0604020202020204" pitchFamily="34" charset="0"/>
                <a:sym typeface="+mn-ea"/>
              </a:rPr>
              <a:t>značajno</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narušava</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ukupnu</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kvalitetu</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vjerodostojnost</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ili</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izvedivost</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projekta</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primjerice</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nejasna</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metodologija</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nerealni</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ciljevi</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ili</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nedostatna</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potrebna</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ekspertiza</a:t>
            </a:r>
            <a:r>
              <a:rPr lang="en-US" altLang="en-US" sz="6400" dirty="0">
                <a:solidFill>
                  <a:schemeClr val="tx1"/>
                </a:solidFill>
                <a:latin typeface="Arial" panose="020B0604020202020204" pitchFamily="34" charset="0"/>
                <a:cs typeface="Arial" panose="020B0604020202020204" pitchFamily="34" charset="0"/>
                <a:sym typeface="+mn-ea"/>
              </a:rPr>
              <a:t>.</a:t>
            </a:r>
            <a:endParaRPr lang="en-US" altLang="en-US" sz="6400" dirty="0">
              <a:solidFill>
                <a:schemeClr val="tx1"/>
              </a:solidFill>
              <a:latin typeface="Arial" panose="020B0604020202020204" pitchFamily="34" charset="0"/>
              <a:cs typeface="Arial" panose="020B0604020202020204" pitchFamily="34" charset="0"/>
            </a:endParaRPr>
          </a:p>
          <a:p>
            <a:pPr>
              <a:lnSpc>
                <a:spcPct val="110000"/>
              </a:lnSpc>
              <a:spcBef>
                <a:spcPts val="600"/>
              </a:spcBef>
            </a:pPr>
            <a:endParaRPr lang="en-US" altLang="en-US" sz="6400" dirty="0">
              <a:solidFill>
                <a:schemeClr val="tx1"/>
              </a:solidFill>
              <a:latin typeface="Arial" panose="020B0604020202020204" pitchFamily="34" charset="0"/>
              <a:cs typeface="Arial" panose="020B0604020202020204" pitchFamily="34" charset="0"/>
            </a:endParaRPr>
          </a:p>
          <a:p>
            <a:pPr>
              <a:lnSpc>
                <a:spcPct val="110000"/>
              </a:lnSpc>
              <a:spcBef>
                <a:spcPts val="600"/>
              </a:spcBef>
            </a:pPr>
            <a:r>
              <a:rPr lang="en-US" altLang="en-US" sz="6400" b="1" dirty="0" err="1">
                <a:solidFill>
                  <a:schemeClr val="tx1"/>
                </a:solidFill>
                <a:latin typeface="Arial" panose="020B0604020202020204" pitchFamily="34" charset="0"/>
                <a:cs typeface="Arial" panose="020B0604020202020204" pitchFamily="34" charset="0"/>
                <a:sym typeface="+mn-ea"/>
              </a:rPr>
              <a:t>Veći</a:t>
            </a:r>
            <a:r>
              <a:rPr lang="en-US" altLang="en-US" sz="6400" b="1" dirty="0">
                <a:solidFill>
                  <a:schemeClr val="tx1"/>
                </a:solidFill>
                <a:latin typeface="Arial" panose="020B0604020202020204" pitchFamily="34" charset="0"/>
                <a:cs typeface="Arial" panose="020B0604020202020204" pitchFamily="34" charset="0"/>
                <a:sym typeface="+mn-ea"/>
              </a:rPr>
              <a:t> </a:t>
            </a:r>
            <a:r>
              <a:rPr lang="en-US" altLang="en-US" sz="6400" b="1" dirty="0" err="1">
                <a:solidFill>
                  <a:schemeClr val="tx1"/>
                </a:solidFill>
                <a:latin typeface="Arial" panose="020B0604020202020204" pitchFamily="34" charset="0"/>
                <a:cs typeface="Arial" panose="020B0604020202020204" pitchFamily="34" charset="0"/>
                <a:sym typeface="+mn-ea"/>
              </a:rPr>
              <a:t>nedostatak</a:t>
            </a:r>
            <a:r>
              <a:rPr lang="en-US" altLang="en-US" sz="6400" dirty="0">
                <a:solidFill>
                  <a:schemeClr val="tx1"/>
                </a:solidFill>
                <a:latin typeface="Arial" panose="020B0604020202020204" pitchFamily="34" charset="0"/>
                <a:cs typeface="Arial" panose="020B0604020202020204" pitchFamily="34" charset="0"/>
                <a:sym typeface="+mn-ea"/>
              </a:rPr>
              <a:t> je </a:t>
            </a:r>
            <a:r>
              <a:rPr lang="hr-HR" altLang="en-US" sz="6400" dirty="0">
                <a:solidFill>
                  <a:schemeClr val="tx1"/>
                </a:solidFill>
                <a:latin typeface="Arial" panose="020B0604020202020204" pitchFamily="34" charset="0"/>
                <a:cs typeface="Arial" panose="020B0604020202020204" pitchFamily="34" charset="0"/>
                <a:sym typeface="+mn-ea"/>
              </a:rPr>
              <a:t>kritičan problem </a:t>
            </a:r>
            <a:r>
              <a:rPr lang="en-US" altLang="en-US" sz="6400" dirty="0" err="1">
                <a:solidFill>
                  <a:schemeClr val="tx1"/>
                </a:solidFill>
                <a:latin typeface="Arial" panose="020B0604020202020204" pitchFamily="34" charset="0"/>
                <a:cs typeface="Arial" panose="020B0604020202020204" pitchFamily="34" charset="0"/>
                <a:sym typeface="+mn-ea"/>
              </a:rPr>
              <a:t>unutar</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određenog</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kriterija</a:t>
            </a:r>
            <a:r>
              <a:rPr lang="hr-HR" altLang="en-US" sz="6400" dirty="0">
                <a:solidFill>
                  <a:schemeClr val="tx1"/>
                </a:solidFill>
                <a:latin typeface="Arial" panose="020B0604020202020204" pitchFamily="34" charset="0"/>
                <a:cs typeface="Arial" panose="020B0604020202020204" pitchFamily="34" charset="0"/>
                <a:sym typeface="+mn-ea"/>
              </a:rPr>
              <a:t> vrednovanja</a:t>
            </a:r>
            <a:r>
              <a:rPr lang="en-US" altLang="en-US" sz="6400" dirty="0">
                <a:solidFill>
                  <a:schemeClr val="tx1"/>
                </a:solidFill>
                <a:latin typeface="Arial" panose="020B0604020202020204" pitchFamily="34" charset="0"/>
                <a:cs typeface="Arial" panose="020B0604020202020204" pitchFamily="34" charset="0"/>
                <a:sym typeface="+mn-ea"/>
              </a:rPr>
              <a:t> koji </a:t>
            </a:r>
            <a:r>
              <a:rPr lang="en-US" altLang="en-US" sz="6400" dirty="0" err="1">
                <a:solidFill>
                  <a:schemeClr val="tx1"/>
                </a:solidFill>
                <a:latin typeface="Arial" panose="020B0604020202020204" pitchFamily="34" charset="0"/>
                <a:cs typeface="Arial" panose="020B0604020202020204" pitchFamily="34" charset="0"/>
                <a:sym typeface="+mn-ea"/>
              </a:rPr>
              <a:t>bitno</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umanjuje</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kvalitetu</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prijedloga</a:t>
            </a:r>
            <a:r>
              <a:rPr lang="en-US" altLang="en-US" sz="6400" dirty="0">
                <a:solidFill>
                  <a:schemeClr val="tx1"/>
                </a:solidFill>
                <a:latin typeface="Arial" panose="020B0604020202020204" pitchFamily="34" charset="0"/>
                <a:cs typeface="Arial" panose="020B0604020202020204" pitchFamily="34" charset="0"/>
                <a:sym typeface="+mn-ea"/>
              </a:rPr>
              <a:t> u tom </a:t>
            </a:r>
            <a:r>
              <a:rPr lang="en-US" altLang="en-US" sz="6400" dirty="0" err="1">
                <a:solidFill>
                  <a:schemeClr val="tx1"/>
                </a:solidFill>
                <a:latin typeface="Arial" panose="020B0604020202020204" pitchFamily="34" charset="0"/>
                <a:cs typeface="Arial" panose="020B0604020202020204" pitchFamily="34" charset="0"/>
                <a:sym typeface="+mn-ea"/>
              </a:rPr>
              <a:t>području</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primjerice</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nejasna</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raspodjela</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resursa</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nedovoljno</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obrazložena</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inovativnost</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ili</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nedovoljno</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definirane</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uloge</a:t>
            </a:r>
            <a:r>
              <a:rPr lang="en-US" altLang="en-US" sz="6400" dirty="0">
                <a:solidFill>
                  <a:schemeClr val="tx1"/>
                </a:solidFill>
                <a:latin typeface="Arial" panose="020B0604020202020204" pitchFamily="34" charset="0"/>
                <a:cs typeface="Arial" panose="020B0604020202020204" pitchFamily="34" charset="0"/>
                <a:sym typeface="+mn-ea"/>
              </a:rPr>
              <a:t> u </a:t>
            </a:r>
            <a:r>
              <a:rPr lang="en-US" altLang="en-US" sz="6400" dirty="0" err="1">
                <a:solidFill>
                  <a:schemeClr val="tx1"/>
                </a:solidFill>
                <a:latin typeface="Arial" panose="020B0604020202020204" pitchFamily="34" charset="0"/>
                <a:cs typeface="Arial" panose="020B0604020202020204" pitchFamily="34" charset="0"/>
                <a:sym typeface="+mn-ea"/>
              </a:rPr>
              <a:t>provedbi</a:t>
            </a:r>
            <a:r>
              <a:rPr lang="en-US" altLang="en-US" sz="6400" dirty="0">
                <a:solidFill>
                  <a:schemeClr val="tx1"/>
                </a:solidFill>
                <a:latin typeface="Arial" panose="020B0604020202020204" pitchFamily="34" charset="0"/>
                <a:cs typeface="Arial" panose="020B0604020202020204" pitchFamily="34" charset="0"/>
                <a:sym typeface="+mn-ea"/>
              </a:rPr>
              <a:t>.</a:t>
            </a:r>
            <a:endParaRPr lang="en-US" altLang="en-US" sz="6400" dirty="0">
              <a:solidFill>
                <a:schemeClr val="tx1"/>
              </a:solidFill>
              <a:latin typeface="Arial" panose="020B0604020202020204" pitchFamily="34" charset="0"/>
              <a:cs typeface="Arial" panose="020B0604020202020204" pitchFamily="34" charset="0"/>
            </a:endParaRPr>
          </a:p>
          <a:p>
            <a:pPr>
              <a:lnSpc>
                <a:spcPct val="110000"/>
              </a:lnSpc>
              <a:spcBef>
                <a:spcPts val="600"/>
              </a:spcBef>
            </a:pPr>
            <a:endParaRPr lang="en-US" altLang="en-US" sz="6400" dirty="0">
              <a:solidFill>
                <a:schemeClr val="tx1"/>
              </a:solidFill>
              <a:latin typeface="Arial" panose="020B0604020202020204" pitchFamily="34" charset="0"/>
              <a:cs typeface="Arial" panose="020B0604020202020204" pitchFamily="34" charset="0"/>
            </a:endParaRPr>
          </a:p>
          <a:p>
            <a:pPr>
              <a:lnSpc>
                <a:spcPct val="110000"/>
              </a:lnSpc>
              <a:spcBef>
                <a:spcPts val="600"/>
              </a:spcBef>
            </a:pPr>
            <a:r>
              <a:rPr lang="en-US" altLang="en-US" sz="6400" b="1" dirty="0">
                <a:solidFill>
                  <a:schemeClr val="tx1"/>
                </a:solidFill>
                <a:latin typeface="Arial" panose="020B0604020202020204" pitchFamily="34" charset="0"/>
                <a:cs typeface="Arial" panose="020B0604020202020204" pitchFamily="34" charset="0"/>
                <a:sym typeface="+mn-ea"/>
              </a:rPr>
              <a:t>Manji </a:t>
            </a:r>
            <a:r>
              <a:rPr lang="en-US" altLang="en-US" sz="6400" b="1" dirty="0" err="1">
                <a:solidFill>
                  <a:schemeClr val="tx1"/>
                </a:solidFill>
                <a:latin typeface="Arial" panose="020B0604020202020204" pitchFamily="34" charset="0"/>
                <a:cs typeface="Arial" panose="020B0604020202020204" pitchFamily="34" charset="0"/>
                <a:sym typeface="+mn-ea"/>
              </a:rPr>
              <a:t>nedostatak</a:t>
            </a:r>
            <a:r>
              <a:rPr lang="en-US" altLang="en-US" sz="6400" dirty="0">
                <a:solidFill>
                  <a:schemeClr val="tx1"/>
                </a:solidFill>
                <a:latin typeface="Arial" panose="020B0604020202020204" pitchFamily="34" charset="0"/>
                <a:cs typeface="Arial" panose="020B0604020202020204" pitchFamily="34" charset="0"/>
                <a:sym typeface="+mn-ea"/>
              </a:rPr>
              <a:t> je </a:t>
            </a:r>
            <a:r>
              <a:rPr lang="en-US" altLang="en-US" sz="6400" dirty="0" err="1">
                <a:solidFill>
                  <a:schemeClr val="tx1"/>
                </a:solidFill>
                <a:latin typeface="Arial" panose="020B0604020202020204" pitchFamily="34" charset="0"/>
                <a:cs typeface="Arial" panose="020B0604020202020204" pitchFamily="34" charset="0"/>
                <a:sym typeface="+mn-ea"/>
              </a:rPr>
              <a:t>ograničen</a:t>
            </a:r>
            <a:r>
              <a:rPr lang="hr-HR" altLang="en-US" sz="6400" dirty="0">
                <a:solidFill>
                  <a:schemeClr val="tx1"/>
                </a:solidFill>
                <a:latin typeface="Arial" panose="020B0604020202020204" pitchFamily="34" charset="0"/>
                <a:cs typeface="Arial" panose="020B0604020202020204" pitchFamily="34" charset="0"/>
                <a:sym typeface="+mn-ea"/>
              </a:rPr>
              <a:t>a</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ili</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izoliran</a:t>
            </a:r>
            <a:r>
              <a:rPr lang="hr-HR" altLang="en-US" sz="6400" dirty="0">
                <a:solidFill>
                  <a:schemeClr val="tx1"/>
                </a:solidFill>
                <a:latin typeface="Arial" panose="020B0604020202020204" pitchFamily="34" charset="0"/>
                <a:cs typeface="Arial" panose="020B0604020202020204" pitchFamily="34" charset="0"/>
                <a:sym typeface="+mn-ea"/>
              </a:rPr>
              <a:t>a</a:t>
            </a:r>
            <a:r>
              <a:rPr lang="en-US" altLang="en-US" sz="6400" dirty="0">
                <a:solidFill>
                  <a:schemeClr val="tx1"/>
                </a:solidFill>
                <a:latin typeface="Arial" panose="020B0604020202020204" pitchFamily="34" charset="0"/>
                <a:cs typeface="Arial" panose="020B0604020202020204" pitchFamily="34" charset="0"/>
                <a:sym typeface="+mn-ea"/>
              </a:rPr>
              <a:t> </a:t>
            </a:r>
            <a:r>
              <a:rPr lang="hr-HR" altLang="en-US" sz="6400" dirty="0">
                <a:solidFill>
                  <a:schemeClr val="tx1"/>
                </a:solidFill>
                <a:latin typeface="Arial" panose="020B0604020202020204" pitchFamily="34" charset="0"/>
                <a:cs typeface="Arial" panose="020B0604020202020204" pitchFamily="34" charset="0"/>
                <a:sym typeface="+mn-ea"/>
              </a:rPr>
              <a:t>manjkavost</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poput</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nejasnih</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opisa</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manjkavih</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detalja</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ili</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manjih</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nedosljednosti</a:t>
            </a:r>
            <a:r>
              <a:rPr lang="en-US" altLang="en-US" sz="6400" dirty="0">
                <a:solidFill>
                  <a:schemeClr val="tx1"/>
                </a:solidFill>
                <a:latin typeface="Arial" panose="020B0604020202020204" pitchFamily="34" charset="0"/>
                <a:cs typeface="Arial" panose="020B0604020202020204" pitchFamily="34" charset="0"/>
                <a:sym typeface="+mn-ea"/>
              </a:rPr>
              <a:t>, koji ne </a:t>
            </a:r>
            <a:r>
              <a:rPr lang="en-US" altLang="en-US" sz="6400" dirty="0" err="1">
                <a:solidFill>
                  <a:schemeClr val="tx1"/>
                </a:solidFill>
                <a:latin typeface="Arial" panose="020B0604020202020204" pitchFamily="34" charset="0"/>
                <a:cs typeface="Arial" panose="020B0604020202020204" pitchFamily="34" charset="0"/>
                <a:sym typeface="+mn-ea"/>
              </a:rPr>
              <a:t>dovodi</a:t>
            </a:r>
            <a:r>
              <a:rPr lang="en-US" altLang="en-US" sz="6400" dirty="0">
                <a:solidFill>
                  <a:schemeClr val="tx1"/>
                </a:solidFill>
                <a:latin typeface="Arial" panose="020B0604020202020204" pitchFamily="34" charset="0"/>
                <a:cs typeface="Arial" panose="020B0604020202020204" pitchFamily="34" charset="0"/>
                <a:sym typeface="+mn-ea"/>
              </a:rPr>
              <a:t> u </a:t>
            </a:r>
            <a:r>
              <a:rPr lang="en-US" altLang="en-US" sz="6400" dirty="0" err="1">
                <a:solidFill>
                  <a:schemeClr val="tx1"/>
                </a:solidFill>
                <a:latin typeface="Arial" panose="020B0604020202020204" pitchFamily="34" charset="0"/>
                <a:cs typeface="Arial" panose="020B0604020202020204" pitchFamily="34" charset="0"/>
                <a:sym typeface="+mn-ea"/>
              </a:rPr>
              <a:t>pitanje</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ukupnu</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izvedivost</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projekta</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ali</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smanjuje</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jasnoću</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uvjerljivost</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ili</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koherentnost</a:t>
            </a:r>
            <a:r>
              <a:rPr lang="en-US" altLang="en-US" sz="6400" dirty="0">
                <a:solidFill>
                  <a:schemeClr val="tx1"/>
                </a:solidFill>
                <a:latin typeface="Arial" panose="020B0604020202020204" pitchFamily="34" charset="0"/>
                <a:cs typeface="Arial" panose="020B0604020202020204" pitchFamily="34" charset="0"/>
                <a:sym typeface="+mn-ea"/>
              </a:rPr>
              <a:t> </a:t>
            </a:r>
            <a:r>
              <a:rPr lang="en-US" altLang="en-US" sz="6400" dirty="0" err="1">
                <a:solidFill>
                  <a:schemeClr val="tx1"/>
                </a:solidFill>
                <a:latin typeface="Arial" panose="020B0604020202020204" pitchFamily="34" charset="0"/>
                <a:cs typeface="Arial" panose="020B0604020202020204" pitchFamily="34" charset="0"/>
                <a:sym typeface="+mn-ea"/>
              </a:rPr>
              <a:t>prijedloga</a:t>
            </a:r>
            <a:r>
              <a:rPr lang="en-US" altLang="en-US" sz="6400" dirty="0">
                <a:solidFill>
                  <a:schemeClr val="tx1"/>
                </a:solidFill>
                <a:latin typeface="Arial" panose="020B0604020202020204" pitchFamily="34" charset="0"/>
                <a:cs typeface="Arial" panose="020B0604020202020204" pitchFamily="34" charset="0"/>
                <a:sym typeface="+mn-ea"/>
              </a:rPr>
              <a:t>.</a:t>
            </a:r>
            <a:endParaRPr lang="en-US" sz="6400" dirty="0">
              <a:solidFill>
                <a:schemeClr val="tx1"/>
              </a:solidFill>
              <a:latin typeface="Arial" panose="020B0604020202020204" pitchFamily="34" charset="0"/>
              <a:cs typeface="Arial" panose="020B0604020202020204" pitchFamily="34" charset="0"/>
            </a:endParaRPr>
          </a:p>
          <a:p>
            <a:endParaRPr lang="hr-HR" dirty="0"/>
          </a:p>
        </p:txBody>
      </p:sp>
      <p:pic>
        <p:nvPicPr>
          <p:cNvPr id="5" name="Picture 4">
            <a:extLst>
              <a:ext uri="{FF2B5EF4-FFF2-40B4-BE49-F238E27FC236}">
                <a16:creationId xmlns:a16="http://schemas.microsoft.com/office/drawing/2014/main" id="{28634AB4-598F-7EFF-5955-7B640F57041F}"/>
              </a:ext>
            </a:extLst>
          </p:cNvPr>
          <p:cNvPicPr>
            <a:picLocks noChangeAspect="1"/>
          </p:cNvPicPr>
          <p:nvPr/>
        </p:nvPicPr>
        <p:blipFill>
          <a:blip r:embed="rId3"/>
          <a:stretch>
            <a:fillRect/>
          </a:stretch>
        </p:blipFill>
        <p:spPr>
          <a:xfrm>
            <a:off x="795524" y="162832"/>
            <a:ext cx="85351" cy="518205"/>
          </a:xfrm>
          <a:prstGeom prst="rect">
            <a:avLst/>
          </a:prstGeom>
        </p:spPr>
      </p:pic>
    </p:spTree>
    <p:extLst>
      <p:ext uri="{BB962C8B-B14F-4D97-AF65-F5344CB8AC3E}">
        <p14:creationId xmlns:p14="http://schemas.microsoft.com/office/powerpoint/2010/main" val="6820671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1677B-1202-9DBC-6776-3728DF228037}"/>
              </a:ext>
            </a:extLst>
          </p:cNvPr>
          <p:cNvSpPr>
            <a:spLocks noGrp="1"/>
          </p:cNvSpPr>
          <p:nvPr>
            <p:ph type="title"/>
          </p:nvPr>
        </p:nvSpPr>
        <p:spPr>
          <a:xfrm>
            <a:off x="1130812" y="252961"/>
            <a:ext cx="10341860" cy="518205"/>
          </a:xfrm>
        </p:spPr>
        <p:txBody>
          <a:bodyPr>
            <a:normAutofit/>
          </a:bodyPr>
          <a:lstStyle/>
          <a:p>
            <a:r>
              <a:rPr lang="hr-HR" sz="2400" dirty="0"/>
              <a:t>Ocjena kvalitete </a:t>
            </a:r>
          </a:p>
        </p:txBody>
      </p:sp>
      <p:sp>
        <p:nvSpPr>
          <p:cNvPr id="3" name="Content Placeholder 2">
            <a:extLst>
              <a:ext uri="{FF2B5EF4-FFF2-40B4-BE49-F238E27FC236}">
                <a16:creationId xmlns:a16="http://schemas.microsoft.com/office/drawing/2014/main" id="{A922B779-0B3F-80EF-0707-BEAD38C035D5}"/>
              </a:ext>
            </a:extLst>
          </p:cNvPr>
          <p:cNvSpPr>
            <a:spLocks noGrp="1"/>
          </p:cNvSpPr>
          <p:nvPr>
            <p:ph idx="1"/>
          </p:nvPr>
        </p:nvSpPr>
        <p:spPr>
          <a:xfrm>
            <a:off x="448056" y="987552"/>
            <a:ext cx="10905744" cy="5189411"/>
          </a:xfrm>
        </p:spPr>
        <p:txBody>
          <a:bodyPr>
            <a:normAutofit/>
          </a:bodyPr>
          <a:lstStyle/>
          <a:p>
            <a:endParaRPr lang="hr-HR" dirty="0"/>
          </a:p>
          <a:p>
            <a:pPr marL="0" indent="0">
              <a:buNone/>
            </a:pPr>
            <a:endParaRPr lang="hr-HR" dirty="0"/>
          </a:p>
        </p:txBody>
      </p:sp>
      <p:pic>
        <p:nvPicPr>
          <p:cNvPr id="5" name="Picture 4">
            <a:extLst>
              <a:ext uri="{FF2B5EF4-FFF2-40B4-BE49-F238E27FC236}">
                <a16:creationId xmlns:a16="http://schemas.microsoft.com/office/drawing/2014/main" id="{EE122074-200F-EBC1-5DAA-EDFCEA766D3A}"/>
              </a:ext>
            </a:extLst>
          </p:cNvPr>
          <p:cNvPicPr>
            <a:picLocks noChangeAspect="1"/>
          </p:cNvPicPr>
          <p:nvPr/>
        </p:nvPicPr>
        <p:blipFill>
          <a:blip r:embed="rId2"/>
          <a:stretch>
            <a:fillRect/>
          </a:stretch>
        </p:blipFill>
        <p:spPr>
          <a:xfrm>
            <a:off x="920492" y="162832"/>
            <a:ext cx="91448" cy="518205"/>
          </a:xfrm>
          <a:prstGeom prst="rect">
            <a:avLst/>
          </a:prstGeom>
        </p:spPr>
      </p:pic>
      <p:sp>
        <p:nvSpPr>
          <p:cNvPr id="6" name="Shape 31">
            <a:extLst>
              <a:ext uri="{FF2B5EF4-FFF2-40B4-BE49-F238E27FC236}">
                <a16:creationId xmlns:a16="http://schemas.microsoft.com/office/drawing/2014/main" id="{CCED56D6-3E83-89A6-82FF-E6181D7416F9}"/>
              </a:ext>
            </a:extLst>
          </p:cNvPr>
          <p:cNvSpPr/>
          <p:nvPr/>
        </p:nvSpPr>
        <p:spPr>
          <a:xfrm>
            <a:off x="680720" y="1244556"/>
            <a:ext cx="10830560" cy="5148793"/>
          </a:xfrm>
          <a:prstGeom prst="roundRect">
            <a:avLst>
              <a:gd name="adj" fmla="val 11111"/>
            </a:avLst>
          </a:prstGeom>
          <a:solidFill>
            <a:schemeClr val="accent6">
              <a:lumMod val="20000"/>
              <a:lumOff val="80000"/>
            </a:schemeClr>
          </a:solidFill>
          <a:ln w="12700">
            <a:solidFill>
              <a:srgbClr val="235E50"/>
            </a:solidFill>
            <a:prstDash val="solid"/>
          </a:ln>
        </p:spPr>
        <p:txBody>
          <a:bodyPr/>
          <a:lstStyle/>
          <a:p>
            <a:endParaRPr lang="hr-HR"/>
          </a:p>
        </p:txBody>
      </p:sp>
      <p:sp>
        <p:nvSpPr>
          <p:cNvPr id="8" name="Text 32">
            <a:extLst>
              <a:ext uri="{FF2B5EF4-FFF2-40B4-BE49-F238E27FC236}">
                <a16:creationId xmlns:a16="http://schemas.microsoft.com/office/drawing/2014/main" id="{120695CA-0E1F-9604-3304-59042C519337}"/>
              </a:ext>
            </a:extLst>
          </p:cNvPr>
          <p:cNvSpPr/>
          <p:nvPr/>
        </p:nvSpPr>
        <p:spPr>
          <a:xfrm>
            <a:off x="838201" y="2090270"/>
            <a:ext cx="10748263" cy="3523174"/>
          </a:xfrm>
          <a:prstGeom prst="rect">
            <a:avLst/>
          </a:prstGeom>
          <a:noFill/>
        </p:spPr>
        <p:txBody>
          <a:bodyPr wrap="square" lIns="0" tIns="0" rIns="0" bIns="0" rtlCol="0" anchor="ctr">
            <a:noAutofit/>
          </a:bodyPr>
          <a:lstStyle/>
          <a:p>
            <a:pPr marL="0" indent="0">
              <a:buNone/>
            </a:pPr>
            <a:r>
              <a:rPr lang="en-US" altLang="en-US" sz="1500" b="1" dirty="0">
                <a:solidFill>
                  <a:schemeClr val="tx1"/>
                </a:solidFill>
                <a:latin typeface="Arial" panose="020B0604020202020204" pitchFamily="34" charset="0"/>
                <a:ea typeface="Aptos" pitchFamily="34" charset="-122"/>
                <a:cs typeface="Arial" panose="020B0604020202020204" pitchFamily="34" charset="0"/>
              </a:rPr>
              <a:t>Svaki potkriterij ocjenjuje se na ljestvici od 0 do 5 bodova, pri čemu </a:t>
            </a:r>
            <a:r>
              <a:rPr lang="en-US" altLang="en-US" sz="1500" b="1" dirty="0" err="1">
                <a:solidFill>
                  <a:schemeClr val="tx1"/>
                </a:solidFill>
                <a:latin typeface="Arial" panose="020B0604020202020204" pitchFamily="34" charset="0"/>
                <a:ea typeface="Aptos" pitchFamily="34" charset="-122"/>
                <a:cs typeface="Arial" panose="020B0604020202020204" pitchFamily="34" charset="0"/>
              </a:rPr>
              <a:t>ocjena</a:t>
            </a:r>
            <a:r>
              <a:rPr lang="en-US" altLang="en-US" sz="1500" b="1" dirty="0">
                <a:solidFill>
                  <a:schemeClr val="tx1"/>
                </a:solidFill>
                <a:latin typeface="Arial" panose="020B0604020202020204" pitchFamily="34" charset="0"/>
                <a:ea typeface="Aptos" pitchFamily="34" charset="-122"/>
                <a:cs typeface="Arial" panose="020B0604020202020204" pitchFamily="34" charset="0"/>
              </a:rPr>
              <a:t> treba odražavati u kojoj mjeri projektni prijedlog odgovara na zahtjeve pojedinog kriterija te ozbiljnost uočenih nedostataka.</a:t>
            </a:r>
          </a:p>
          <a:p>
            <a:pPr marL="0" indent="0">
              <a:buNone/>
            </a:pPr>
            <a:endParaRPr lang="en-US" altLang="en-US" sz="1500" b="1" dirty="0">
              <a:solidFill>
                <a:schemeClr val="tx1"/>
              </a:solidFill>
              <a:latin typeface="Arial" panose="020B0604020202020204" pitchFamily="34" charset="0"/>
              <a:ea typeface="Aptos" pitchFamily="34" charset="-122"/>
              <a:cs typeface="Arial" panose="020B0604020202020204" pitchFamily="34" charset="0"/>
            </a:endParaRPr>
          </a:p>
          <a:p>
            <a:pPr lvl="1"/>
            <a:r>
              <a:rPr lang="en-US" sz="1500" b="1" dirty="0">
                <a:latin typeface="Arial" panose="020B0604020202020204" pitchFamily="34" charset="0"/>
                <a:cs typeface="Arial" panose="020B0604020202020204" pitchFamily="34" charset="0"/>
                <a:sym typeface="+mn-ea"/>
              </a:rPr>
              <a:t>0 – </a:t>
            </a:r>
            <a:r>
              <a:rPr lang="en-US" sz="1500" dirty="0">
                <a:latin typeface="Arial" panose="020B0604020202020204" pitchFamily="34" charset="0"/>
                <a:cs typeface="Arial" panose="020B0604020202020204" pitchFamily="34" charset="0"/>
                <a:sym typeface="+mn-ea"/>
              </a:rPr>
              <a:t>The proposal fails to address the criterion or cannot be assessed due to missing or incomplete information.</a:t>
            </a:r>
            <a:r>
              <a:rPr lang="en-US" sz="1500" b="1" dirty="0">
                <a:latin typeface="Arial" panose="020B0604020202020204" pitchFamily="34" charset="0"/>
                <a:cs typeface="Arial" panose="020B0604020202020204" pitchFamily="34" charset="0"/>
                <a:sym typeface="+mn-ea"/>
              </a:rPr>
              <a:t> </a:t>
            </a:r>
            <a:endParaRPr lang="hr-HR" sz="1500" dirty="0">
              <a:latin typeface="Arial" panose="020B0604020202020204" pitchFamily="34" charset="0"/>
              <a:cs typeface="Arial" panose="020B0604020202020204" pitchFamily="34" charset="0"/>
            </a:endParaRPr>
          </a:p>
          <a:p>
            <a:pPr lvl="1"/>
            <a:r>
              <a:rPr lang="en-US" sz="1500" b="1" dirty="0">
                <a:latin typeface="Arial" panose="020B0604020202020204" pitchFamily="34" charset="0"/>
                <a:cs typeface="Arial" panose="020B0604020202020204" pitchFamily="34" charset="0"/>
                <a:sym typeface="+mn-ea"/>
              </a:rPr>
              <a:t>0.5 - 1.0 – Poor. </a:t>
            </a:r>
            <a:r>
              <a:rPr lang="en-US" sz="1500" dirty="0">
                <a:latin typeface="Arial" panose="020B0604020202020204" pitchFamily="34" charset="0"/>
                <a:cs typeface="Arial" panose="020B0604020202020204" pitchFamily="34" charset="0"/>
                <a:sym typeface="+mn-ea"/>
              </a:rPr>
              <a:t>The criterion is inadequately addressed, or there are serious inherent weaknesses. </a:t>
            </a:r>
            <a:endParaRPr lang="hr-HR" sz="1500" dirty="0">
              <a:latin typeface="Arial" panose="020B0604020202020204" pitchFamily="34" charset="0"/>
              <a:cs typeface="Arial" panose="020B0604020202020204" pitchFamily="34" charset="0"/>
            </a:endParaRPr>
          </a:p>
          <a:p>
            <a:pPr lvl="1"/>
            <a:r>
              <a:rPr lang="en-US" sz="1500" b="1" dirty="0">
                <a:latin typeface="Arial" panose="020B0604020202020204" pitchFamily="34" charset="0"/>
                <a:cs typeface="Arial" panose="020B0604020202020204" pitchFamily="34" charset="0"/>
                <a:sym typeface="+mn-ea"/>
              </a:rPr>
              <a:t>1.5 - 2.0 – Fair. </a:t>
            </a:r>
            <a:r>
              <a:rPr lang="en-US" sz="1500" dirty="0">
                <a:latin typeface="Arial" panose="020B0604020202020204" pitchFamily="34" charset="0"/>
                <a:cs typeface="Arial" panose="020B0604020202020204" pitchFamily="34" charset="0"/>
                <a:sym typeface="+mn-ea"/>
              </a:rPr>
              <a:t>The proposal broadly addresses the criterion, but there are significant major shortcomings.</a:t>
            </a:r>
            <a:r>
              <a:rPr lang="en-US" sz="1500" b="1" dirty="0">
                <a:latin typeface="Arial" panose="020B0604020202020204" pitchFamily="34" charset="0"/>
                <a:cs typeface="Arial" panose="020B0604020202020204" pitchFamily="34" charset="0"/>
                <a:sym typeface="+mn-ea"/>
              </a:rPr>
              <a:t> </a:t>
            </a:r>
            <a:endParaRPr lang="hr-HR" sz="1500" dirty="0">
              <a:latin typeface="Arial" panose="020B0604020202020204" pitchFamily="34" charset="0"/>
              <a:cs typeface="Arial" panose="020B0604020202020204" pitchFamily="34" charset="0"/>
            </a:endParaRPr>
          </a:p>
          <a:p>
            <a:pPr lvl="1"/>
            <a:r>
              <a:rPr lang="en-US" sz="1500" b="1" dirty="0">
                <a:latin typeface="Arial" panose="020B0604020202020204" pitchFamily="34" charset="0"/>
                <a:cs typeface="Arial" panose="020B0604020202020204" pitchFamily="34" charset="0"/>
                <a:sym typeface="+mn-ea"/>
              </a:rPr>
              <a:t>2.5 - 3.0 – Good. </a:t>
            </a:r>
            <a:r>
              <a:rPr lang="en-US" sz="1500" dirty="0">
                <a:latin typeface="Arial" panose="020B0604020202020204" pitchFamily="34" charset="0"/>
                <a:cs typeface="Arial" panose="020B0604020202020204" pitchFamily="34" charset="0"/>
                <a:sym typeface="+mn-ea"/>
              </a:rPr>
              <a:t>The proposal addresses the criterion well, but a number of shortcomings (major and/or minor) are present.</a:t>
            </a:r>
            <a:r>
              <a:rPr lang="en-US" sz="1500" b="1" dirty="0">
                <a:latin typeface="Arial" panose="020B0604020202020204" pitchFamily="34" charset="0"/>
                <a:cs typeface="Arial" panose="020B0604020202020204" pitchFamily="34" charset="0"/>
                <a:sym typeface="+mn-ea"/>
              </a:rPr>
              <a:t> </a:t>
            </a:r>
            <a:endParaRPr lang="hr-HR" sz="1500" dirty="0">
              <a:latin typeface="Arial" panose="020B0604020202020204" pitchFamily="34" charset="0"/>
              <a:cs typeface="Arial" panose="020B0604020202020204" pitchFamily="34" charset="0"/>
            </a:endParaRPr>
          </a:p>
          <a:p>
            <a:pPr lvl="1"/>
            <a:r>
              <a:rPr lang="en-US" sz="1500" b="1" dirty="0">
                <a:latin typeface="Arial" panose="020B0604020202020204" pitchFamily="34" charset="0"/>
                <a:cs typeface="Arial" panose="020B0604020202020204" pitchFamily="34" charset="0"/>
                <a:sym typeface="+mn-ea"/>
              </a:rPr>
              <a:t>3.5 - 4.0 – Very Good. </a:t>
            </a:r>
            <a:r>
              <a:rPr lang="en-US" sz="1500" dirty="0">
                <a:latin typeface="Arial" panose="020B0604020202020204" pitchFamily="34" charset="0"/>
                <a:cs typeface="Arial" panose="020B0604020202020204" pitchFamily="34" charset="0"/>
                <a:sym typeface="+mn-ea"/>
              </a:rPr>
              <a:t>The proposal addresses the criterion very well, but a small number of shortcomings (major and/or minor) are present. </a:t>
            </a:r>
            <a:endParaRPr lang="hr-HR" sz="1500" dirty="0">
              <a:latin typeface="Arial" panose="020B0604020202020204" pitchFamily="34" charset="0"/>
              <a:cs typeface="Arial" panose="020B0604020202020204" pitchFamily="34" charset="0"/>
            </a:endParaRPr>
          </a:p>
          <a:p>
            <a:pPr lvl="1"/>
            <a:r>
              <a:rPr lang="en-US" sz="1500" b="1" dirty="0">
                <a:latin typeface="Arial" panose="020B0604020202020204" pitchFamily="34" charset="0"/>
                <a:cs typeface="Arial" panose="020B0604020202020204" pitchFamily="34" charset="0"/>
                <a:sym typeface="+mn-ea"/>
              </a:rPr>
              <a:t>4.5 - 5.0 – Excellent. </a:t>
            </a:r>
            <a:r>
              <a:rPr lang="en-US" sz="1500" dirty="0">
                <a:latin typeface="Arial" panose="020B0604020202020204" pitchFamily="34" charset="0"/>
                <a:cs typeface="Arial" panose="020B0604020202020204" pitchFamily="34" charset="0"/>
                <a:sym typeface="+mn-ea"/>
              </a:rPr>
              <a:t>The proposal successfully addresses all relevant aspects of the criterion. Any shortcomings are minor.</a:t>
            </a:r>
          </a:p>
          <a:p>
            <a:pPr lvl="1"/>
            <a:endParaRPr lang="en-US" altLang="en-US" sz="1500" b="1" dirty="0">
              <a:solidFill>
                <a:schemeClr val="tx1"/>
              </a:solidFill>
              <a:latin typeface="Arial" panose="020B0604020202020204" pitchFamily="34" charset="0"/>
              <a:ea typeface="Aptos" pitchFamily="34" charset="-122"/>
              <a:cs typeface="Arial" panose="020B0604020202020204" pitchFamily="34" charset="0"/>
            </a:endParaRPr>
          </a:p>
          <a:p>
            <a:pPr marL="0" indent="0">
              <a:buNone/>
            </a:pPr>
            <a:r>
              <a:rPr lang="en-US" altLang="en-US" sz="1500" b="1" dirty="0">
                <a:solidFill>
                  <a:schemeClr val="tx1"/>
                </a:solidFill>
                <a:latin typeface="Arial" panose="020B0604020202020204" pitchFamily="34" charset="0"/>
                <a:ea typeface="Aptos" pitchFamily="34" charset="-122"/>
                <a:cs typeface="Arial" panose="020B0604020202020204" pitchFamily="34" charset="0"/>
              </a:rPr>
              <a:t>Moguće je dodijeliti </a:t>
            </a:r>
            <a:r>
              <a:rPr lang="en-US" altLang="en-US" sz="1500" b="1" dirty="0" err="1">
                <a:solidFill>
                  <a:schemeClr val="tx1"/>
                </a:solidFill>
                <a:latin typeface="Arial" panose="020B0604020202020204" pitchFamily="34" charset="0"/>
                <a:ea typeface="Aptos" pitchFamily="34" charset="-122"/>
                <a:cs typeface="Arial" panose="020B0604020202020204" pitchFamily="34" charset="0"/>
              </a:rPr>
              <a:t>i</a:t>
            </a:r>
            <a:r>
              <a:rPr lang="en-US" altLang="en-US" sz="1500" b="1" dirty="0">
                <a:solidFill>
                  <a:schemeClr val="tx1"/>
                </a:solidFill>
                <a:latin typeface="Arial" panose="020B0604020202020204" pitchFamily="34" charset="0"/>
                <a:ea typeface="Aptos" pitchFamily="34" charset="-122"/>
                <a:cs typeface="Arial" panose="020B0604020202020204" pitchFamily="34" charset="0"/>
              </a:rPr>
              <a:t> </a:t>
            </a:r>
            <a:r>
              <a:rPr lang="en-US" altLang="en-US" sz="1500" b="1" dirty="0" err="1">
                <a:solidFill>
                  <a:schemeClr val="tx1"/>
                </a:solidFill>
                <a:latin typeface="Arial" panose="020B0604020202020204" pitchFamily="34" charset="0"/>
                <a:ea typeface="Aptos" pitchFamily="34" charset="-122"/>
                <a:cs typeface="Arial" panose="020B0604020202020204" pitchFamily="34" charset="0"/>
              </a:rPr>
              <a:t>polovi</a:t>
            </a:r>
            <a:r>
              <a:rPr lang="hr-HR" altLang="en-US" sz="1500" b="1" dirty="0" err="1">
                <a:solidFill>
                  <a:schemeClr val="tx1"/>
                </a:solidFill>
                <a:latin typeface="Arial" panose="020B0604020202020204" pitchFamily="34" charset="0"/>
                <a:ea typeface="Aptos" pitchFamily="34" charset="-122"/>
                <a:cs typeface="Arial" panose="020B0604020202020204" pitchFamily="34" charset="0"/>
              </a:rPr>
              <a:t>čne</a:t>
            </a:r>
            <a:r>
              <a:rPr lang="en-US" altLang="en-US" sz="1500" b="1" dirty="0">
                <a:solidFill>
                  <a:schemeClr val="tx1"/>
                </a:solidFill>
                <a:latin typeface="Arial" panose="020B0604020202020204" pitchFamily="34" charset="0"/>
                <a:ea typeface="Aptos" pitchFamily="34" charset="-122"/>
                <a:cs typeface="Arial" panose="020B0604020202020204" pitchFamily="34" charset="0"/>
              </a:rPr>
              <a:t> </a:t>
            </a:r>
            <a:r>
              <a:rPr lang="en-US" altLang="en-US" sz="1500" b="1" dirty="0" err="1">
                <a:solidFill>
                  <a:schemeClr val="tx1"/>
                </a:solidFill>
                <a:latin typeface="Arial" panose="020B0604020202020204" pitchFamily="34" charset="0"/>
                <a:ea typeface="Aptos" pitchFamily="34" charset="-122"/>
                <a:cs typeface="Arial" panose="020B0604020202020204" pitchFamily="34" charset="0"/>
              </a:rPr>
              <a:t>bodov</a:t>
            </a:r>
            <a:r>
              <a:rPr lang="hr-HR" altLang="en-US" sz="1500" b="1" dirty="0">
                <a:solidFill>
                  <a:schemeClr val="tx1"/>
                </a:solidFill>
                <a:latin typeface="Arial" panose="020B0604020202020204" pitchFamily="34" charset="0"/>
                <a:ea typeface="Aptos" pitchFamily="34" charset="-122"/>
                <a:cs typeface="Arial" panose="020B0604020202020204" pitchFamily="34" charset="0"/>
              </a:rPr>
              <a:t>e s korakom od 0.5</a:t>
            </a:r>
            <a:r>
              <a:rPr lang="en-US" altLang="en-US" sz="1500" b="1" dirty="0">
                <a:solidFill>
                  <a:schemeClr val="tx1"/>
                </a:solidFill>
                <a:latin typeface="Arial" panose="020B0604020202020204" pitchFamily="34" charset="0"/>
                <a:ea typeface="Aptos" pitchFamily="34" charset="-122"/>
                <a:cs typeface="Arial" panose="020B0604020202020204" pitchFamily="34" charset="0"/>
              </a:rPr>
              <a:t>, </a:t>
            </a:r>
            <a:r>
              <a:rPr lang="en-US" altLang="en-US" sz="1500" b="1" dirty="0" err="1">
                <a:solidFill>
                  <a:schemeClr val="tx1"/>
                </a:solidFill>
                <a:latin typeface="Arial" panose="020B0604020202020204" pitchFamily="34" charset="0"/>
                <a:ea typeface="Aptos" pitchFamily="34" charset="-122"/>
                <a:cs typeface="Arial" panose="020B0604020202020204" pitchFamily="34" charset="0"/>
              </a:rPr>
              <a:t>primjerice</a:t>
            </a:r>
            <a:r>
              <a:rPr lang="en-US" altLang="en-US" sz="1500" b="1" dirty="0">
                <a:solidFill>
                  <a:schemeClr val="tx1"/>
                </a:solidFill>
                <a:latin typeface="Arial" panose="020B0604020202020204" pitchFamily="34" charset="0"/>
                <a:ea typeface="Aptos" pitchFamily="34" charset="-122"/>
                <a:cs typeface="Arial" panose="020B0604020202020204" pitchFamily="34" charset="0"/>
              </a:rPr>
              <a:t> 1</a:t>
            </a:r>
            <a:r>
              <a:rPr lang="hr-HR" altLang="en-US" sz="1500" b="1" dirty="0">
                <a:solidFill>
                  <a:schemeClr val="tx1"/>
                </a:solidFill>
                <a:latin typeface="Arial" panose="020B0604020202020204" pitchFamily="34" charset="0"/>
                <a:ea typeface="Aptos" pitchFamily="34" charset="-122"/>
                <a:cs typeface="Arial" panose="020B0604020202020204" pitchFamily="34" charset="0"/>
              </a:rPr>
              <a:t>.</a:t>
            </a:r>
            <a:r>
              <a:rPr lang="en-US" altLang="en-US" sz="1500" b="1" dirty="0">
                <a:solidFill>
                  <a:schemeClr val="tx1"/>
                </a:solidFill>
                <a:latin typeface="Arial" panose="020B0604020202020204" pitchFamily="34" charset="0"/>
                <a:ea typeface="Aptos" pitchFamily="34" charset="-122"/>
                <a:cs typeface="Arial" panose="020B0604020202020204" pitchFamily="34" charset="0"/>
              </a:rPr>
              <a:t>5 </a:t>
            </a:r>
            <a:r>
              <a:rPr lang="en-US" altLang="en-US" sz="1500" b="1" dirty="0" err="1">
                <a:solidFill>
                  <a:schemeClr val="tx1"/>
                </a:solidFill>
                <a:latin typeface="Arial" panose="020B0604020202020204" pitchFamily="34" charset="0"/>
                <a:ea typeface="Aptos" pitchFamily="34" charset="-122"/>
                <a:cs typeface="Arial" panose="020B0604020202020204" pitchFamily="34" charset="0"/>
              </a:rPr>
              <a:t>ili</a:t>
            </a:r>
            <a:r>
              <a:rPr lang="en-US" altLang="en-US" sz="1500" b="1" dirty="0">
                <a:solidFill>
                  <a:schemeClr val="tx1"/>
                </a:solidFill>
                <a:latin typeface="Arial" panose="020B0604020202020204" pitchFamily="34" charset="0"/>
                <a:ea typeface="Aptos" pitchFamily="34" charset="-122"/>
                <a:cs typeface="Arial" panose="020B0604020202020204" pitchFamily="34" charset="0"/>
              </a:rPr>
              <a:t> 2</a:t>
            </a:r>
            <a:r>
              <a:rPr lang="hr-HR" altLang="en-US" sz="1500" b="1" dirty="0">
                <a:solidFill>
                  <a:schemeClr val="tx1"/>
                </a:solidFill>
                <a:latin typeface="Arial" panose="020B0604020202020204" pitchFamily="34" charset="0"/>
                <a:ea typeface="Aptos" pitchFamily="34" charset="-122"/>
                <a:cs typeface="Arial" panose="020B0604020202020204" pitchFamily="34" charset="0"/>
              </a:rPr>
              <a:t>.</a:t>
            </a:r>
            <a:r>
              <a:rPr lang="en-US" altLang="en-US" sz="1500" b="1" dirty="0">
                <a:solidFill>
                  <a:schemeClr val="tx1"/>
                </a:solidFill>
                <a:latin typeface="Arial" panose="020B0604020202020204" pitchFamily="34" charset="0"/>
                <a:ea typeface="Aptos" pitchFamily="34" charset="-122"/>
                <a:cs typeface="Arial" panose="020B0604020202020204" pitchFamily="34" charset="0"/>
              </a:rPr>
              <a:t>5, ako je to primjereno i obrazloženo. Ako projektni prijedlog dobije 0 bodova u bilo kojem potkriteriju, automatski se isključuje iz daljnje evaluacije.</a:t>
            </a:r>
          </a:p>
          <a:p>
            <a:pPr marL="0" indent="0">
              <a:buNone/>
            </a:pPr>
            <a:endParaRPr lang="en-US" altLang="en-US" sz="1500" b="1" dirty="0">
              <a:solidFill>
                <a:schemeClr val="tx1"/>
              </a:solidFill>
              <a:latin typeface="Arial" panose="020B0604020202020204" pitchFamily="34" charset="0"/>
              <a:ea typeface="Aptos" pitchFamily="34" charset="-122"/>
              <a:cs typeface="Arial" panose="020B0604020202020204" pitchFamily="34" charset="0"/>
            </a:endParaRPr>
          </a:p>
          <a:p>
            <a:pPr marL="0" indent="0">
              <a:buNone/>
            </a:pPr>
            <a:r>
              <a:rPr lang="en-US" altLang="en-US" sz="1500" b="1" dirty="0">
                <a:solidFill>
                  <a:schemeClr val="tx1"/>
                </a:solidFill>
                <a:latin typeface="Arial" panose="020B0604020202020204" pitchFamily="34" charset="0"/>
                <a:ea typeface="Aptos" pitchFamily="34" charset="-122"/>
                <a:cs typeface="Arial" panose="020B0604020202020204" pitchFamily="34" charset="0"/>
              </a:rPr>
              <a:t>Ukupna </a:t>
            </a:r>
            <a:r>
              <a:rPr lang="en-US" altLang="en-US" sz="1500" b="1" dirty="0" err="1">
                <a:solidFill>
                  <a:schemeClr val="tx1"/>
                </a:solidFill>
                <a:latin typeface="Arial" panose="020B0604020202020204" pitchFamily="34" charset="0"/>
                <a:ea typeface="Aptos" pitchFamily="34" charset="-122"/>
                <a:cs typeface="Arial" panose="020B0604020202020204" pitchFamily="34" charset="0"/>
              </a:rPr>
              <a:t>ocjena</a:t>
            </a:r>
            <a:r>
              <a:rPr lang="en-US" altLang="en-US" sz="1500" b="1" dirty="0">
                <a:solidFill>
                  <a:schemeClr val="tx1"/>
                </a:solidFill>
                <a:latin typeface="Arial" panose="020B0604020202020204" pitchFamily="34" charset="0"/>
                <a:ea typeface="Aptos" pitchFamily="34" charset="-122"/>
                <a:cs typeface="Arial" panose="020B0604020202020204" pitchFamily="34" charset="0"/>
              </a:rPr>
              <a:t> izračunava se kao prosjek </a:t>
            </a:r>
            <a:r>
              <a:rPr lang="en-US" altLang="en-US" sz="1500" b="1" dirty="0" err="1">
                <a:solidFill>
                  <a:schemeClr val="tx1"/>
                </a:solidFill>
                <a:latin typeface="Arial" panose="020B0604020202020204" pitchFamily="34" charset="0"/>
                <a:ea typeface="Aptos" pitchFamily="34" charset="-122"/>
                <a:cs typeface="Arial" panose="020B0604020202020204" pitchFamily="34" charset="0"/>
              </a:rPr>
              <a:t>ocjena</a:t>
            </a:r>
            <a:r>
              <a:rPr lang="en-US" altLang="en-US" sz="1500" b="1" dirty="0">
                <a:solidFill>
                  <a:schemeClr val="tx1"/>
                </a:solidFill>
                <a:latin typeface="Arial" panose="020B0604020202020204" pitchFamily="34" charset="0"/>
                <a:ea typeface="Aptos" pitchFamily="34" charset="-122"/>
                <a:cs typeface="Arial" panose="020B0604020202020204" pitchFamily="34" charset="0"/>
              </a:rPr>
              <a:t> svih vanjskih ocjenjivača. Odluka o financiranju može se donijeti za projekte koji ostvare minimalni prag od 3</a:t>
            </a:r>
            <a:r>
              <a:rPr lang="hr-HR" altLang="en-US" sz="1500" b="1" dirty="0">
                <a:solidFill>
                  <a:schemeClr val="tx1"/>
                </a:solidFill>
                <a:latin typeface="Arial" panose="020B0604020202020204" pitchFamily="34" charset="0"/>
                <a:ea typeface="Aptos" pitchFamily="34" charset="-122"/>
                <a:cs typeface="Arial" panose="020B0604020202020204" pitchFamily="34" charset="0"/>
              </a:rPr>
              <a:t>6</a:t>
            </a:r>
            <a:r>
              <a:rPr lang="en-US" altLang="en-US" sz="1500" b="1" dirty="0">
                <a:solidFill>
                  <a:schemeClr val="tx1"/>
                </a:solidFill>
                <a:latin typeface="Arial" panose="020B0604020202020204" pitchFamily="34" charset="0"/>
                <a:ea typeface="Aptos" pitchFamily="34" charset="-122"/>
                <a:cs typeface="Arial" panose="020B0604020202020204" pitchFamily="34" charset="0"/>
              </a:rPr>
              <a:t> boda od </a:t>
            </a:r>
            <a:r>
              <a:rPr lang="en-US" altLang="en-US" sz="1500" b="1" dirty="0" err="1">
                <a:solidFill>
                  <a:schemeClr val="tx1"/>
                </a:solidFill>
                <a:latin typeface="Arial" panose="020B0604020202020204" pitchFamily="34" charset="0"/>
                <a:ea typeface="Aptos" pitchFamily="34" charset="-122"/>
                <a:cs typeface="Arial" panose="020B0604020202020204" pitchFamily="34" charset="0"/>
              </a:rPr>
              <a:t>ukupno</a:t>
            </a:r>
            <a:r>
              <a:rPr lang="en-US" altLang="en-US" sz="1500" b="1" dirty="0">
                <a:solidFill>
                  <a:schemeClr val="tx1"/>
                </a:solidFill>
                <a:latin typeface="Arial" panose="020B0604020202020204" pitchFamily="34" charset="0"/>
                <a:ea typeface="Aptos" pitchFamily="34" charset="-122"/>
                <a:cs typeface="Arial" panose="020B0604020202020204" pitchFamily="34" charset="0"/>
              </a:rPr>
              <a:t> </a:t>
            </a:r>
            <a:r>
              <a:rPr lang="hr-HR" altLang="en-US" sz="1500" b="1">
                <a:solidFill>
                  <a:schemeClr val="tx1"/>
                </a:solidFill>
                <a:latin typeface="Arial" panose="020B0604020202020204" pitchFamily="34" charset="0"/>
                <a:ea typeface="Aptos" pitchFamily="34" charset="-122"/>
                <a:cs typeface="Arial" panose="020B0604020202020204" pitchFamily="34" charset="0"/>
              </a:rPr>
              <a:t>60</a:t>
            </a:r>
            <a:r>
              <a:rPr lang="en-US" altLang="en-US" sz="1500" b="1">
                <a:solidFill>
                  <a:schemeClr val="tx1"/>
                </a:solidFill>
                <a:latin typeface="Arial" panose="020B0604020202020204" pitchFamily="34" charset="0"/>
                <a:ea typeface="Aptos" pitchFamily="34" charset="-122"/>
                <a:cs typeface="Arial" panose="020B0604020202020204" pitchFamily="34" charset="0"/>
              </a:rPr>
              <a:t> </a:t>
            </a:r>
            <a:r>
              <a:rPr lang="en-US" altLang="en-US" sz="1500" b="1" dirty="0">
                <a:solidFill>
                  <a:schemeClr val="tx1"/>
                </a:solidFill>
                <a:latin typeface="Arial" panose="020B0604020202020204" pitchFamily="34" charset="0"/>
                <a:ea typeface="Aptos" pitchFamily="34" charset="-122"/>
                <a:cs typeface="Arial" panose="020B0604020202020204" pitchFamily="34" charset="0"/>
              </a:rPr>
              <a:t>i za koje su dostupna sredstva u okviru alokacije Poziva.</a:t>
            </a:r>
            <a:endParaRPr lang="en-US" sz="1500" b="1" dirty="0">
              <a:solidFill>
                <a:schemeClr val="tx1"/>
              </a:solidFill>
              <a:latin typeface="Arial" panose="020B0604020202020204" pitchFamily="34" charset="0"/>
              <a:ea typeface="Aptos" pitchFamily="34" charset="-122"/>
              <a:cs typeface="Arial" panose="020B0604020202020204" pitchFamily="34" charset="0"/>
            </a:endParaRPr>
          </a:p>
        </p:txBody>
      </p:sp>
    </p:spTree>
    <p:extLst>
      <p:ext uri="{BB962C8B-B14F-4D97-AF65-F5344CB8AC3E}">
        <p14:creationId xmlns:p14="http://schemas.microsoft.com/office/powerpoint/2010/main" val="674694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54BC6-9569-3724-D6DB-768AC0F8C99D}"/>
              </a:ext>
            </a:extLst>
          </p:cNvPr>
          <p:cNvSpPr>
            <a:spLocks noGrp="1"/>
          </p:cNvSpPr>
          <p:nvPr>
            <p:ph type="title"/>
          </p:nvPr>
        </p:nvSpPr>
        <p:spPr>
          <a:xfrm>
            <a:off x="838200" y="-141995"/>
            <a:ext cx="10515600" cy="1116029"/>
          </a:xfrm>
        </p:spPr>
        <p:txBody>
          <a:bodyPr>
            <a:normAutofit/>
          </a:bodyPr>
          <a:lstStyle/>
          <a:p>
            <a:r>
              <a:rPr lang="hr-HR" sz="2800" dirty="0"/>
              <a:t>Ciljevi projekta DIGIT:</a:t>
            </a:r>
          </a:p>
        </p:txBody>
      </p:sp>
      <p:pic>
        <p:nvPicPr>
          <p:cNvPr id="4" name="Picture 3">
            <a:extLst>
              <a:ext uri="{FF2B5EF4-FFF2-40B4-BE49-F238E27FC236}">
                <a16:creationId xmlns:a16="http://schemas.microsoft.com/office/drawing/2014/main" id="{06051EB0-5091-B725-C11C-DEFFDC89667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642409" y="1501621"/>
            <a:ext cx="4064289" cy="4064289"/>
          </a:xfrm>
          <a:prstGeom prst="rect">
            <a:avLst/>
          </a:prstGeom>
        </p:spPr>
      </p:pic>
      <p:pic>
        <p:nvPicPr>
          <p:cNvPr id="5" name="Picture 4">
            <a:extLst>
              <a:ext uri="{FF2B5EF4-FFF2-40B4-BE49-F238E27FC236}">
                <a16:creationId xmlns:a16="http://schemas.microsoft.com/office/drawing/2014/main" id="{88B73D6D-56A1-C8D9-D0BB-1CCE0666634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52239" y="1501621"/>
            <a:ext cx="4064289" cy="4064289"/>
          </a:xfrm>
          <a:prstGeom prst="rect">
            <a:avLst/>
          </a:prstGeom>
        </p:spPr>
      </p:pic>
      <p:sp>
        <p:nvSpPr>
          <p:cNvPr id="6" name="TextBox 5">
            <a:extLst>
              <a:ext uri="{FF2B5EF4-FFF2-40B4-BE49-F238E27FC236}">
                <a16:creationId xmlns:a16="http://schemas.microsoft.com/office/drawing/2014/main" id="{EAF4C2C6-7B81-EAFB-B6B1-573029DC2E74}"/>
              </a:ext>
            </a:extLst>
          </p:cNvPr>
          <p:cNvSpPr txBox="1"/>
          <p:nvPr/>
        </p:nvSpPr>
        <p:spPr>
          <a:xfrm>
            <a:off x="5095325" y="2827184"/>
            <a:ext cx="3203669" cy="923330"/>
          </a:xfrm>
          <a:prstGeom prst="rect">
            <a:avLst/>
          </a:prstGeom>
          <a:noFill/>
        </p:spPr>
        <p:txBody>
          <a:bodyPr wrap="square" rtlCol="0">
            <a:spAutoFit/>
          </a:bodyPr>
          <a:lstStyle/>
          <a:p>
            <a:pPr algn="ctr"/>
            <a:r>
              <a:rPr lang="hr-HR" sz="1800" dirty="0">
                <a:solidFill>
                  <a:srgbClr val="E9F1FF"/>
                </a:solidFill>
                <a:latin typeface=""/>
              </a:rPr>
              <a:t>Unaprijediti </a:t>
            </a:r>
            <a:r>
              <a:rPr lang="hr-HR" dirty="0">
                <a:solidFill>
                  <a:srgbClr val="E9F1FF"/>
                </a:solidFill>
                <a:latin typeface=""/>
              </a:rPr>
              <a:t>IRI djelatnosti</a:t>
            </a:r>
            <a:r>
              <a:rPr lang="hr-HR" sz="1800" dirty="0">
                <a:solidFill>
                  <a:srgbClr val="E9F1FF"/>
                </a:solidFill>
                <a:latin typeface=""/>
              </a:rPr>
              <a:t> s usmjerenjem na digitalne i zelene tehnologije</a:t>
            </a:r>
          </a:p>
        </p:txBody>
      </p:sp>
      <p:cxnSp>
        <p:nvCxnSpPr>
          <p:cNvPr id="7" name="Straight Connector 6">
            <a:extLst>
              <a:ext uri="{FF2B5EF4-FFF2-40B4-BE49-F238E27FC236}">
                <a16:creationId xmlns:a16="http://schemas.microsoft.com/office/drawing/2014/main" id="{A2BD7EE6-85E1-16DC-7047-943B3BB5F819}"/>
              </a:ext>
            </a:extLst>
          </p:cNvPr>
          <p:cNvCxnSpPr>
            <a:cxnSpLocks/>
          </p:cNvCxnSpPr>
          <p:nvPr/>
        </p:nvCxnSpPr>
        <p:spPr>
          <a:xfrm flipV="1">
            <a:off x="0" y="5883963"/>
            <a:ext cx="10715625" cy="2"/>
          </a:xfrm>
          <a:prstGeom prst="line">
            <a:avLst/>
          </a:prstGeom>
          <a:ln w="63500">
            <a:solidFill>
              <a:srgbClr val="295A4D"/>
            </a:solidFill>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BEB13DC6-D8F4-2501-40E7-4BF8A83D46E8}"/>
              </a:ext>
            </a:extLst>
          </p:cNvPr>
          <p:cNvSpPr/>
          <p:nvPr/>
        </p:nvSpPr>
        <p:spPr>
          <a:xfrm>
            <a:off x="1866329" y="5565910"/>
            <a:ext cx="636105" cy="636105"/>
          </a:xfrm>
          <a:prstGeom prst="ellipse">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9" name="TextBox 8">
            <a:extLst>
              <a:ext uri="{FF2B5EF4-FFF2-40B4-BE49-F238E27FC236}">
                <a16:creationId xmlns:a16="http://schemas.microsoft.com/office/drawing/2014/main" id="{037764D8-7A49-F9BB-ADC4-5CBD3A2A35F7}"/>
              </a:ext>
            </a:extLst>
          </p:cNvPr>
          <p:cNvSpPr txBox="1"/>
          <p:nvPr/>
        </p:nvSpPr>
        <p:spPr>
          <a:xfrm>
            <a:off x="254393" y="2221787"/>
            <a:ext cx="3518617" cy="2031325"/>
          </a:xfrm>
          <a:prstGeom prst="rect">
            <a:avLst/>
          </a:prstGeom>
          <a:noFill/>
        </p:spPr>
        <p:txBody>
          <a:bodyPr wrap="square" rtlCol="0">
            <a:spAutoFit/>
          </a:bodyPr>
          <a:lstStyle/>
          <a:p>
            <a:pPr lvl="1" algn="ctr"/>
            <a:r>
              <a:rPr lang="hr-HR" sz="1800" dirty="0">
                <a:solidFill>
                  <a:srgbClr val="E9F1FF"/>
                </a:solidFill>
                <a:latin typeface=""/>
              </a:rPr>
              <a:t>Upotpuniti postojeći financijski okvir za IRI djelatnosti i podržati pripremu ili podignuti na višu razinu projekte i sheme koji će se provoditi pomoću EU sredstava</a:t>
            </a:r>
          </a:p>
        </p:txBody>
      </p:sp>
      <p:sp>
        <p:nvSpPr>
          <p:cNvPr id="10" name="Oval 9">
            <a:extLst>
              <a:ext uri="{FF2B5EF4-FFF2-40B4-BE49-F238E27FC236}">
                <a16:creationId xmlns:a16="http://schemas.microsoft.com/office/drawing/2014/main" id="{36684A58-225C-0EA1-67BA-BFEA93A27C81}"/>
              </a:ext>
            </a:extLst>
          </p:cNvPr>
          <p:cNvSpPr/>
          <p:nvPr/>
        </p:nvSpPr>
        <p:spPr>
          <a:xfrm>
            <a:off x="6316306" y="5558954"/>
            <a:ext cx="636105" cy="636105"/>
          </a:xfrm>
          <a:prstGeom prst="ellipse">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1" name="Picture 10">
            <a:extLst>
              <a:ext uri="{FF2B5EF4-FFF2-40B4-BE49-F238E27FC236}">
                <a16:creationId xmlns:a16="http://schemas.microsoft.com/office/drawing/2014/main" id="{F1139FD7-8449-A71C-4D58-C47A676A484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816508" y="4253112"/>
            <a:ext cx="2637288" cy="2637288"/>
          </a:xfrm>
          <a:prstGeom prst="rect">
            <a:avLst/>
          </a:prstGeom>
        </p:spPr>
      </p:pic>
      <p:sp>
        <p:nvSpPr>
          <p:cNvPr id="12" name="Rectangle 11">
            <a:extLst>
              <a:ext uri="{FF2B5EF4-FFF2-40B4-BE49-F238E27FC236}">
                <a16:creationId xmlns:a16="http://schemas.microsoft.com/office/drawing/2014/main" id="{097248D9-53AF-2F70-CC87-97DB95291740}"/>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18399360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347472"/>
            <a:ext cx="10424160" cy="493776"/>
          </a:xfrm>
          <a:prstGeom prst="rect">
            <a:avLst/>
          </a:prstGeom>
          <a:noFill/>
        </p:spPr>
        <p:txBody>
          <a:bodyPr wrap="square" lIns="0" tIns="0" rIns="0" bIns="0" rtlCol="0" anchor="ctr"/>
          <a:lstStyle/>
          <a:p>
            <a:pPr marL="0" indent="0">
              <a:buNone/>
            </a:pPr>
            <a:r>
              <a:rPr lang="en-US" sz="2500" b="1" dirty="0">
                <a:solidFill>
                  <a:srgbClr val="245C4D"/>
                </a:solidFill>
                <a:latin typeface="Aptos Display" pitchFamily="34" charset="0"/>
                <a:ea typeface="Aptos Display" pitchFamily="34" charset="-122"/>
                <a:cs typeface="Aptos Display" pitchFamily="34" charset="-120"/>
              </a:rPr>
              <a:t>Kriteriji kvalitete: mapa ocjenjivanja</a:t>
            </a:r>
            <a:endParaRPr lang="en-US" sz="2500" dirty="0"/>
          </a:p>
        </p:txBody>
      </p:sp>
      <p:sp>
        <p:nvSpPr>
          <p:cNvPr id="3" name="Text 1"/>
          <p:cNvSpPr/>
          <p:nvPr/>
        </p:nvSpPr>
        <p:spPr>
          <a:xfrm>
            <a:off x="530352" y="896112"/>
            <a:ext cx="9692640" cy="320040"/>
          </a:xfrm>
          <a:prstGeom prst="rect">
            <a:avLst/>
          </a:prstGeom>
          <a:noFill/>
        </p:spPr>
        <p:txBody>
          <a:bodyPr wrap="square" lIns="0" tIns="0" rIns="0" bIns="0" rtlCol="0" anchor="ctr"/>
          <a:lstStyle/>
          <a:p>
            <a:pPr marL="0" indent="0">
              <a:buNone/>
            </a:pPr>
            <a:r>
              <a:rPr lang="en-US" sz="1050" dirty="0">
                <a:solidFill>
                  <a:srgbClr val="59676D"/>
                </a:solidFill>
                <a:latin typeface="Arial" panose="020B0604020202020204" pitchFamily="34" charset="0"/>
                <a:ea typeface="Aptos" pitchFamily="34" charset="-122"/>
                <a:cs typeface="Arial" panose="020B0604020202020204" pitchFamily="34" charset="0"/>
              </a:rPr>
              <a:t>Tri cjeline, šest potkriterija, </a:t>
            </a:r>
            <a:r>
              <a:rPr lang="en-US" sz="1050" dirty="0" err="1">
                <a:solidFill>
                  <a:srgbClr val="59676D"/>
                </a:solidFill>
                <a:latin typeface="Arial" panose="020B0604020202020204" pitchFamily="34" charset="0"/>
                <a:ea typeface="Aptos" pitchFamily="34" charset="-122"/>
                <a:cs typeface="Arial" panose="020B0604020202020204" pitchFamily="34" charset="0"/>
              </a:rPr>
              <a:t>ukupno</a:t>
            </a:r>
            <a:r>
              <a:rPr lang="en-US" sz="1050" dirty="0">
                <a:solidFill>
                  <a:srgbClr val="59676D"/>
                </a:solidFill>
                <a:latin typeface="Arial" panose="020B0604020202020204" pitchFamily="34" charset="0"/>
                <a:ea typeface="Aptos" pitchFamily="34" charset="-122"/>
                <a:cs typeface="Arial" panose="020B0604020202020204" pitchFamily="34" charset="0"/>
              </a:rPr>
              <a:t> </a:t>
            </a:r>
            <a:r>
              <a:rPr lang="hr-HR" sz="1050" dirty="0">
                <a:solidFill>
                  <a:srgbClr val="59676D"/>
                </a:solidFill>
                <a:latin typeface="Arial" panose="020B0604020202020204" pitchFamily="34" charset="0"/>
                <a:ea typeface="Aptos" pitchFamily="34" charset="-122"/>
                <a:cs typeface="Arial" panose="020B0604020202020204" pitchFamily="34" charset="0"/>
              </a:rPr>
              <a:t>60</a:t>
            </a:r>
            <a:r>
              <a:rPr lang="en-US" sz="1050" dirty="0">
                <a:solidFill>
                  <a:srgbClr val="59676D"/>
                </a:solidFill>
                <a:latin typeface="Arial" panose="020B0604020202020204" pitchFamily="34" charset="0"/>
                <a:ea typeface="Aptos" pitchFamily="34" charset="-122"/>
                <a:cs typeface="Arial" panose="020B0604020202020204" pitchFamily="34" charset="0"/>
              </a:rPr>
              <a:t> bodova.</a:t>
            </a:r>
            <a:endParaRPr lang="en-US" sz="1050" dirty="0">
              <a:latin typeface="Arial" panose="020B0604020202020204" pitchFamily="34" charset="0"/>
              <a:cs typeface="Arial" panose="020B0604020202020204" pitchFamily="34" charset="0"/>
            </a:endParaRPr>
          </a:p>
        </p:txBody>
      </p:sp>
      <p:sp>
        <p:nvSpPr>
          <p:cNvPr id="6" name="Shape 4"/>
          <p:cNvSpPr/>
          <p:nvPr/>
        </p:nvSpPr>
        <p:spPr>
          <a:xfrm>
            <a:off x="617220" y="1417320"/>
            <a:ext cx="3337560" cy="3886200"/>
          </a:xfrm>
          <a:prstGeom prst="roundRect">
            <a:avLst>
              <a:gd name="adj" fmla="val 2192"/>
            </a:avLst>
          </a:prstGeom>
          <a:solidFill>
            <a:srgbClr val="EAF3EF"/>
          </a:solidFill>
          <a:ln w="12700">
            <a:solidFill>
              <a:srgbClr val="E6ECE9"/>
            </a:solidFill>
            <a:prstDash val="solid"/>
          </a:ln>
        </p:spPr>
        <p:txBody>
          <a:bodyPr/>
          <a:lstStyle/>
          <a:p>
            <a:endParaRPr lang="hr-HR"/>
          </a:p>
        </p:txBody>
      </p:sp>
      <p:sp>
        <p:nvSpPr>
          <p:cNvPr id="7" name="Text 5"/>
          <p:cNvSpPr/>
          <p:nvPr/>
        </p:nvSpPr>
        <p:spPr>
          <a:xfrm>
            <a:off x="777240" y="1691640"/>
            <a:ext cx="2971800" cy="320040"/>
          </a:xfrm>
          <a:prstGeom prst="rect">
            <a:avLst/>
          </a:prstGeom>
          <a:noFill/>
        </p:spPr>
        <p:txBody>
          <a:bodyPr wrap="square" lIns="0" tIns="0" rIns="0" bIns="0" rtlCol="0" anchor="ctr"/>
          <a:lstStyle/>
          <a:p>
            <a:pPr marL="0" indent="0" algn="ctr">
              <a:buNone/>
            </a:pPr>
            <a:r>
              <a:rPr lang="en-US" sz="2000" b="1" dirty="0">
                <a:solidFill>
                  <a:srgbClr val="245C4D"/>
                </a:solidFill>
                <a:latin typeface="Arial" panose="020B0604020202020204" pitchFamily="34" charset="0"/>
                <a:cs typeface="Arial" panose="020B0604020202020204" pitchFamily="34" charset="0"/>
              </a:rPr>
              <a:t>Excellence</a:t>
            </a:r>
            <a:endParaRPr lang="en-US" sz="2000" dirty="0">
              <a:latin typeface="Arial" panose="020B0604020202020204" pitchFamily="34" charset="0"/>
              <a:cs typeface="Arial" panose="020B0604020202020204" pitchFamily="34" charset="0"/>
            </a:endParaRPr>
          </a:p>
        </p:txBody>
      </p:sp>
      <p:sp>
        <p:nvSpPr>
          <p:cNvPr id="8" name="Text 6"/>
          <p:cNvSpPr/>
          <p:nvPr/>
        </p:nvSpPr>
        <p:spPr>
          <a:xfrm>
            <a:off x="1737360" y="2130552"/>
            <a:ext cx="1097280" cy="310896"/>
          </a:xfrm>
          <a:prstGeom prst="rect">
            <a:avLst/>
          </a:prstGeom>
          <a:solidFill>
            <a:srgbClr val="245C4D"/>
          </a:solidFill>
        </p:spPr>
        <p:txBody>
          <a:bodyPr wrap="square" lIns="0" tIns="0" rIns="0" bIns="0" rtlCol="0" anchor="ctr"/>
          <a:lstStyle/>
          <a:p>
            <a:pPr marL="0" indent="0" algn="ctr">
              <a:buNone/>
            </a:pPr>
            <a:r>
              <a:rPr lang="hr-HR" sz="1300" b="1" dirty="0">
                <a:solidFill>
                  <a:srgbClr val="FFFFFF"/>
                </a:solidFill>
                <a:latin typeface="Arial" panose="020B0604020202020204" pitchFamily="34" charset="0"/>
                <a:cs typeface="Arial" panose="020B0604020202020204" pitchFamily="34" charset="0"/>
              </a:rPr>
              <a:t>20</a:t>
            </a:r>
            <a:r>
              <a:rPr lang="en-US" sz="1300" b="1" dirty="0">
                <a:solidFill>
                  <a:srgbClr val="FFFFFF"/>
                </a:solidFill>
                <a:latin typeface="Arial" panose="020B0604020202020204" pitchFamily="34" charset="0"/>
                <a:cs typeface="Arial" panose="020B0604020202020204" pitchFamily="34" charset="0"/>
              </a:rPr>
              <a:t> pts</a:t>
            </a:r>
            <a:endParaRPr lang="en-US" sz="1300" dirty="0">
              <a:latin typeface="Arial" panose="020B0604020202020204" pitchFamily="34" charset="0"/>
              <a:cs typeface="Arial" panose="020B0604020202020204" pitchFamily="34" charset="0"/>
            </a:endParaRPr>
          </a:p>
        </p:txBody>
      </p:sp>
      <p:sp>
        <p:nvSpPr>
          <p:cNvPr id="9" name="Text 7"/>
          <p:cNvSpPr/>
          <p:nvPr/>
        </p:nvSpPr>
        <p:spPr>
          <a:xfrm>
            <a:off x="914400" y="2788920"/>
            <a:ext cx="2697480" cy="548640"/>
          </a:xfrm>
          <a:prstGeom prst="rect">
            <a:avLst/>
          </a:prstGeom>
          <a:noFill/>
        </p:spPr>
        <p:txBody>
          <a:bodyPr wrap="square" lIns="0" tIns="0" rIns="0" bIns="0" rtlCol="0" anchor="ctr">
            <a:normAutofit/>
          </a:bodyPr>
          <a:lstStyle/>
          <a:p>
            <a:pPr algn="ctr"/>
            <a:r>
              <a:rPr lang="en-US" sz="1400" b="1" dirty="0">
                <a:solidFill>
                  <a:srgbClr val="295A4D"/>
                </a:solidFill>
                <a:latin typeface="Arial" panose="020B0604020202020204" pitchFamily="34" charset="0"/>
                <a:cs typeface="Arial" panose="020B0604020202020204" pitchFamily="34" charset="0"/>
              </a:rPr>
              <a:t>Clarity and ambition of objectives</a:t>
            </a:r>
            <a:endParaRPr lang="en-US" sz="1220" dirty="0">
              <a:latin typeface="Arial" panose="020B0604020202020204" pitchFamily="34" charset="0"/>
              <a:cs typeface="Arial" panose="020B0604020202020204" pitchFamily="34" charset="0"/>
            </a:endParaRPr>
          </a:p>
        </p:txBody>
      </p:sp>
      <p:sp>
        <p:nvSpPr>
          <p:cNvPr id="10" name="Shape 8"/>
          <p:cNvSpPr/>
          <p:nvPr/>
        </p:nvSpPr>
        <p:spPr>
          <a:xfrm>
            <a:off x="1210401" y="4745076"/>
            <a:ext cx="2331720" cy="0"/>
          </a:xfrm>
          <a:prstGeom prst="line">
            <a:avLst/>
          </a:prstGeom>
          <a:noFill/>
          <a:ln w="12700">
            <a:solidFill>
              <a:srgbClr val="E6ECE9"/>
            </a:solidFill>
            <a:prstDash val="solid"/>
          </a:ln>
        </p:spPr>
        <p:txBody>
          <a:bodyPr/>
          <a:lstStyle/>
          <a:p>
            <a:endParaRPr lang="hr-HR"/>
          </a:p>
        </p:txBody>
      </p:sp>
      <p:sp>
        <p:nvSpPr>
          <p:cNvPr id="11" name="Text 9"/>
          <p:cNvSpPr/>
          <p:nvPr/>
        </p:nvSpPr>
        <p:spPr>
          <a:xfrm>
            <a:off x="914400" y="3886200"/>
            <a:ext cx="2697480" cy="548640"/>
          </a:xfrm>
          <a:prstGeom prst="rect">
            <a:avLst/>
          </a:prstGeom>
          <a:noFill/>
        </p:spPr>
        <p:txBody>
          <a:bodyPr wrap="square" lIns="0" tIns="0" rIns="0" bIns="0" rtlCol="0" anchor="ctr">
            <a:normAutofit/>
          </a:bodyPr>
          <a:lstStyle/>
          <a:p>
            <a:pPr algn="ctr"/>
            <a:r>
              <a:rPr lang="en-US" sz="1400" b="1" dirty="0">
                <a:solidFill>
                  <a:srgbClr val="295A4D"/>
                </a:solidFill>
                <a:latin typeface="Arial" panose="020B0604020202020204" pitchFamily="34" charset="0"/>
                <a:cs typeface="Arial" panose="020B0604020202020204" pitchFamily="34" charset="0"/>
              </a:rPr>
              <a:t>Soundness of methodology and approach</a:t>
            </a:r>
            <a:endParaRPr lang="en-US" sz="1220" dirty="0">
              <a:latin typeface="Arial" panose="020B0604020202020204" pitchFamily="34" charset="0"/>
              <a:cs typeface="Arial" panose="020B0604020202020204" pitchFamily="34" charset="0"/>
            </a:endParaRPr>
          </a:p>
        </p:txBody>
      </p:sp>
      <p:sp>
        <p:nvSpPr>
          <p:cNvPr id="12" name="Shape 10"/>
          <p:cNvSpPr/>
          <p:nvPr/>
        </p:nvSpPr>
        <p:spPr>
          <a:xfrm>
            <a:off x="4366260" y="1417320"/>
            <a:ext cx="3337560" cy="3886200"/>
          </a:xfrm>
          <a:prstGeom prst="roundRect">
            <a:avLst>
              <a:gd name="adj" fmla="val 2192"/>
            </a:avLst>
          </a:prstGeom>
          <a:solidFill>
            <a:srgbClr val="F6F9F7"/>
          </a:solidFill>
          <a:ln w="12700">
            <a:solidFill>
              <a:srgbClr val="E6ECE9"/>
            </a:solidFill>
            <a:prstDash val="solid"/>
          </a:ln>
        </p:spPr>
        <p:txBody>
          <a:bodyPr/>
          <a:lstStyle/>
          <a:p>
            <a:endParaRPr lang="hr-HR">
              <a:latin typeface="Arial" panose="020B0604020202020204" pitchFamily="34" charset="0"/>
              <a:cs typeface="Arial" panose="020B0604020202020204" pitchFamily="34" charset="0"/>
            </a:endParaRPr>
          </a:p>
        </p:txBody>
      </p:sp>
      <p:sp>
        <p:nvSpPr>
          <p:cNvPr id="13" name="Text 11"/>
          <p:cNvSpPr/>
          <p:nvPr/>
        </p:nvSpPr>
        <p:spPr>
          <a:xfrm>
            <a:off x="4617720" y="1691640"/>
            <a:ext cx="2971800" cy="320040"/>
          </a:xfrm>
          <a:prstGeom prst="rect">
            <a:avLst/>
          </a:prstGeom>
          <a:noFill/>
        </p:spPr>
        <p:txBody>
          <a:bodyPr wrap="square" lIns="0" tIns="0" rIns="0" bIns="0" rtlCol="0" anchor="ctr"/>
          <a:lstStyle/>
          <a:p>
            <a:pPr marL="0" indent="0" algn="ctr">
              <a:buNone/>
            </a:pPr>
            <a:r>
              <a:rPr lang="en-US" sz="2000" b="1" dirty="0">
                <a:solidFill>
                  <a:srgbClr val="245C4D"/>
                </a:solidFill>
                <a:latin typeface="Arial" panose="020B0604020202020204" pitchFamily="34" charset="0"/>
                <a:cs typeface="Arial" panose="020B0604020202020204" pitchFamily="34" charset="0"/>
              </a:rPr>
              <a:t>Potential</a:t>
            </a:r>
            <a:endParaRPr lang="en-US" sz="2000" dirty="0">
              <a:latin typeface="Arial" panose="020B0604020202020204" pitchFamily="34" charset="0"/>
              <a:cs typeface="Arial" panose="020B0604020202020204" pitchFamily="34" charset="0"/>
            </a:endParaRPr>
          </a:p>
        </p:txBody>
      </p:sp>
      <p:sp>
        <p:nvSpPr>
          <p:cNvPr id="14" name="Text 12"/>
          <p:cNvSpPr/>
          <p:nvPr/>
        </p:nvSpPr>
        <p:spPr>
          <a:xfrm>
            <a:off x="5577840" y="2130552"/>
            <a:ext cx="1097280" cy="310896"/>
          </a:xfrm>
          <a:prstGeom prst="rect">
            <a:avLst/>
          </a:prstGeom>
          <a:solidFill>
            <a:srgbClr val="245C4D"/>
          </a:solidFill>
        </p:spPr>
        <p:txBody>
          <a:bodyPr wrap="square" lIns="0" tIns="0" rIns="0" bIns="0" rtlCol="0" anchor="ctr"/>
          <a:lstStyle/>
          <a:p>
            <a:pPr marL="0" indent="0" algn="ctr">
              <a:buNone/>
            </a:pPr>
            <a:r>
              <a:rPr lang="hr-HR" sz="1300" b="1" dirty="0">
                <a:solidFill>
                  <a:srgbClr val="FFFFFF"/>
                </a:solidFill>
                <a:latin typeface="Arial" panose="020B0604020202020204" pitchFamily="34" charset="0"/>
                <a:cs typeface="Arial" panose="020B0604020202020204" pitchFamily="34" charset="0"/>
              </a:rPr>
              <a:t>20</a:t>
            </a:r>
            <a:r>
              <a:rPr lang="en-US" sz="1300" b="1" dirty="0">
                <a:solidFill>
                  <a:srgbClr val="FFFFFF"/>
                </a:solidFill>
                <a:latin typeface="Arial" panose="020B0604020202020204" pitchFamily="34" charset="0"/>
                <a:cs typeface="Arial" panose="020B0604020202020204" pitchFamily="34" charset="0"/>
              </a:rPr>
              <a:t> pts</a:t>
            </a:r>
            <a:endParaRPr lang="en-US" sz="1300" dirty="0">
              <a:latin typeface="Arial" panose="020B0604020202020204" pitchFamily="34" charset="0"/>
              <a:cs typeface="Arial" panose="020B0604020202020204" pitchFamily="34" charset="0"/>
            </a:endParaRPr>
          </a:p>
        </p:txBody>
      </p:sp>
      <p:sp>
        <p:nvSpPr>
          <p:cNvPr id="15" name="Text 13"/>
          <p:cNvSpPr/>
          <p:nvPr/>
        </p:nvSpPr>
        <p:spPr>
          <a:xfrm>
            <a:off x="4754880" y="2788920"/>
            <a:ext cx="2697480" cy="548640"/>
          </a:xfrm>
          <a:prstGeom prst="rect">
            <a:avLst/>
          </a:prstGeom>
          <a:noFill/>
        </p:spPr>
        <p:txBody>
          <a:bodyPr wrap="square" lIns="0" tIns="0" rIns="0" bIns="0" rtlCol="0" anchor="ctr">
            <a:normAutofit/>
          </a:bodyPr>
          <a:lstStyle/>
          <a:p>
            <a:pPr algn="ctr"/>
            <a:r>
              <a:rPr lang="en-US" sz="1400" b="1" dirty="0">
                <a:solidFill>
                  <a:srgbClr val="295A4D"/>
                </a:solidFill>
                <a:latin typeface="Arial" panose="020B0604020202020204" pitchFamily="34" charset="0"/>
                <a:cs typeface="Arial" panose="020B0604020202020204" pitchFamily="34" charset="0"/>
              </a:rPr>
              <a:t>Social impact and scalability</a:t>
            </a:r>
            <a:endParaRPr lang="en-US" sz="1220" dirty="0">
              <a:latin typeface="Arial" panose="020B0604020202020204" pitchFamily="34" charset="0"/>
              <a:cs typeface="Arial" panose="020B0604020202020204" pitchFamily="34" charset="0"/>
            </a:endParaRPr>
          </a:p>
        </p:txBody>
      </p:sp>
      <p:sp>
        <p:nvSpPr>
          <p:cNvPr id="16" name="Shape 14"/>
          <p:cNvSpPr/>
          <p:nvPr/>
        </p:nvSpPr>
        <p:spPr>
          <a:xfrm>
            <a:off x="4937760" y="3547872"/>
            <a:ext cx="2331720" cy="0"/>
          </a:xfrm>
          <a:prstGeom prst="line">
            <a:avLst/>
          </a:prstGeom>
          <a:noFill/>
          <a:ln w="12700">
            <a:solidFill>
              <a:srgbClr val="E6ECE9"/>
            </a:solidFill>
            <a:prstDash val="solid"/>
          </a:ln>
        </p:spPr>
        <p:txBody>
          <a:bodyPr/>
          <a:lstStyle/>
          <a:p>
            <a:endParaRPr lang="hr-HR"/>
          </a:p>
        </p:txBody>
      </p:sp>
      <p:sp>
        <p:nvSpPr>
          <p:cNvPr id="17" name="Text 15"/>
          <p:cNvSpPr/>
          <p:nvPr/>
        </p:nvSpPr>
        <p:spPr>
          <a:xfrm>
            <a:off x="4754880" y="3886200"/>
            <a:ext cx="2697480" cy="548640"/>
          </a:xfrm>
          <a:prstGeom prst="rect">
            <a:avLst/>
          </a:prstGeom>
          <a:noFill/>
        </p:spPr>
        <p:txBody>
          <a:bodyPr wrap="square" lIns="0" tIns="0" rIns="0" bIns="0" rtlCol="0" anchor="ctr">
            <a:normAutofit/>
          </a:bodyPr>
          <a:lstStyle/>
          <a:p>
            <a:pPr algn="ctr"/>
            <a:r>
              <a:rPr lang="en-US" sz="1400" b="1" dirty="0">
                <a:solidFill>
                  <a:srgbClr val="295A4D"/>
                </a:solidFill>
                <a:latin typeface="Arial" panose="020B0604020202020204" pitchFamily="34" charset="0"/>
                <a:cs typeface="Arial" panose="020B0604020202020204" pitchFamily="34" charset="0"/>
              </a:rPr>
              <a:t>Viability and sustainability</a:t>
            </a:r>
            <a:endParaRPr lang="en-US" sz="1220" dirty="0">
              <a:latin typeface="Arial" panose="020B0604020202020204" pitchFamily="34" charset="0"/>
              <a:cs typeface="Arial" panose="020B0604020202020204" pitchFamily="34" charset="0"/>
            </a:endParaRPr>
          </a:p>
        </p:txBody>
      </p:sp>
      <p:sp>
        <p:nvSpPr>
          <p:cNvPr id="18" name="Shape 16"/>
          <p:cNvSpPr/>
          <p:nvPr/>
        </p:nvSpPr>
        <p:spPr>
          <a:xfrm>
            <a:off x="8275320" y="1417320"/>
            <a:ext cx="3337560" cy="3886200"/>
          </a:xfrm>
          <a:prstGeom prst="roundRect">
            <a:avLst>
              <a:gd name="adj" fmla="val 2192"/>
            </a:avLst>
          </a:prstGeom>
          <a:solidFill>
            <a:srgbClr val="F6F9F7"/>
          </a:solidFill>
          <a:ln w="12700">
            <a:solidFill>
              <a:srgbClr val="E6ECE9"/>
            </a:solidFill>
            <a:prstDash val="solid"/>
          </a:ln>
        </p:spPr>
        <p:txBody>
          <a:bodyPr/>
          <a:lstStyle/>
          <a:p>
            <a:endParaRPr lang="hr-HR">
              <a:latin typeface="Arial" panose="020B0604020202020204" pitchFamily="34" charset="0"/>
              <a:cs typeface="Arial" panose="020B0604020202020204" pitchFamily="34" charset="0"/>
            </a:endParaRPr>
          </a:p>
        </p:txBody>
      </p:sp>
      <p:sp>
        <p:nvSpPr>
          <p:cNvPr id="19" name="Text 17"/>
          <p:cNvSpPr/>
          <p:nvPr/>
        </p:nvSpPr>
        <p:spPr>
          <a:xfrm>
            <a:off x="8458200" y="1691640"/>
            <a:ext cx="2971800" cy="320040"/>
          </a:xfrm>
          <a:prstGeom prst="rect">
            <a:avLst/>
          </a:prstGeom>
          <a:noFill/>
        </p:spPr>
        <p:txBody>
          <a:bodyPr wrap="square" lIns="0" tIns="0" rIns="0" bIns="0" rtlCol="0" anchor="ctr"/>
          <a:lstStyle/>
          <a:p>
            <a:pPr marL="0" indent="0" algn="ctr">
              <a:buNone/>
            </a:pPr>
            <a:r>
              <a:rPr lang="en-US" sz="2000" b="1" dirty="0">
                <a:solidFill>
                  <a:srgbClr val="245C4D"/>
                </a:solidFill>
                <a:latin typeface="Arial" panose="020B0604020202020204" pitchFamily="34" charset="0"/>
                <a:cs typeface="Arial" panose="020B0604020202020204" pitchFamily="34" charset="0"/>
              </a:rPr>
              <a:t>Feasibility</a:t>
            </a:r>
            <a:endParaRPr lang="en-US" sz="2000" dirty="0">
              <a:latin typeface="Arial" panose="020B0604020202020204" pitchFamily="34" charset="0"/>
              <a:cs typeface="Arial" panose="020B0604020202020204" pitchFamily="34" charset="0"/>
            </a:endParaRPr>
          </a:p>
        </p:txBody>
      </p:sp>
      <p:sp>
        <p:nvSpPr>
          <p:cNvPr id="20" name="Text 18"/>
          <p:cNvSpPr/>
          <p:nvPr/>
        </p:nvSpPr>
        <p:spPr>
          <a:xfrm>
            <a:off x="9418320" y="2130552"/>
            <a:ext cx="1097280" cy="310896"/>
          </a:xfrm>
          <a:prstGeom prst="rect">
            <a:avLst/>
          </a:prstGeom>
          <a:solidFill>
            <a:srgbClr val="245C4D"/>
          </a:solidFill>
        </p:spPr>
        <p:txBody>
          <a:bodyPr wrap="square" lIns="0" tIns="0" rIns="0" bIns="0" rtlCol="0" anchor="ctr"/>
          <a:lstStyle/>
          <a:p>
            <a:pPr marL="0" indent="0" algn="ctr">
              <a:buNone/>
            </a:pPr>
            <a:r>
              <a:rPr lang="hr-HR" sz="1300" b="1" dirty="0">
                <a:solidFill>
                  <a:srgbClr val="FFFFFF"/>
                </a:solidFill>
                <a:latin typeface="Arial" panose="020B0604020202020204" pitchFamily="34" charset="0"/>
                <a:cs typeface="Arial" panose="020B0604020202020204" pitchFamily="34" charset="0"/>
              </a:rPr>
              <a:t>20</a:t>
            </a:r>
            <a:r>
              <a:rPr lang="en-US" sz="1300" b="1" dirty="0">
                <a:solidFill>
                  <a:srgbClr val="FFFFFF"/>
                </a:solidFill>
                <a:latin typeface="Arial" panose="020B0604020202020204" pitchFamily="34" charset="0"/>
                <a:cs typeface="Arial" panose="020B0604020202020204" pitchFamily="34" charset="0"/>
              </a:rPr>
              <a:t> pts</a:t>
            </a:r>
            <a:endParaRPr lang="en-US" sz="1300" dirty="0">
              <a:latin typeface="Arial" panose="020B0604020202020204" pitchFamily="34" charset="0"/>
              <a:cs typeface="Arial" panose="020B0604020202020204" pitchFamily="34" charset="0"/>
            </a:endParaRPr>
          </a:p>
        </p:txBody>
      </p:sp>
      <p:sp>
        <p:nvSpPr>
          <p:cNvPr id="21" name="Text 19"/>
          <p:cNvSpPr/>
          <p:nvPr/>
        </p:nvSpPr>
        <p:spPr>
          <a:xfrm>
            <a:off x="8595360" y="2788920"/>
            <a:ext cx="2697480" cy="548640"/>
          </a:xfrm>
          <a:prstGeom prst="rect">
            <a:avLst/>
          </a:prstGeom>
          <a:noFill/>
        </p:spPr>
        <p:txBody>
          <a:bodyPr wrap="square" lIns="0" tIns="0" rIns="0" bIns="0" rtlCol="0" anchor="ctr">
            <a:normAutofit fontScale="92500"/>
          </a:bodyPr>
          <a:lstStyle/>
          <a:p>
            <a:pPr algn="ctr"/>
            <a:r>
              <a:rPr lang="hr-HR" sz="1400" b="1" dirty="0">
                <a:solidFill>
                  <a:srgbClr val="295A4D"/>
                </a:solidFill>
                <a:latin typeface="Arial" panose="020B0604020202020204" pitchFamily="34" charset="0"/>
                <a:cs typeface="Arial" panose="020B0604020202020204" pitchFamily="34" charset="0"/>
              </a:rPr>
              <a:t>Feasibility </a:t>
            </a:r>
            <a:r>
              <a:rPr lang="hr-HR" sz="1400" b="1" dirty="0" err="1">
                <a:solidFill>
                  <a:srgbClr val="295A4D"/>
                </a:solidFill>
                <a:latin typeface="Arial" panose="020B0604020202020204" pitchFamily="34" charset="0"/>
                <a:cs typeface="Arial" panose="020B0604020202020204" pitchFamily="34" charset="0"/>
              </a:rPr>
              <a:t>of</a:t>
            </a:r>
            <a:r>
              <a:rPr lang="hr-HR" sz="1400" b="1" dirty="0">
                <a:solidFill>
                  <a:srgbClr val="295A4D"/>
                </a:solidFill>
                <a:latin typeface="Arial" panose="020B0604020202020204" pitchFamily="34" charset="0"/>
                <a:cs typeface="Arial" panose="020B0604020202020204" pitchFamily="34" charset="0"/>
              </a:rPr>
              <a:t> </a:t>
            </a:r>
            <a:r>
              <a:rPr lang="hr-HR" sz="1400" b="1" dirty="0" err="1">
                <a:solidFill>
                  <a:srgbClr val="295A4D"/>
                </a:solidFill>
                <a:latin typeface="Arial" panose="020B0604020202020204" pitchFamily="34" charset="0"/>
                <a:cs typeface="Arial" panose="020B0604020202020204" pitchFamily="34" charset="0"/>
              </a:rPr>
              <a:t>implementation</a:t>
            </a:r>
            <a:r>
              <a:rPr lang="hr-HR" sz="1400" b="1" dirty="0">
                <a:solidFill>
                  <a:srgbClr val="295A4D"/>
                </a:solidFill>
                <a:latin typeface="Arial" panose="020B0604020202020204" pitchFamily="34" charset="0"/>
                <a:cs typeface="Arial" panose="020B0604020202020204" pitchFamily="34" charset="0"/>
              </a:rPr>
              <a:t> plan  incl. </a:t>
            </a:r>
            <a:r>
              <a:rPr lang="hr-HR" sz="1400" b="1" dirty="0" err="1">
                <a:solidFill>
                  <a:srgbClr val="295A4D"/>
                </a:solidFill>
                <a:latin typeface="Arial" panose="020B0604020202020204" pitchFamily="34" charset="0"/>
                <a:cs typeface="Arial" panose="020B0604020202020204" pitchFamily="34" charset="0"/>
              </a:rPr>
              <a:t>project</a:t>
            </a:r>
            <a:r>
              <a:rPr lang="hr-HR" sz="1400" b="1" dirty="0">
                <a:solidFill>
                  <a:srgbClr val="295A4D"/>
                </a:solidFill>
                <a:latin typeface="Arial" panose="020B0604020202020204" pitchFamily="34" charset="0"/>
                <a:cs typeface="Arial" panose="020B0604020202020204" pitchFamily="34" charset="0"/>
              </a:rPr>
              <a:t> &amp; </a:t>
            </a:r>
            <a:r>
              <a:rPr lang="hr-HR" sz="1400" b="1" dirty="0" err="1">
                <a:solidFill>
                  <a:srgbClr val="295A4D"/>
                </a:solidFill>
                <a:latin typeface="Arial" panose="020B0604020202020204" pitchFamily="34" charset="0"/>
                <a:cs typeface="Arial" panose="020B0604020202020204" pitchFamily="34" charset="0"/>
              </a:rPr>
              <a:t>risk</a:t>
            </a:r>
            <a:r>
              <a:rPr lang="hr-HR" sz="1400" b="1" dirty="0">
                <a:solidFill>
                  <a:srgbClr val="295A4D"/>
                </a:solidFill>
                <a:latin typeface="Arial" panose="020B0604020202020204" pitchFamily="34" charset="0"/>
                <a:cs typeface="Arial" panose="020B0604020202020204" pitchFamily="34" charset="0"/>
              </a:rPr>
              <a:t> management</a:t>
            </a:r>
            <a:endParaRPr lang="en-US" sz="1220" dirty="0">
              <a:latin typeface="Arial" panose="020B0604020202020204" pitchFamily="34" charset="0"/>
              <a:cs typeface="Arial" panose="020B0604020202020204" pitchFamily="34" charset="0"/>
            </a:endParaRPr>
          </a:p>
        </p:txBody>
      </p:sp>
      <p:sp>
        <p:nvSpPr>
          <p:cNvPr id="22" name="Shape 20"/>
          <p:cNvSpPr/>
          <p:nvPr/>
        </p:nvSpPr>
        <p:spPr>
          <a:xfrm>
            <a:off x="8778240" y="3547872"/>
            <a:ext cx="2331720" cy="0"/>
          </a:xfrm>
          <a:prstGeom prst="line">
            <a:avLst/>
          </a:prstGeom>
          <a:noFill/>
          <a:ln w="12700">
            <a:solidFill>
              <a:srgbClr val="E6ECE9"/>
            </a:solidFill>
            <a:prstDash val="solid"/>
          </a:ln>
        </p:spPr>
        <p:txBody>
          <a:bodyPr/>
          <a:lstStyle/>
          <a:p>
            <a:endParaRPr lang="hr-HR"/>
          </a:p>
        </p:txBody>
      </p:sp>
      <p:sp>
        <p:nvSpPr>
          <p:cNvPr id="23" name="Text 21"/>
          <p:cNvSpPr/>
          <p:nvPr/>
        </p:nvSpPr>
        <p:spPr>
          <a:xfrm>
            <a:off x="8595360" y="3886200"/>
            <a:ext cx="2697480" cy="548640"/>
          </a:xfrm>
          <a:prstGeom prst="rect">
            <a:avLst/>
          </a:prstGeom>
          <a:noFill/>
        </p:spPr>
        <p:txBody>
          <a:bodyPr wrap="square" lIns="0" tIns="0" rIns="0" bIns="0" rtlCol="0" anchor="ctr">
            <a:normAutofit/>
          </a:bodyPr>
          <a:lstStyle/>
          <a:p>
            <a:pPr algn="ctr"/>
            <a:r>
              <a:rPr lang="en-US" sz="1400" b="1" dirty="0">
                <a:solidFill>
                  <a:srgbClr val="295A4D"/>
                </a:solidFill>
                <a:latin typeface="Arial" panose="020B0604020202020204" pitchFamily="34" charset="0"/>
                <a:cs typeface="Arial" panose="020B0604020202020204" pitchFamily="34" charset="0"/>
              </a:rPr>
              <a:t>Resources and budget</a:t>
            </a:r>
            <a:endParaRPr lang="en-US" sz="1220" dirty="0">
              <a:latin typeface="Arial" panose="020B0604020202020204" pitchFamily="34" charset="0"/>
              <a:cs typeface="Arial" panose="020B0604020202020204" pitchFamily="34" charset="0"/>
            </a:endParaRPr>
          </a:p>
        </p:txBody>
      </p:sp>
      <p:sp>
        <p:nvSpPr>
          <p:cNvPr id="24" name="Shape 4">
            <a:extLst>
              <a:ext uri="{FF2B5EF4-FFF2-40B4-BE49-F238E27FC236}">
                <a16:creationId xmlns:a16="http://schemas.microsoft.com/office/drawing/2014/main" id="{55F3B273-7F30-69C6-7A91-49AAB62BC6A6}"/>
              </a:ext>
            </a:extLst>
          </p:cNvPr>
          <p:cNvSpPr/>
          <p:nvPr/>
        </p:nvSpPr>
        <p:spPr>
          <a:xfrm>
            <a:off x="594360" y="4548379"/>
            <a:ext cx="3337560" cy="1616752"/>
          </a:xfrm>
          <a:prstGeom prst="roundRect">
            <a:avLst>
              <a:gd name="adj" fmla="val 2192"/>
            </a:avLst>
          </a:prstGeom>
          <a:solidFill>
            <a:srgbClr val="EAF3EF"/>
          </a:solidFill>
          <a:ln w="12700">
            <a:solidFill>
              <a:srgbClr val="E6ECE9"/>
            </a:solidFill>
            <a:prstDash val="solid"/>
          </a:ln>
        </p:spPr>
        <p:txBody>
          <a:bodyPr/>
          <a:lstStyle/>
          <a:p>
            <a:pPr algn="ctr"/>
            <a:endParaRPr lang="hr-HR" b="1" dirty="0">
              <a:solidFill>
                <a:srgbClr val="295A4D"/>
              </a:solidFill>
              <a:latin typeface="Arial" panose="020B0604020202020204" pitchFamily="34" charset="0"/>
              <a:cs typeface="Arial" panose="020B0604020202020204" pitchFamily="34" charset="0"/>
            </a:endParaRPr>
          </a:p>
          <a:p>
            <a:pPr algn="ctr"/>
            <a:endParaRPr lang="hr-HR" b="1" dirty="0">
              <a:solidFill>
                <a:srgbClr val="295A4D"/>
              </a:solidFill>
              <a:latin typeface="Arial" panose="020B0604020202020204" pitchFamily="34" charset="0"/>
              <a:cs typeface="Arial" panose="020B0604020202020204" pitchFamily="34" charset="0"/>
            </a:endParaRPr>
          </a:p>
          <a:p>
            <a:pPr algn="ctr"/>
            <a:r>
              <a:rPr lang="en-US" sz="1400" b="1" dirty="0">
                <a:solidFill>
                  <a:srgbClr val="295A4D"/>
                </a:solidFill>
                <a:latin typeface="Arial" panose="020B0604020202020204" pitchFamily="34" charset="0"/>
                <a:cs typeface="Arial" panose="020B0604020202020204" pitchFamily="34" charset="0"/>
              </a:rPr>
              <a:t>Solution novelty</a:t>
            </a:r>
            <a:endParaRPr lang="hr-HR" sz="1400" dirty="0">
              <a:latin typeface="Arial" panose="020B0604020202020204" pitchFamily="34" charset="0"/>
              <a:cs typeface="Arial" panose="020B060402020202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11" y="120992"/>
            <a:ext cx="9791701" cy="430886"/>
          </a:xfrm>
        </p:spPr>
        <p:txBody>
          <a:bodyPr>
            <a:noAutofit/>
          </a:bodyPr>
          <a:lstStyle/>
          <a:p>
            <a:r>
              <a:rPr lang="hr-HR" sz="2400" dirty="0"/>
              <a:t>Ocjena kvalitete – </a:t>
            </a:r>
            <a:r>
              <a:rPr lang="hr-HR" sz="2400" dirty="0" err="1"/>
              <a:t>Excellence</a:t>
            </a:r>
            <a:endParaRPr lang="hr-HR" sz="2400" b="1" dirty="0"/>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graphicFrame>
        <p:nvGraphicFramePr>
          <p:cNvPr id="7" name="Table 6"/>
          <p:cNvGraphicFramePr>
            <a:graphicFrameLocks noGrp="1"/>
          </p:cNvGraphicFramePr>
          <p:nvPr>
            <p:extLst>
              <p:ext uri="{D42A27DB-BD31-4B8C-83A1-F6EECF244321}">
                <p14:modId xmlns:p14="http://schemas.microsoft.com/office/powerpoint/2010/main" val="3735895663"/>
              </p:ext>
            </p:extLst>
          </p:nvPr>
        </p:nvGraphicFramePr>
        <p:xfrm>
          <a:off x="209550" y="1003614"/>
          <a:ext cx="11772900" cy="5309988"/>
        </p:xfrm>
        <a:graphic>
          <a:graphicData uri="http://schemas.openxmlformats.org/drawingml/2006/table">
            <a:tbl>
              <a:tblPr firstRow="1" bandRow="1">
                <a:tableStyleId>{5C22544A-7EE6-4342-B048-85BDC9FD1C3A}</a:tableStyleId>
              </a:tblPr>
              <a:tblGrid>
                <a:gridCol w="1702240">
                  <a:extLst>
                    <a:ext uri="{9D8B030D-6E8A-4147-A177-3AD203B41FA5}">
                      <a16:colId xmlns:a16="http://schemas.microsoft.com/office/drawing/2014/main" val="2618578123"/>
                    </a:ext>
                  </a:extLst>
                </a:gridCol>
                <a:gridCol w="3019229">
                  <a:extLst>
                    <a:ext uri="{9D8B030D-6E8A-4147-A177-3AD203B41FA5}">
                      <a16:colId xmlns:a16="http://schemas.microsoft.com/office/drawing/2014/main" val="4167433008"/>
                    </a:ext>
                  </a:extLst>
                </a:gridCol>
                <a:gridCol w="5169461">
                  <a:extLst>
                    <a:ext uri="{9D8B030D-6E8A-4147-A177-3AD203B41FA5}">
                      <a16:colId xmlns:a16="http://schemas.microsoft.com/office/drawing/2014/main" val="1928605320"/>
                    </a:ext>
                  </a:extLst>
                </a:gridCol>
                <a:gridCol w="1881970">
                  <a:extLst>
                    <a:ext uri="{9D8B030D-6E8A-4147-A177-3AD203B41FA5}">
                      <a16:colId xmlns:a16="http://schemas.microsoft.com/office/drawing/2014/main" val="4146934480"/>
                    </a:ext>
                  </a:extLst>
                </a:gridCol>
              </a:tblGrid>
              <a:tr h="509388">
                <a:tc>
                  <a:txBody>
                    <a:bodyPr/>
                    <a:lstStyle/>
                    <a:p>
                      <a:pPr algn="ctr"/>
                      <a:r>
                        <a:rPr lang="hr-HR" sz="1200" dirty="0">
                          <a:latin typeface="Arial" panose="020B0604020202020204" pitchFamily="34" charset="0"/>
                          <a:cs typeface="Arial" panose="020B0604020202020204" pitchFamily="34" charset="0"/>
                        </a:rPr>
                        <a:t>Kriterij</a:t>
                      </a:r>
                    </a:p>
                  </a:txBody>
                  <a:tcPr anchor="ctr">
                    <a:solidFill>
                      <a:srgbClr val="295A4D"/>
                    </a:solidFill>
                  </a:tcPr>
                </a:tc>
                <a:tc>
                  <a:txBody>
                    <a:bodyPr/>
                    <a:lstStyle/>
                    <a:p>
                      <a:pPr algn="ctr"/>
                      <a:r>
                        <a:rPr lang="hr-HR" sz="1200" dirty="0">
                          <a:latin typeface="Arial" panose="020B0604020202020204" pitchFamily="34" charset="0"/>
                          <a:cs typeface="Arial" panose="020B0604020202020204" pitchFamily="34" charset="0"/>
                        </a:rPr>
                        <a:t>Pod-kriterij</a:t>
                      </a:r>
                    </a:p>
                  </a:txBody>
                  <a:tcPr anchor="ctr">
                    <a:solidFill>
                      <a:srgbClr val="295A4D"/>
                    </a:solidFill>
                  </a:tcPr>
                </a:tc>
                <a:tc>
                  <a:txBody>
                    <a:bodyPr/>
                    <a:lstStyle/>
                    <a:p>
                      <a:pPr algn="ctr"/>
                      <a:r>
                        <a:rPr lang="hr-HR" sz="1200" dirty="0">
                          <a:latin typeface="Arial" panose="020B0604020202020204" pitchFamily="34" charset="0"/>
                          <a:cs typeface="Arial" panose="020B0604020202020204" pitchFamily="34" charset="0"/>
                        </a:rPr>
                        <a:t>Opis</a:t>
                      </a:r>
                    </a:p>
                  </a:txBody>
                  <a:tcPr anchor="ctr">
                    <a:solidFill>
                      <a:srgbClr val="295A4D"/>
                    </a:solidFill>
                  </a:tcPr>
                </a:tc>
                <a:tc>
                  <a:txBody>
                    <a:bodyPr/>
                    <a:lstStyle/>
                    <a:p>
                      <a:pPr algn="ctr"/>
                      <a:r>
                        <a:rPr lang="hr-HR" sz="1200" dirty="0">
                          <a:latin typeface="Arial" panose="020B0604020202020204" pitchFamily="34" charset="0"/>
                          <a:cs typeface="Arial" panose="020B0604020202020204" pitchFamily="34" charset="0"/>
                        </a:rPr>
                        <a:t>Maksimalan</a:t>
                      </a:r>
                      <a:r>
                        <a:rPr lang="hr-HR" sz="1200" baseline="0" dirty="0">
                          <a:latin typeface="Arial" panose="020B0604020202020204" pitchFamily="34" charset="0"/>
                          <a:cs typeface="Arial" panose="020B0604020202020204" pitchFamily="34" charset="0"/>
                        </a:rPr>
                        <a:t> broj bodova</a:t>
                      </a:r>
                      <a:endParaRPr lang="hr-HR" sz="1200" dirty="0">
                        <a:latin typeface="Arial" panose="020B0604020202020204" pitchFamily="34" charset="0"/>
                        <a:cs typeface="Arial" panose="020B0604020202020204" pitchFamily="34" charset="0"/>
                      </a:endParaRPr>
                    </a:p>
                  </a:txBody>
                  <a:tcPr anchor="ctr">
                    <a:solidFill>
                      <a:srgbClr val="295A4D"/>
                    </a:solidFill>
                  </a:tcPr>
                </a:tc>
                <a:extLst>
                  <a:ext uri="{0D108BD9-81ED-4DB2-BD59-A6C34878D82A}">
                    <a16:rowId xmlns:a16="http://schemas.microsoft.com/office/drawing/2014/main" val="721497425"/>
                  </a:ext>
                </a:extLst>
              </a:tr>
              <a:tr h="1305996">
                <a:tc rowSpan="3">
                  <a:txBody>
                    <a:bodyPr/>
                    <a:lstStyle/>
                    <a:p>
                      <a:pPr algn="ctr"/>
                      <a:endParaRPr lang="hr-HR" sz="1200" b="1" dirty="0">
                        <a:solidFill>
                          <a:srgbClr val="295A4D"/>
                        </a:solidFill>
                        <a:latin typeface="Arial" panose="020B0604020202020204" pitchFamily="34" charset="0"/>
                        <a:cs typeface="Arial" panose="020B0604020202020204" pitchFamily="34" charset="0"/>
                      </a:endParaRPr>
                    </a:p>
                    <a:p>
                      <a:pPr algn="ctr"/>
                      <a:endParaRPr lang="hr-HR" sz="1200" b="1" dirty="0">
                        <a:solidFill>
                          <a:srgbClr val="295A4D"/>
                        </a:solidFill>
                        <a:latin typeface="Arial" panose="020B0604020202020204" pitchFamily="34" charset="0"/>
                        <a:cs typeface="Arial" panose="020B0604020202020204" pitchFamily="34" charset="0"/>
                      </a:endParaRPr>
                    </a:p>
                    <a:p>
                      <a:pPr algn="ctr"/>
                      <a:endParaRPr lang="hr-HR" sz="1200" b="1" dirty="0">
                        <a:solidFill>
                          <a:srgbClr val="295A4D"/>
                        </a:solidFill>
                        <a:latin typeface="Arial" panose="020B0604020202020204" pitchFamily="34" charset="0"/>
                        <a:cs typeface="Arial" panose="020B0604020202020204" pitchFamily="34" charset="0"/>
                      </a:endParaRPr>
                    </a:p>
                    <a:p>
                      <a:pPr algn="ctr"/>
                      <a:endParaRPr lang="hr-HR" sz="1200" b="1" dirty="0">
                        <a:solidFill>
                          <a:srgbClr val="295A4D"/>
                        </a:solidFill>
                        <a:latin typeface="Arial" panose="020B0604020202020204" pitchFamily="34" charset="0"/>
                        <a:cs typeface="Arial" panose="020B0604020202020204" pitchFamily="34" charset="0"/>
                      </a:endParaRPr>
                    </a:p>
                    <a:p>
                      <a:pPr algn="ctr"/>
                      <a:endParaRPr lang="hr-HR" sz="1200" b="1" dirty="0">
                        <a:solidFill>
                          <a:srgbClr val="295A4D"/>
                        </a:solidFill>
                        <a:latin typeface="Arial" panose="020B0604020202020204" pitchFamily="34" charset="0"/>
                        <a:cs typeface="Arial" panose="020B0604020202020204" pitchFamily="34" charset="0"/>
                      </a:endParaRPr>
                    </a:p>
                    <a:p>
                      <a:pPr algn="ctr"/>
                      <a:endParaRPr lang="hr-HR" sz="1200" b="1" dirty="0">
                        <a:solidFill>
                          <a:srgbClr val="295A4D"/>
                        </a:solidFill>
                        <a:latin typeface="Arial" panose="020B0604020202020204" pitchFamily="34" charset="0"/>
                        <a:cs typeface="Arial" panose="020B0604020202020204" pitchFamily="34" charset="0"/>
                      </a:endParaRPr>
                    </a:p>
                    <a:p>
                      <a:pPr algn="ctr"/>
                      <a:endParaRPr lang="hr-HR" sz="1200" b="1" dirty="0">
                        <a:solidFill>
                          <a:srgbClr val="295A4D"/>
                        </a:solidFill>
                        <a:latin typeface="Arial" panose="020B0604020202020204" pitchFamily="34" charset="0"/>
                        <a:cs typeface="Arial" panose="020B0604020202020204" pitchFamily="34" charset="0"/>
                      </a:endParaRPr>
                    </a:p>
                    <a:p>
                      <a:pPr algn="ctr"/>
                      <a:endParaRPr lang="hr-HR" sz="1200" b="1" dirty="0">
                        <a:solidFill>
                          <a:schemeClr val="bg1"/>
                        </a:solidFill>
                        <a:latin typeface="Arial" panose="020B0604020202020204" pitchFamily="34" charset="0"/>
                        <a:cs typeface="Arial" panose="020B0604020202020204" pitchFamily="34" charset="0"/>
                      </a:endParaRPr>
                    </a:p>
                    <a:p>
                      <a:pPr algn="ctr"/>
                      <a:endParaRPr lang="hr-HR" sz="1200" b="1" dirty="0">
                        <a:solidFill>
                          <a:schemeClr val="bg1"/>
                        </a:solidFill>
                        <a:latin typeface="Arial" panose="020B0604020202020204" pitchFamily="34" charset="0"/>
                        <a:cs typeface="Arial" panose="020B0604020202020204" pitchFamily="34" charset="0"/>
                      </a:endParaRPr>
                    </a:p>
                    <a:p>
                      <a:pPr algn="ctr"/>
                      <a:endParaRPr lang="hr-HR" sz="1200" b="1" dirty="0">
                        <a:solidFill>
                          <a:schemeClr val="bg1"/>
                        </a:solidFill>
                        <a:latin typeface="Arial" panose="020B0604020202020204" pitchFamily="34" charset="0"/>
                        <a:cs typeface="Arial" panose="020B0604020202020204" pitchFamily="34" charset="0"/>
                      </a:endParaRPr>
                    </a:p>
                    <a:p>
                      <a:pPr algn="ctr"/>
                      <a:endParaRPr lang="hr-HR" sz="1200" b="1" dirty="0">
                        <a:solidFill>
                          <a:schemeClr val="bg1"/>
                        </a:solidFill>
                        <a:latin typeface="Arial" panose="020B0604020202020204" pitchFamily="34" charset="0"/>
                        <a:cs typeface="Arial" panose="020B0604020202020204" pitchFamily="34" charset="0"/>
                      </a:endParaRPr>
                    </a:p>
                    <a:p>
                      <a:pPr algn="ctr"/>
                      <a:endParaRPr lang="hr-HR" sz="1200" b="1" dirty="0">
                        <a:solidFill>
                          <a:schemeClr val="bg1"/>
                        </a:solidFill>
                        <a:latin typeface="Arial" panose="020B0604020202020204" pitchFamily="34" charset="0"/>
                        <a:cs typeface="Arial" panose="020B0604020202020204" pitchFamily="34" charset="0"/>
                      </a:endParaRPr>
                    </a:p>
                    <a:p>
                      <a:pPr algn="ctr"/>
                      <a:r>
                        <a:rPr lang="hr-HR" sz="1200" b="1" dirty="0" err="1">
                          <a:solidFill>
                            <a:schemeClr val="bg1"/>
                          </a:solidFill>
                          <a:latin typeface="Arial" panose="020B0604020202020204" pitchFamily="34" charset="0"/>
                          <a:cs typeface="Arial" panose="020B0604020202020204" pitchFamily="34" charset="0"/>
                        </a:rPr>
                        <a:t>Excellence</a:t>
                      </a:r>
                      <a:endParaRPr lang="hr-HR" sz="1200" b="1" dirty="0">
                        <a:solidFill>
                          <a:schemeClr val="bg1"/>
                        </a:solidFill>
                        <a:latin typeface="Arial" panose="020B0604020202020204" pitchFamily="34" charset="0"/>
                        <a:cs typeface="Arial" panose="020B0604020202020204" pitchFamily="34" charset="0"/>
                      </a:endParaRPr>
                    </a:p>
                  </a:txBody>
                  <a:tcPr>
                    <a:solidFill>
                      <a:srgbClr val="35915D"/>
                    </a:solidFill>
                  </a:tcPr>
                </a:tc>
                <a:tc>
                  <a:txBody>
                    <a:bodyPr/>
                    <a:lstStyle/>
                    <a:p>
                      <a:pPr algn="ctr"/>
                      <a:r>
                        <a:rPr lang="en-US" sz="1200" b="1" dirty="0">
                          <a:solidFill>
                            <a:srgbClr val="295A4D"/>
                          </a:solidFill>
                          <a:latin typeface="Arial" panose="020B0604020202020204" pitchFamily="34" charset="0"/>
                          <a:cs typeface="Arial" panose="020B0604020202020204" pitchFamily="34" charset="0"/>
                        </a:rPr>
                        <a:t>1.1. Clarity and ambition of objectives</a:t>
                      </a:r>
                      <a:endParaRPr lang="hr-HR" sz="1200" b="1" dirty="0">
                        <a:solidFill>
                          <a:srgbClr val="295A4D"/>
                        </a:solidFill>
                        <a:latin typeface="Arial" panose="020B0604020202020204" pitchFamily="34" charset="0"/>
                        <a:cs typeface="Arial" panose="020B0604020202020204" pitchFamily="34" charset="0"/>
                      </a:endParaRPr>
                    </a:p>
                  </a:txBody>
                  <a:tcPr anchor="ctr">
                    <a:solidFill>
                      <a:srgbClr val="E9F1EF"/>
                    </a:solidFill>
                  </a:tcPr>
                </a:tc>
                <a:tc>
                  <a:txBody>
                    <a:bodyPr/>
                    <a:lstStyle/>
                    <a:p>
                      <a:r>
                        <a:rPr lang="en-US" sz="1200" kern="1200" dirty="0">
                          <a:solidFill>
                            <a:schemeClr val="dk1"/>
                          </a:solidFill>
                          <a:effectLst/>
                          <a:latin typeface="Arial" panose="020B0604020202020204" pitchFamily="34" charset="0"/>
                          <a:ea typeface="+mn-ea"/>
                          <a:cs typeface="Arial" panose="020B0604020202020204" pitchFamily="34" charset="0"/>
                        </a:rPr>
                        <a:t>This sub-criterion assesses the clarity, relevance, and ambition of the project objectives in relation to the identified social challenge. It evaluates whether the target community is clearly and precisely defined (e.g. demographics, geographic scope, socio-economic characteristics) and whether the proposal demonstrates an evidence-based understanding of its needs. It considers the extent to which the objectives are specific, measurable, and appropriately tailored to the context of the target community.</a:t>
                      </a:r>
                      <a:endParaRPr lang="hr-HR" sz="800" dirty="0">
                        <a:latin typeface="Arial" panose="020B0604020202020204" pitchFamily="34" charset="0"/>
                        <a:cs typeface="Arial" panose="020B0604020202020204" pitchFamily="34" charset="0"/>
                      </a:endParaRPr>
                    </a:p>
                  </a:txBody>
                  <a:tcPr anchor="ctr">
                    <a:solidFill>
                      <a:srgbClr val="E9F1EF"/>
                    </a:solidFill>
                  </a:tcPr>
                </a:tc>
                <a:tc>
                  <a:txBody>
                    <a:bodyPr/>
                    <a:lstStyle/>
                    <a:p>
                      <a:pPr algn="ctr"/>
                      <a:r>
                        <a:rPr lang="hr-HR" sz="1200" b="1" dirty="0">
                          <a:solidFill>
                            <a:schemeClr val="dk1"/>
                          </a:solidFill>
                          <a:latin typeface="Arial" panose="020B0604020202020204" pitchFamily="34" charset="0"/>
                          <a:cs typeface="Arial" panose="020B0604020202020204" pitchFamily="34" charset="0"/>
                        </a:rPr>
                        <a:t>5</a:t>
                      </a:r>
                    </a:p>
                  </a:txBody>
                  <a:tcPr anchor="ctr">
                    <a:noFill/>
                  </a:tcPr>
                </a:tc>
                <a:extLst>
                  <a:ext uri="{0D108BD9-81ED-4DB2-BD59-A6C34878D82A}">
                    <a16:rowId xmlns:a16="http://schemas.microsoft.com/office/drawing/2014/main" val="169363052"/>
                  </a:ext>
                </a:extLst>
              </a:tr>
              <a:tr h="1328074">
                <a:tc vMerge="1">
                  <a:txBody>
                    <a:bodyPr/>
                    <a:lstStyle/>
                    <a:p>
                      <a:endParaRPr lang="hr-HR" dirty="0"/>
                    </a:p>
                  </a:txBody>
                  <a:tcPr>
                    <a:solidFill>
                      <a:srgbClr val="E9F1EF"/>
                    </a:solidFill>
                  </a:tcPr>
                </a:tc>
                <a:tc>
                  <a:txBody>
                    <a:bodyPr/>
                    <a:lstStyle/>
                    <a:p>
                      <a:pPr algn="ctr"/>
                      <a:r>
                        <a:rPr lang="en-US" sz="1200" b="1" dirty="0">
                          <a:solidFill>
                            <a:srgbClr val="295A4D"/>
                          </a:solidFill>
                          <a:latin typeface="Arial" panose="020B0604020202020204" pitchFamily="34" charset="0"/>
                          <a:cs typeface="Arial" panose="020B0604020202020204" pitchFamily="34" charset="0"/>
                        </a:rPr>
                        <a:t>1.2. Soundness of methodology and approach</a:t>
                      </a:r>
                      <a:endParaRPr lang="hr-HR" sz="1200" b="1" dirty="0">
                        <a:solidFill>
                          <a:srgbClr val="295A4D"/>
                        </a:solidFill>
                        <a:latin typeface="Arial" panose="020B0604020202020204" pitchFamily="34" charset="0"/>
                        <a:cs typeface="Arial" panose="020B0604020202020204" pitchFamily="34" charset="0"/>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dk1"/>
                          </a:solidFill>
                          <a:effectLst/>
                          <a:latin typeface="Arial" panose="020B0604020202020204" pitchFamily="34" charset="0"/>
                          <a:ea typeface="+mn-ea"/>
                          <a:cs typeface="Arial" panose="020B0604020202020204" pitchFamily="34" charset="0"/>
                        </a:rPr>
                        <a:t>This sub-criterion evaluates the appropriateness, coherence, and robustness of the proposed methodology for developing and validating the solution. This includes participatory and co-creation approaches, interdisciplinary design, research methods (where relevant), prototyping and testing strategy, and integration of user feedback. It assesses the alignment between objectives and methods, the justification of methodological choices (including alternatives considered), and the clearly defined role and contribution of the project Collaborator.</a:t>
                      </a:r>
                      <a:endParaRPr lang="hr-HR" sz="1200" kern="1200" dirty="0">
                        <a:solidFill>
                          <a:schemeClr val="dk1"/>
                        </a:solidFill>
                        <a:effectLst/>
                        <a:latin typeface="Arial" panose="020B0604020202020204" pitchFamily="34" charset="0"/>
                        <a:ea typeface="+mn-ea"/>
                        <a:cs typeface="Arial" panose="020B0604020202020204" pitchFamily="34" charset="0"/>
                      </a:endParaRPr>
                    </a:p>
                    <a:p>
                      <a:endParaRPr lang="hr-HR" sz="1050"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r>
                        <a:rPr lang="hr-HR" sz="1200" b="1" dirty="0">
                          <a:solidFill>
                            <a:schemeClr val="dk1"/>
                          </a:solidFill>
                          <a:latin typeface="Arial" panose="020B0604020202020204" pitchFamily="34" charset="0"/>
                          <a:cs typeface="Arial" panose="020B0604020202020204" pitchFamily="34" charset="0"/>
                        </a:rPr>
                        <a:t>5</a:t>
                      </a:r>
                    </a:p>
                  </a:txBody>
                  <a:tcPr anchor="ctr">
                    <a:solidFill>
                      <a:schemeClr val="bg1"/>
                    </a:solidFill>
                  </a:tcPr>
                </a:tc>
                <a:extLst>
                  <a:ext uri="{0D108BD9-81ED-4DB2-BD59-A6C34878D82A}">
                    <a16:rowId xmlns:a16="http://schemas.microsoft.com/office/drawing/2014/main" val="2761733594"/>
                  </a:ext>
                </a:extLst>
              </a:tr>
              <a:tr h="1328074">
                <a:tc vMerge="1">
                  <a:txBody>
                    <a:bodyPr/>
                    <a:lstStyle/>
                    <a:p>
                      <a:endParaRPr lang="hr-HR" dirty="0"/>
                    </a:p>
                  </a:txBody>
                  <a:tcPr>
                    <a:solidFill>
                      <a:srgbClr val="E9F1EF"/>
                    </a:solidFill>
                  </a:tcPr>
                </a:tc>
                <a:tc>
                  <a:txBody>
                    <a:bodyPr/>
                    <a:lstStyle/>
                    <a:p>
                      <a:pPr algn="ctr"/>
                      <a:r>
                        <a:rPr lang="en-US" sz="1200" b="1" dirty="0">
                          <a:solidFill>
                            <a:srgbClr val="295A4D"/>
                          </a:solidFill>
                          <a:latin typeface="Arial" panose="020B0604020202020204" pitchFamily="34" charset="0"/>
                          <a:cs typeface="Arial" panose="020B0604020202020204" pitchFamily="34" charset="0"/>
                        </a:rPr>
                        <a:t>1.3. Solution novelty</a:t>
                      </a:r>
                      <a:endParaRPr lang="hr-HR" sz="1200" b="1" dirty="0">
                        <a:solidFill>
                          <a:srgbClr val="295A4D"/>
                        </a:solidFill>
                        <a:latin typeface="Arial" panose="020B0604020202020204" pitchFamily="34" charset="0"/>
                        <a:cs typeface="Arial" panose="020B0604020202020204" pitchFamily="34" charset="0"/>
                      </a:endParaRPr>
                    </a:p>
                  </a:txBody>
                  <a:tcPr anchor="ctr">
                    <a:solidFill>
                      <a:srgbClr val="E9F1EF"/>
                    </a:solidFill>
                  </a:tcPr>
                </a:tc>
                <a:tc>
                  <a:txBody>
                    <a:bodyPr/>
                    <a:lstStyle/>
                    <a:p>
                      <a:r>
                        <a:rPr lang="en-US" sz="1200" kern="1200" dirty="0">
                          <a:solidFill>
                            <a:schemeClr val="dk1"/>
                          </a:solidFill>
                          <a:effectLst/>
                          <a:latin typeface="Arial" panose="020B0604020202020204" pitchFamily="34" charset="0"/>
                          <a:ea typeface="+mn-ea"/>
                          <a:cs typeface="Arial" panose="020B0604020202020204" pitchFamily="34" charset="0"/>
                        </a:rPr>
                        <a:t>This sub-criterion assesses the degree of novelty and advancement beyond existing solutions (state of the art) in addressing the identified social challenge, including relevance to digital and/or green domains. It evaluates originality, added value, and differentiation compared to current alternatives available to the target community, taking into account the geographic and sectoral context. It considers the potential to generate new knowledge, practices, or models of social innovation.</a:t>
                      </a:r>
                      <a:r>
                        <a:rPr lang="en-US" sz="1050" kern="1200" dirty="0">
                          <a:solidFill>
                            <a:schemeClr val="dk1"/>
                          </a:solidFill>
                          <a:effectLst/>
                          <a:latin typeface="Arial" panose="020B0604020202020204" pitchFamily="34" charset="0"/>
                          <a:ea typeface="+mn-ea"/>
                          <a:cs typeface="Arial" panose="020B0604020202020204" pitchFamily="34" charset="0"/>
                        </a:rPr>
                        <a:t> </a:t>
                      </a:r>
                      <a:endParaRPr lang="hr-HR" sz="1050" kern="1200" dirty="0">
                        <a:solidFill>
                          <a:schemeClr val="dk1"/>
                        </a:solidFill>
                        <a:effectLst/>
                        <a:latin typeface="Arial" panose="020B0604020202020204" pitchFamily="34" charset="0"/>
                        <a:ea typeface="+mn-ea"/>
                        <a:cs typeface="Arial" panose="020B0604020202020204" pitchFamily="34" charset="0"/>
                      </a:endParaRPr>
                    </a:p>
                    <a:p>
                      <a:endParaRPr lang="hr-HR" sz="1050" dirty="0">
                        <a:latin typeface="Arial" panose="020B0604020202020204" pitchFamily="34" charset="0"/>
                        <a:cs typeface="Arial" panose="020B0604020202020204" pitchFamily="34" charset="0"/>
                      </a:endParaRPr>
                    </a:p>
                  </a:txBody>
                  <a:tcPr anchor="ctr">
                    <a:solidFill>
                      <a:srgbClr val="E9F1EF"/>
                    </a:solidFill>
                  </a:tcPr>
                </a:tc>
                <a:tc>
                  <a:txBody>
                    <a:bodyPr/>
                    <a:lstStyle/>
                    <a:p>
                      <a:pPr algn="ctr"/>
                      <a:r>
                        <a:rPr lang="hr-HR" sz="1200" b="1" dirty="0">
                          <a:solidFill>
                            <a:schemeClr val="dk1"/>
                          </a:solidFill>
                          <a:latin typeface="Arial" panose="020B0604020202020204" pitchFamily="34" charset="0"/>
                          <a:cs typeface="Arial" panose="020B0604020202020204" pitchFamily="34" charset="0"/>
                        </a:rPr>
                        <a:t>5*2=10 </a:t>
                      </a:r>
                    </a:p>
                  </a:txBody>
                  <a:tcPr anchor="ctr">
                    <a:noFill/>
                  </a:tcPr>
                </a:tc>
                <a:extLst>
                  <a:ext uri="{0D108BD9-81ED-4DB2-BD59-A6C34878D82A}">
                    <a16:rowId xmlns:a16="http://schemas.microsoft.com/office/drawing/2014/main" val="3099457939"/>
                  </a:ext>
                </a:extLst>
              </a:tr>
            </a:tbl>
          </a:graphicData>
        </a:graphic>
      </p:graphicFrame>
    </p:spTree>
    <p:extLst>
      <p:ext uri="{BB962C8B-B14F-4D97-AF65-F5344CB8AC3E}">
        <p14:creationId xmlns:p14="http://schemas.microsoft.com/office/powerpoint/2010/main" val="31002149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605CA-F058-0C92-E9FC-AA31A50BCF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64F316-DBF4-DC2A-049E-637C70689E74}"/>
              </a:ext>
            </a:extLst>
          </p:cNvPr>
          <p:cNvSpPr>
            <a:spLocks noGrp="1"/>
          </p:cNvSpPr>
          <p:nvPr>
            <p:ph type="title"/>
          </p:nvPr>
        </p:nvSpPr>
        <p:spPr>
          <a:xfrm>
            <a:off x="792411" y="164000"/>
            <a:ext cx="9791701" cy="430886"/>
          </a:xfrm>
        </p:spPr>
        <p:txBody>
          <a:bodyPr>
            <a:noAutofit/>
          </a:bodyPr>
          <a:lstStyle/>
          <a:p>
            <a:r>
              <a:rPr lang="hr-HR" sz="2400" dirty="0"/>
              <a:t>Ocjena kvalitete – Potential (max 20 bodova)</a:t>
            </a:r>
            <a:endParaRPr lang="hr-HR" sz="2400" b="1" dirty="0"/>
          </a:p>
        </p:txBody>
      </p:sp>
      <p:sp>
        <p:nvSpPr>
          <p:cNvPr id="11" name="Rectangle 10">
            <a:extLst>
              <a:ext uri="{FF2B5EF4-FFF2-40B4-BE49-F238E27FC236}">
                <a16:creationId xmlns:a16="http://schemas.microsoft.com/office/drawing/2014/main" id="{D99D080B-6B07-0A20-0439-F933C5EC6260}"/>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graphicFrame>
        <p:nvGraphicFramePr>
          <p:cNvPr id="7" name="Table 6">
            <a:extLst>
              <a:ext uri="{FF2B5EF4-FFF2-40B4-BE49-F238E27FC236}">
                <a16:creationId xmlns:a16="http://schemas.microsoft.com/office/drawing/2014/main" id="{B8E3D976-DF2C-3015-8F19-CEBA4CC46910}"/>
              </a:ext>
            </a:extLst>
          </p:cNvPr>
          <p:cNvGraphicFramePr>
            <a:graphicFrameLocks noGrp="1"/>
          </p:cNvGraphicFramePr>
          <p:nvPr>
            <p:extLst>
              <p:ext uri="{D42A27DB-BD31-4B8C-83A1-F6EECF244321}">
                <p14:modId xmlns:p14="http://schemas.microsoft.com/office/powerpoint/2010/main" val="120994194"/>
              </p:ext>
            </p:extLst>
          </p:nvPr>
        </p:nvGraphicFramePr>
        <p:xfrm>
          <a:off x="209550" y="801962"/>
          <a:ext cx="11772900" cy="5382650"/>
        </p:xfrm>
        <a:graphic>
          <a:graphicData uri="http://schemas.openxmlformats.org/drawingml/2006/table">
            <a:tbl>
              <a:tblPr firstRow="1" bandRow="1">
                <a:tableStyleId>{5C22544A-7EE6-4342-B048-85BDC9FD1C3A}</a:tableStyleId>
              </a:tblPr>
              <a:tblGrid>
                <a:gridCol w="1702240">
                  <a:extLst>
                    <a:ext uri="{9D8B030D-6E8A-4147-A177-3AD203B41FA5}">
                      <a16:colId xmlns:a16="http://schemas.microsoft.com/office/drawing/2014/main" val="2618578123"/>
                    </a:ext>
                  </a:extLst>
                </a:gridCol>
                <a:gridCol w="3019229">
                  <a:extLst>
                    <a:ext uri="{9D8B030D-6E8A-4147-A177-3AD203B41FA5}">
                      <a16:colId xmlns:a16="http://schemas.microsoft.com/office/drawing/2014/main" val="4167433008"/>
                    </a:ext>
                  </a:extLst>
                </a:gridCol>
                <a:gridCol w="5169461">
                  <a:extLst>
                    <a:ext uri="{9D8B030D-6E8A-4147-A177-3AD203B41FA5}">
                      <a16:colId xmlns:a16="http://schemas.microsoft.com/office/drawing/2014/main" val="1928605320"/>
                    </a:ext>
                  </a:extLst>
                </a:gridCol>
                <a:gridCol w="1881970">
                  <a:extLst>
                    <a:ext uri="{9D8B030D-6E8A-4147-A177-3AD203B41FA5}">
                      <a16:colId xmlns:a16="http://schemas.microsoft.com/office/drawing/2014/main" val="4146934480"/>
                    </a:ext>
                  </a:extLst>
                </a:gridCol>
              </a:tblGrid>
              <a:tr h="561417">
                <a:tc>
                  <a:txBody>
                    <a:bodyPr/>
                    <a:lstStyle/>
                    <a:p>
                      <a:pPr algn="ctr"/>
                      <a:r>
                        <a:rPr lang="hr-HR" sz="1200" dirty="0">
                          <a:latin typeface="Arial" panose="020B0604020202020204" pitchFamily="34" charset="0"/>
                          <a:cs typeface="Arial" panose="020B0604020202020204" pitchFamily="34" charset="0"/>
                        </a:rPr>
                        <a:t>Kriterij</a:t>
                      </a:r>
                    </a:p>
                  </a:txBody>
                  <a:tcPr anchor="ctr">
                    <a:solidFill>
                      <a:srgbClr val="295A4D"/>
                    </a:solidFill>
                  </a:tcPr>
                </a:tc>
                <a:tc>
                  <a:txBody>
                    <a:bodyPr/>
                    <a:lstStyle/>
                    <a:p>
                      <a:pPr algn="ctr"/>
                      <a:r>
                        <a:rPr lang="hr-HR" sz="1200" dirty="0">
                          <a:latin typeface="Arial" panose="020B0604020202020204" pitchFamily="34" charset="0"/>
                          <a:cs typeface="Arial" panose="020B0604020202020204" pitchFamily="34" charset="0"/>
                        </a:rPr>
                        <a:t>Pod-kriterij</a:t>
                      </a:r>
                    </a:p>
                  </a:txBody>
                  <a:tcPr anchor="ctr">
                    <a:solidFill>
                      <a:srgbClr val="295A4D"/>
                    </a:solidFill>
                  </a:tcPr>
                </a:tc>
                <a:tc>
                  <a:txBody>
                    <a:bodyPr/>
                    <a:lstStyle/>
                    <a:p>
                      <a:pPr algn="ctr"/>
                      <a:r>
                        <a:rPr lang="hr-HR" sz="1200" dirty="0">
                          <a:latin typeface="Arial" panose="020B0604020202020204" pitchFamily="34" charset="0"/>
                          <a:cs typeface="Arial" panose="020B0604020202020204" pitchFamily="34" charset="0"/>
                        </a:rPr>
                        <a:t>Opis</a:t>
                      </a:r>
                    </a:p>
                  </a:txBody>
                  <a:tcPr anchor="ctr">
                    <a:solidFill>
                      <a:srgbClr val="295A4D"/>
                    </a:solidFill>
                  </a:tcPr>
                </a:tc>
                <a:tc>
                  <a:txBody>
                    <a:bodyPr/>
                    <a:lstStyle/>
                    <a:p>
                      <a:pPr algn="ctr"/>
                      <a:r>
                        <a:rPr lang="hr-HR" sz="1200" dirty="0">
                          <a:latin typeface="Arial" panose="020B0604020202020204" pitchFamily="34" charset="0"/>
                          <a:cs typeface="Arial" panose="020B0604020202020204" pitchFamily="34" charset="0"/>
                        </a:rPr>
                        <a:t>Maksimalan</a:t>
                      </a:r>
                      <a:r>
                        <a:rPr lang="hr-HR" sz="1200" baseline="0" dirty="0">
                          <a:latin typeface="Arial" panose="020B0604020202020204" pitchFamily="34" charset="0"/>
                          <a:cs typeface="Arial" panose="020B0604020202020204" pitchFamily="34" charset="0"/>
                        </a:rPr>
                        <a:t> broj bodova</a:t>
                      </a:r>
                      <a:endParaRPr lang="hr-HR" sz="1200" dirty="0">
                        <a:latin typeface="Arial" panose="020B0604020202020204" pitchFamily="34" charset="0"/>
                        <a:cs typeface="Arial" panose="020B0604020202020204" pitchFamily="34" charset="0"/>
                      </a:endParaRPr>
                    </a:p>
                  </a:txBody>
                  <a:tcPr anchor="ctr">
                    <a:solidFill>
                      <a:srgbClr val="295A4D"/>
                    </a:solidFill>
                  </a:tcPr>
                </a:tc>
                <a:extLst>
                  <a:ext uri="{0D108BD9-81ED-4DB2-BD59-A6C34878D82A}">
                    <a16:rowId xmlns:a16="http://schemas.microsoft.com/office/drawing/2014/main" val="721497425"/>
                  </a:ext>
                </a:extLst>
              </a:tr>
              <a:tr h="2199953">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hr-HR" sz="1200" b="1" dirty="0" err="1">
                          <a:solidFill>
                            <a:schemeClr val="bg1"/>
                          </a:solidFill>
                          <a:latin typeface="Arial" panose="020B0604020202020204" pitchFamily="34" charset="0"/>
                          <a:cs typeface="Arial" panose="020B0604020202020204" pitchFamily="34" charset="0"/>
                        </a:rPr>
                        <a:t>Potential</a:t>
                      </a:r>
                      <a:r>
                        <a:rPr lang="hr-HR" sz="1200" b="1" dirty="0">
                          <a:solidFill>
                            <a:schemeClr val="bg1"/>
                          </a:solidFill>
                          <a:latin typeface="Arial" panose="020B0604020202020204" pitchFamily="34" charset="0"/>
                          <a:cs typeface="Arial" panose="020B0604020202020204" pitchFamily="34" charset="0"/>
                        </a:rPr>
                        <a:t> </a:t>
                      </a:r>
                    </a:p>
                    <a:p>
                      <a:pPr algn="ctr"/>
                      <a:endParaRPr lang="hr-HR" sz="1200" dirty="0">
                        <a:solidFill>
                          <a:schemeClr val="bg1"/>
                        </a:solidFill>
                        <a:latin typeface="Arial" panose="020B0604020202020204" pitchFamily="34" charset="0"/>
                        <a:cs typeface="Arial" panose="020B0604020202020204" pitchFamily="34" charset="0"/>
                      </a:endParaRPr>
                    </a:p>
                  </a:txBody>
                  <a:tcPr>
                    <a:solidFill>
                      <a:srgbClr val="35915D"/>
                    </a:solidFill>
                  </a:tcPr>
                </a:tc>
                <a:tc>
                  <a:txBody>
                    <a:bodyPr/>
                    <a:lstStyle/>
                    <a:p>
                      <a:pPr algn="ctr"/>
                      <a:r>
                        <a:rPr lang="en-US" sz="1200" b="1" dirty="0">
                          <a:solidFill>
                            <a:srgbClr val="295A4D"/>
                          </a:solidFill>
                          <a:latin typeface="Arial" panose="020B0604020202020204" pitchFamily="34" charset="0"/>
                          <a:cs typeface="Arial" panose="020B0604020202020204" pitchFamily="34" charset="0"/>
                        </a:rPr>
                        <a:t>2.1. Social impact and scalability</a:t>
                      </a:r>
                      <a:endParaRPr lang="hr-HR" sz="1200" b="1" dirty="0">
                        <a:solidFill>
                          <a:srgbClr val="295A4D"/>
                        </a:solidFill>
                        <a:latin typeface="Arial" panose="020B0604020202020204" pitchFamily="34" charset="0"/>
                        <a:cs typeface="Arial" panose="020B0604020202020204" pitchFamily="34" charset="0"/>
                      </a:endParaRPr>
                    </a:p>
                  </a:txBody>
                  <a:tcPr anchor="ctr">
                    <a:solidFill>
                      <a:srgbClr val="E9F1EF"/>
                    </a:solidFill>
                  </a:tcPr>
                </a:tc>
                <a:tc>
                  <a:txBody>
                    <a:bodyPr/>
                    <a:lstStyle/>
                    <a:p>
                      <a:r>
                        <a:rPr lang="en-US" sz="1200" kern="1200" dirty="0">
                          <a:solidFill>
                            <a:schemeClr val="dk1"/>
                          </a:solidFill>
                          <a:effectLst/>
                          <a:latin typeface="Arial" panose="020B0604020202020204" pitchFamily="34" charset="0"/>
                          <a:ea typeface="+mn-ea"/>
                          <a:cs typeface="Arial" panose="020B0604020202020204" pitchFamily="34" charset="0"/>
                        </a:rPr>
                        <a:t>This sub-criterion assesses the potential of the proposed solution to generate significant, measurable, and sustained social impact for the target community. Evaluates whether the proposal goes beyond incremental improvements toward transformative change. The evaluation considers the credibility of pathways to scale (e.g. replication, expansion, transferability), including the potential to reach a larger number of beneficiaries and deepen impact over time.</a:t>
                      </a:r>
                      <a:endParaRPr lang="hr-HR" sz="1000" kern="1200" dirty="0">
                        <a:solidFill>
                          <a:schemeClr val="dk1"/>
                        </a:solidFill>
                        <a:effectLst/>
                        <a:latin typeface="Arial" panose="020B0604020202020204" pitchFamily="34" charset="0"/>
                        <a:ea typeface="+mn-ea"/>
                        <a:cs typeface="Arial" panose="020B0604020202020204" pitchFamily="34" charset="0"/>
                      </a:endParaRPr>
                    </a:p>
                  </a:txBody>
                  <a:tcPr anchor="ctr">
                    <a:solidFill>
                      <a:srgbClr val="E9F1E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r-HR" sz="1200" b="1" dirty="0">
                          <a:latin typeface="Arial" panose="020B0604020202020204" pitchFamily="34" charset="0"/>
                          <a:cs typeface="Arial" panose="020B0604020202020204" pitchFamily="34" charset="0"/>
                        </a:rPr>
                        <a:t>5*2=10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latin typeface="Arial" panose="020B0604020202020204" pitchFamily="34" charset="0"/>
                        <a:cs typeface="Arial" panose="020B0604020202020204" pitchFamily="34" charset="0"/>
                      </a:endParaRPr>
                    </a:p>
                  </a:txBody>
                  <a:tcPr anchor="ctr">
                    <a:solidFill>
                      <a:srgbClr val="E9F1EF"/>
                    </a:solidFill>
                  </a:tcPr>
                </a:tc>
                <a:extLst>
                  <a:ext uri="{0D108BD9-81ED-4DB2-BD59-A6C34878D82A}">
                    <a16:rowId xmlns:a16="http://schemas.microsoft.com/office/drawing/2014/main" val="227958767"/>
                  </a:ext>
                </a:extLst>
              </a:tr>
              <a:tr h="705458">
                <a:tc vMerge="1">
                  <a:txBody>
                    <a:bodyPr/>
                    <a:lstStyle/>
                    <a:p>
                      <a:endParaRPr lang="hr-HR" dirty="0"/>
                    </a:p>
                  </a:txBody>
                  <a:tcPr/>
                </a:tc>
                <a:tc>
                  <a:txBody>
                    <a:bodyPr/>
                    <a:lstStyle/>
                    <a:p>
                      <a:pPr algn="ctr"/>
                      <a:r>
                        <a:rPr lang="en-US" sz="1200" b="1" dirty="0">
                          <a:solidFill>
                            <a:srgbClr val="295A4D"/>
                          </a:solidFill>
                          <a:latin typeface="Arial" panose="020B0604020202020204" pitchFamily="34" charset="0"/>
                          <a:cs typeface="Arial" panose="020B0604020202020204" pitchFamily="34" charset="0"/>
                        </a:rPr>
                        <a:t>2.2. Viability and sustainability</a:t>
                      </a:r>
                      <a:endParaRPr lang="hr-HR" sz="1200" b="1" dirty="0">
                        <a:solidFill>
                          <a:srgbClr val="295A4D"/>
                        </a:solidFill>
                        <a:latin typeface="Arial" panose="020B0604020202020204" pitchFamily="34" charset="0"/>
                        <a:cs typeface="Arial" panose="020B0604020202020204" pitchFamily="34" charset="0"/>
                      </a:endParaRPr>
                    </a:p>
                  </a:txBody>
                  <a:tcPr anchor="ctr">
                    <a:solidFill>
                      <a:schemeClr val="bg1"/>
                    </a:solidFill>
                  </a:tcPr>
                </a:tc>
                <a:tc>
                  <a:txBody>
                    <a:bodyPr/>
                    <a:lstStyle/>
                    <a:p>
                      <a:r>
                        <a:rPr lang="en-US" sz="1200" kern="1200" dirty="0">
                          <a:solidFill>
                            <a:schemeClr val="dk1"/>
                          </a:solidFill>
                          <a:effectLst/>
                          <a:latin typeface="Arial" panose="020B0604020202020204" pitchFamily="34" charset="0"/>
                          <a:ea typeface="+mn-ea"/>
                          <a:cs typeface="Arial" panose="020B0604020202020204" pitchFamily="34" charset="0"/>
                        </a:rPr>
                        <a:t>This sub-criterion evaluates the strength of the business model and evidence of market demand or community need that will sustain the innovation beyond grant funding. The evaluation assesses whether the proposal provides realistic pathways to financial sustainability. This includes assessment of revenue generation potential, cost recovery mechanisms, partnerships or networks that enable sustainability, and the start-up’s capacity to transition from development to operational phase. </a:t>
                      </a:r>
                      <a:endParaRPr lang="hr-HR" sz="1200" kern="1200" dirty="0">
                        <a:solidFill>
                          <a:schemeClr val="dk1"/>
                        </a:solidFill>
                        <a:effectLst/>
                        <a:latin typeface="Arial" panose="020B0604020202020204" pitchFamily="34" charset="0"/>
                        <a:ea typeface="+mn-ea"/>
                        <a:cs typeface="Arial" panose="020B0604020202020204" pitchFamily="34" charset="0"/>
                      </a:endParaRPr>
                    </a:p>
                    <a:p>
                      <a:r>
                        <a:rPr lang="en-US" sz="1200" kern="1200" dirty="0">
                          <a:solidFill>
                            <a:schemeClr val="dk1"/>
                          </a:solidFill>
                          <a:effectLst/>
                          <a:latin typeface="Arial" panose="020B0604020202020204" pitchFamily="34" charset="0"/>
                          <a:ea typeface="+mn-ea"/>
                          <a:cs typeface="Arial" panose="020B0604020202020204" pitchFamily="34" charset="0"/>
                        </a:rPr>
                        <a:t>This sub-criterion evaluates the long-term viability of the proposed solution beyond the project duration. It assesses the strength and credibility of the business and/or operational model, including evidence of demand or need, revenue or cost-recovery mechanisms, and enabling partnerships. It considers the capacity of the applicant (e.g. start-up or consortium) to transition from development to sustainable operation. </a:t>
                      </a:r>
                      <a:endParaRPr lang="hr-HR" sz="1200" kern="1200" dirty="0">
                        <a:solidFill>
                          <a:schemeClr val="dk1"/>
                        </a:solidFill>
                        <a:effectLst/>
                        <a:latin typeface="Arial" panose="020B0604020202020204" pitchFamily="34" charset="0"/>
                        <a:ea typeface="+mn-ea"/>
                        <a:cs typeface="Arial" panose="020B0604020202020204" pitchFamily="34" charset="0"/>
                      </a:endParaRPr>
                    </a:p>
                    <a:p>
                      <a:endParaRPr lang="hr-HR" sz="1000"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r>
                        <a:rPr lang="hr-HR" sz="1200" b="1" dirty="0">
                          <a:latin typeface="Arial" panose="020B0604020202020204" pitchFamily="34" charset="0"/>
                          <a:cs typeface="Arial" panose="020B0604020202020204" pitchFamily="34" charset="0"/>
                        </a:rPr>
                        <a:t>5*2=10</a:t>
                      </a:r>
                    </a:p>
                  </a:txBody>
                  <a:tcPr anchor="ctr">
                    <a:solidFill>
                      <a:schemeClr val="bg1"/>
                    </a:solidFill>
                  </a:tcPr>
                </a:tc>
                <a:extLst>
                  <a:ext uri="{0D108BD9-81ED-4DB2-BD59-A6C34878D82A}">
                    <a16:rowId xmlns:a16="http://schemas.microsoft.com/office/drawing/2014/main" val="136108941"/>
                  </a:ext>
                </a:extLst>
              </a:tr>
            </a:tbl>
          </a:graphicData>
        </a:graphic>
      </p:graphicFrame>
    </p:spTree>
    <p:extLst>
      <p:ext uri="{BB962C8B-B14F-4D97-AF65-F5344CB8AC3E}">
        <p14:creationId xmlns:p14="http://schemas.microsoft.com/office/powerpoint/2010/main" val="30492542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F7B3E-6233-E6A6-283D-4A61AC3C42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A2D46A-956A-ACC0-4540-6E72C93C578F}"/>
              </a:ext>
            </a:extLst>
          </p:cNvPr>
          <p:cNvSpPr>
            <a:spLocks noGrp="1"/>
          </p:cNvSpPr>
          <p:nvPr>
            <p:ph type="title"/>
          </p:nvPr>
        </p:nvSpPr>
        <p:spPr>
          <a:xfrm>
            <a:off x="792411" y="164000"/>
            <a:ext cx="9791701" cy="430886"/>
          </a:xfrm>
        </p:spPr>
        <p:txBody>
          <a:bodyPr>
            <a:noAutofit/>
          </a:bodyPr>
          <a:lstStyle/>
          <a:p>
            <a:r>
              <a:rPr lang="hr-HR" sz="2400" dirty="0"/>
              <a:t>Ocjena kvalitete – Feasibility (max 20 bodova)</a:t>
            </a:r>
            <a:endParaRPr lang="hr-HR" sz="2400" b="1" dirty="0"/>
          </a:p>
        </p:txBody>
      </p:sp>
      <p:sp>
        <p:nvSpPr>
          <p:cNvPr id="11" name="Rectangle 10">
            <a:extLst>
              <a:ext uri="{FF2B5EF4-FFF2-40B4-BE49-F238E27FC236}">
                <a16:creationId xmlns:a16="http://schemas.microsoft.com/office/drawing/2014/main" id="{D8A8975D-D5F5-DC73-ADC3-27C025F4791D}"/>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graphicFrame>
        <p:nvGraphicFramePr>
          <p:cNvPr id="7" name="Table 6">
            <a:extLst>
              <a:ext uri="{FF2B5EF4-FFF2-40B4-BE49-F238E27FC236}">
                <a16:creationId xmlns:a16="http://schemas.microsoft.com/office/drawing/2014/main" id="{36C4AE87-E87B-F112-124A-4066CA6069B8}"/>
              </a:ext>
            </a:extLst>
          </p:cNvPr>
          <p:cNvGraphicFramePr>
            <a:graphicFrameLocks noGrp="1"/>
          </p:cNvGraphicFramePr>
          <p:nvPr>
            <p:extLst>
              <p:ext uri="{D42A27DB-BD31-4B8C-83A1-F6EECF244321}">
                <p14:modId xmlns:p14="http://schemas.microsoft.com/office/powerpoint/2010/main" val="3240418923"/>
              </p:ext>
            </p:extLst>
          </p:nvPr>
        </p:nvGraphicFramePr>
        <p:xfrm>
          <a:off x="127254" y="881092"/>
          <a:ext cx="11772900" cy="4349868"/>
        </p:xfrm>
        <a:graphic>
          <a:graphicData uri="http://schemas.openxmlformats.org/drawingml/2006/table">
            <a:tbl>
              <a:tblPr firstRow="1" bandRow="1">
                <a:tableStyleId>{5C22544A-7EE6-4342-B048-85BDC9FD1C3A}</a:tableStyleId>
              </a:tblPr>
              <a:tblGrid>
                <a:gridCol w="1702240">
                  <a:extLst>
                    <a:ext uri="{9D8B030D-6E8A-4147-A177-3AD203B41FA5}">
                      <a16:colId xmlns:a16="http://schemas.microsoft.com/office/drawing/2014/main" val="2618578123"/>
                    </a:ext>
                  </a:extLst>
                </a:gridCol>
                <a:gridCol w="3072444">
                  <a:extLst>
                    <a:ext uri="{9D8B030D-6E8A-4147-A177-3AD203B41FA5}">
                      <a16:colId xmlns:a16="http://schemas.microsoft.com/office/drawing/2014/main" val="4167433008"/>
                    </a:ext>
                  </a:extLst>
                </a:gridCol>
                <a:gridCol w="5116246">
                  <a:extLst>
                    <a:ext uri="{9D8B030D-6E8A-4147-A177-3AD203B41FA5}">
                      <a16:colId xmlns:a16="http://schemas.microsoft.com/office/drawing/2014/main" val="1928605320"/>
                    </a:ext>
                  </a:extLst>
                </a:gridCol>
                <a:gridCol w="1881970">
                  <a:extLst>
                    <a:ext uri="{9D8B030D-6E8A-4147-A177-3AD203B41FA5}">
                      <a16:colId xmlns:a16="http://schemas.microsoft.com/office/drawing/2014/main" val="4146934480"/>
                    </a:ext>
                  </a:extLst>
                </a:gridCol>
              </a:tblGrid>
              <a:tr h="509388">
                <a:tc>
                  <a:txBody>
                    <a:bodyPr/>
                    <a:lstStyle/>
                    <a:p>
                      <a:pPr algn="ctr"/>
                      <a:r>
                        <a:rPr lang="hr-HR" sz="1200" dirty="0">
                          <a:latin typeface="Arial" panose="020B0604020202020204" pitchFamily="34" charset="0"/>
                          <a:cs typeface="Arial" panose="020B0604020202020204" pitchFamily="34" charset="0"/>
                        </a:rPr>
                        <a:t>Kriterij</a:t>
                      </a:r>
                    </a:p>
                  </a:txBody>
                  <a:tcPr anchor="ctr">
                    <a:solidFill>
                      <a:srgbClr val="295A4D"/>
                    </a:solidFill>
                  </a:tcPr>
                </a:tc>
                <a:tc>
                  <a:txBody>
                    <a:bodyPr/>
                    <a:lstStyle/>
                    <a:p>
                      <a:pPr algn="ctr"/>
                      <a:r>
                        <a:rPr lang="hr-HR" sz="1200" dirty="0">
                          <a:latin typeface="Arial" panose="020B0604020202020204" pitchFamily="34" charset="0"/>
                          <a:cs typeface="Arial" panose="020B0604020202020204" pitchFamily="34" charset="0"/>
                        </a:rPr>
                        <a:t>Pod-kriterij</a:t>
                      </a:r>
                    </a:p>
                  </a:txBody>
                  <a:tcPr anchor="ctr">
                    <a:solidFill>
                      <a:srgbClr val="295A4D"/>
                    </a:solidFill>
                  </a:tcPr>
                </a:tc>
                <a:tc>
                  <a:txBody>
                    <a:bodyPr/>
                    <a:lstStyle/>
                    <a:p>
                      <a:pPr algn="ctr"/>
                      <a:r>
                        <a:rPr lang="hr-HR" sz="1200" dirty="0">
                          <a:latin typeface="Arial" panose="020B0604020202020204" pitchFamily="34" charset="0"/>
                          <a:cs typeface="Arial" panose="020B0604020202020204" pitchFamily="34" charset="0"/>
                        </a:rPr>
                        <a:t>Opis</a:t>
                      </a:r>
                    </a:p>
                  </a:txBody>
                  <a:tcPr anchor="ctr">
                    <a:solidFill>
                      <a:srgbClr val="295A4D"/>
                    </a:solidFill>
                  </a:tcPr>
                </a:tc>
                <a:tc>
                  <a:txBody>
                    <a:bodyPr/>
                    <a:lstStyle/>
                    <a:p>
                      <a:pPr algn="ctr"/>
                      <a:r>
                        <a:rPr lang="hr-HR" sz="1200" dirty="0">
                          <a:latin typeface="Arial" panose="020B0604020202020204" pitchFamily="34" charset="0"/>
                          <a:cs typeface="Arial" panose="020B0604020202020204" pitchFamily="34" charset="0"/>
                        </a:rPr>
                        <a:t>Maksimalan</a:t>
                      </a:r>
                      <a:r>
                        <a:rPr lang="hr-HR" sz="1200" baseline="0" dirty="0">
                          <a:latin typeface="Arial" panose="020B0604020202020204" pitchFamily="34" charset="0"/>
                          <a:cs typeface="Arial" panose="020B0604020202020204" pitchFamily="34" charset="0"/>
                        </a:rPr>
                        <a:t> broj bodova</a:t>
                      </a:r>
                      <a:endParaRPr lang="hr-HR" sz="1200" dirty="0">
                        <a:latin typeface="Arial" panose="020B0604020202020204" pitchFamily="34" charset="0"/>
                        <a:cs typeface="Arial" panose="020B0604020202020204" pitchFamily="34" charset="0"/>
                      </a:endParaRPr>
                    </a:p>
                  </a:txBody>
                  <a:tcPr anchor="ctr">
                    <a:solidFill>
                      <a:srgbClr val="295A4D"/>
                    </a:solidFill>
                  </a:tcPr>
                </a:tc>
                <a:extLst>
                  <a:ext uri="{0D108BD9-81ED-4DB2-BD59-A6C34878D82A}">
                    <a16:rowId xmlns:a16="http://schemas.microsoft.com/office/drawing/2014/main" val="721497425"/>
                  </a:ext>
                </a:extLst>
              </a:tr>
              <a:tr h="449460">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hr-HR" sz="1200" b="1" dirty="0">
                          <a:solidFill>
                            <a:schemeClr val="bg1"/>
                          </a:solidFill>
                          <a:latin typeface="Arial" panose="020B0604020202020204" pitchFamily="34" charset="0"/>
                          <a:cs typeface="Arial" panose="020B0604020202020204" pitchFamily="34" charset="0"/>
                        </a:rPr>
                        <a:t>Feasibility</a:t>
                      </a:r>
                    </a:p>
                    <a:p>
                      <a:pPr algn="ctr"/>
                      <a:endParaRPr lang="hr-HR" sz="1200" dirty="0">
                        <a:solidFill>
                          <a:schemeClr val="bg1"/>
                        </a:solidFill>
                        <a:latin typeface="Arial" panose="020B0604020202020204" pitchFamily="34" charset="0"/>
                        <a:cs typeface="Arial" panose="020B0604020202020204" pitchFamily="34" charset="0"/>
                      </a:endParaRPr>
                    </a:p>
                  </a:txBody>
                  <a:tcPr>
                    <a:solidFill>
                      <a:srgbClr val="35915D"/>
                    </a:solidFill>
                  </a:tcPr>
                </a:tc>
                <a:tc>
                  <a:txBody>
                    <a:bodyPr/>
                    <a:lstStyle/>
                    <a:p>
                      <a:pPr algn="ctr"/>
                      <a:r>
                        <a:rPr lang="hr-HR" sz="1200" b="1" dirty="0" err="1">
                          <a:solidFill>
                            <a:srgbClr val="295A4D"/>
                          </a:solidFill>
                          <a:latin typeface="Arial" panose="020B0604020202020204" pitchFamily="34" charset="0"/>
                          <a:cs typeface="Arial" panose="020B0604020202020204" pitchFamily="34" charset="0"/>
                        </a:rPr>
                        <a:t>3.1. </a:t>
                      </a:r>
                      <a:r>
                        <a:rPr lang="hr-HR" sz="1200" b="1" dirty="0">
                          <a:solidFill>
                            <a:srgbClr val="295A4D"/>
                          </a:solidFill>
                          <a:latin typeface="Arial" panose="020B0604020202020204" pitchFamily="34" charset="0"/>
                          <a:cs typeface="Arial" panose="020B0604020202020204" pitchFamily="34" charset="0"/>
                        </a:rPr>
                        <a:t>Feasibility </a:t>
                      </a:r>
                      <a:r>
                        <a:rPr lang="hr-HR" sz="1200" b="1" dirty="0" err="1">
                          <a:solidFill>
                            <a:srgbClr val="295A4D"/>
                          </a:solidFill>
                          <a:latin typeface="Arial" panose="020B0604020202020204" pitchFamily="34" charset="0"/>
                          <a:cs typeface="Arial" panose="020B0604020202020204" pitchFamily="34" charset="0"/>
                        </a:rPr>
                        <a:t>of</a:t>
                      </a:r>
                      <a:r>
                        <a:rPr lang="hr-HR" sz="1200" b="1" dirty="0">
                          <a:solidFill>
                            <a:srgbClr val="295A4D"/>
                          </a:solidFill>
                          <a:latin typeface="Arial" panose="020B0604020202020204" pitchFamily="34" charset="0"/>
                          <a:cs typeface="Arial" panose="020B0604020202020204" pitchFamily="34" charset="0"/>
                        </a:rPr>
                        <a:t> </a:t>
                      </a:r>
                      <a:r>
                        <a:rPr lang="hr-HR" sz="1200" b="1" dirty="0" err="1">
                          <a:solidFill>
                            <a:srgbClr val="295A4D"/>
                          </a:solidFill>
                          <a:latin typeface="Arial" panose="020B0604020202020204" pitchFamily="34" charset="0"/>
                          <a:cs typeface="Arial" panose="020B0604020202020204" pitchFamily="34" charset="0"/>
                        </a:rPr>
                        <a:t>implementation</a:t>
                      </a:r>
                      <a:r>
                        <a:rPr lang="hr-HR" sz="1200" b="1" dirty="0">
                          <a:solidFill>
                            <a:srgbClr val="295A4D"/>
                          </a:solidFill>
                          <a:latin typeface="Arial" panose="020B0604020202020204" pitchFamily="34" charset="0"/>
                          <a:cs typeface="Arial" panose="020B0604020202020204" pitchFamily="34" charset="0"/>
                        </a:rPr>
                        <a:t> plan  incl. </a:t>
                      </a:r>
                      <a:r>
                        <a:rPr lang="hr-HR" sz="1200" b="1" dirty="0" err="1">
                          <a:solidFill>
                            <a:srgbClr val="295A4D"/>
                          </a:solidFill>
                          <a:latin typeface="Arial" panose="020B0604020202020204" pitchFamily="34" charset="0"/>
                          <a:cs typeface="Arial" panose="020B0604020202020204" pitchFamily="34" charset="0"/>
                        </a:rPr>
                        <a:t>project &amp; risk management</a:t>
                      </a:r>
                      <a:endParaRPr lang="hr-HR" sz="1200" b="1" dirty="0">
                        <a:solidFill>
                          <a:srgbClr val="295A4D"/>
                        </a:solidFill>
                        <a:latin typeface="Arial" panose="020B0604020202020204" pitchFamily="34" charset="0"/>
                        <a:cs typeface="Arial" panose="020B0604020202020204" pitchFamily="34" charset="0"/>
                      </a:endParaRPr>
                    </a:p>
                  </a:txBody>
                  <a:tcPr anchor="ctr">
                    <a:solidFill>
                      <a:srgbClr val="E9F1EF"/>
                    </a:solidFill>
                  </a:tcPr>
                </a:tc>
                <a:tc>
                  <a:txBody>
                    <a:bodyPr/>
                    <a:lstStyle/>
                    <a:p>
                      <a:r>
                        <a:rPr lang="en-US" sz="1200" kern="1200" dirty="0">
                          <a:solidFill>
                            <a:schemeClr val="dk1"/>
                          </a:solidFill>
                          <a:effectLst/>
                          <a:latin typeface="Arial" panose="020B0604020202020204" pitchFamily="34" charset="0"/>
                          <a:ea typeface="+mn-ea"/>
                          <a:cs typeface="Arial" panose="020B0604020202020204" pitchFamily="34" charset="0"/>
                        </a:rPr>
                        <a:t>This sub-criterion assesses the clarity, coherence, and feasibility of the implementation plan, including timeline, milestones, deliverables, and task structure. It evaluates the organizational setup, governance, and decision-making processes, as well as the adequacy of operational procedures (financial, procurement, staffing, reporting). It considers whether key risks (internal and external) are clearly identified and whether mitigation measures are appropriate and credible. It also evaluates whether the proposed activities are consistent with the current stage of development and build logically on prior work.</a:t>
                      </a:r>
                      <a:endParaRPr lang="hr-HR" sz="1200" kern="1200" dirty="0">
                        <a:solidFill>
                          <a:schemeClr val="dk1"/>
                        </a:solidFill>
                        <a:effectLst/>
                        <a:latin typeface="Arial" panose="020B0604020202020204" pitchFamily="34" charset="0"/>
                        <a:ea typeface="+mn-ea"/>
                        <a:cs typeface="Arial" panose="020B0604020202020204" pitchFamily="34" charset="0"/>
                      </a:endParaRPr>
                    </a:p>
                    <a:p>
                      <a:endParaRPr lang="hr-HR" sz="1200" kern="1200" dirty="0">
                        <a:solidFill>
                          <a:schemeClr val="dk1"/>
                        </a:solidFill>
                        <a:effectLst/>
                        <a:latin typeface="Arial" panose="020B0604020202020204" pitchFamily="34" charset="0"/>
                        <a:ea typeface="+mn-ea"/>
                        <a:cs typeface="Arial" panose="020B0604020202020204" pitchFamily="34" charset="0"/>
                      </a:endParaRPr>
                    </a:p>
                    <a:p>
                      <a:r>
                        <a:rPr lang="en-GB" sz="1200" kern="1200" dirty="0">
                          <a:solidFill>
                            <a:schemeClr val="dk1"/>
                          </a:solidFill>
                          <a:effectLst/>
                          <a:latin typeface="Arial" panose="020B0604020202020204" pitchFamily="34" charset="0"/>
                          <a:ea typeface="+mn-ea"/>
                          <a:cs typeface="Arial" panose="020B0604020202020204" pitchFamily="34" charset="0"/>
                        </a:rPr>
                        <a:t> </a:t>
                      </a:r>
                      <a:endParaRPr lang="hr-HR" sz="1200" kern="1200" dirty="0">
                        <a:solidFill>
                          <a:schemeClr val="dk1"/>
                        </a:solidFill>
                        <a:effectLst/>
                        <a:latin typeface="Arial" panose="020B0604020202020204" pitchFamily="34" charset="0"/>
                        <a:ea typeface="+mn-ea"/>
                        <a:cs typeface="Arial" panose="020B0604020202020204" pitchFamily="34" charset="0"/>
                      </a:endParaRPr>
                    </a:p>
                    <a:p>
                      <a:endParaRPr lang="hr-HR" sz="1200" kern="1200" dirty="0">
                        <a:solidFill>
                          <a:schemeClr val="dk1"/>
                        </a:solidFill>
                        <a:effectLst/>
                        <a:latin typeface="Arial" panose="020B0604020202020204" pitchFamily="34" charset="0"/>
                        <a:ea typeface="+mn-ea"/>
                        <a:cs typeface="Arial" panose="020B0604020202020204" pitchFamily="34" charset="0"/>
                      </a:endParaRPr>
                    </a:p>
                  </a:txBody>
                  <a:tcPr anchor="ctr">
                    <a:solidFill>
                      <a:srgbClr val="E9F1E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hr-HR" sz="1200" b="1" dirty="0">
                          <a:latin typeface="Arial" panose="020B0604020202020204" pitchFamily="34" charset="0"/>
                          <a:cs typeface="Arial" panose="020B0604020202020204" pitchFamily="34" charset="0"/>
                        </a:rPr>
                        <a:t>5*2=10</a:t>
                      </a:r>
                    </a:p>
                  </a:txBody>
                  <a:tcPr anchor="ctr">
                    <a:solidFill>
                      <a:srgbClr val="E9F1EF"/>
                    </a:solidFill>
                  </a:tcPr>
                </a:tc>
                <a:extLst>
                  <a:ext uri="{0D108BD9-81ED-4DB2-BD59-A6C34878D82A}">
                    <a16:rowId xmlns:a16="http://schemas.microsoft.com/office/drawing/2014/main" val="3790901782"/>
                  </a:ext>
                </a:extLst>
              </a:tr>
              <a:tr h="396240">
                <a:tc vMerge="1">
                  <a:txBody>
                    <a:bodyPr/>
                    <a:lstStyle/>
                    <a:p>
                      <a:endParaRPr lang="hr-HR" dirty="0"/>
                    </a:p>
                  </a:txBody>
                  <a:tcPr>
                    <a:solidFill>
                      <a:srgbClr val="E9F1EF"/>
                    </a:solidFill>
                  </a:tcPr>
                </a:tc>
                <a:tc>
                  <a:txBody>
                    <a:bodyPr/>
                    <a:lstStyle/>
                    <a:p>
                      <a:pPr algn="ctr"/>
                      <a:r>
                        <a:rPr lang="en-US" sz="1200" b="1" dirty="0">
                          <a:solidFill>
                            <a:srgbClr val="295A4D"/>
                          </a:solidFill>
                          <a:latin typeface="Arial" panose="020B0604020202020204" pitchFamily="34" charset="0"/>
                          <a:cs typeface="Arial" panose="020B0604020202020204" pitchFamily="34" charset="0"/>
                        </a:rPr>
                        <a:t>3.2. Resources and budget</a:t>
                      </a:r>
                      <a:endParaRPr lang="hr-HR" sz="1200" b="1" dirty="0">
                        <a:solidFill>
                          <a:srgbClr val="295A4D"/>
                        </a:solidFill>
                        <a:latin typeface="Arial" panose="020B0604020202020204" pitchFamily="34" charset="0"/>
                        <a:cs typeface="Arial" panose="020B0604020202020204" pitchFamily="34" charset="0"/>
                      </a:endParaRPr>
                    </a:p>
                  </a:txBody>
                  <a:tcPr anchor="ctr">
                    <a:solidFill>
                      <a:schemeClr val="bg1"/>
                    </a:solidFill>
                  </a:tcPr>
                </a:tc>
                <a:tc>
                  <a:txBody>
                    <a:bodyPr/>
                    <a:lstStyle/>
                    <a:p>
                      <a:r>
                        <a:rPr lang="en-US" sz="1200" kern="1200" dirty="0">
                          <a:solidFill>
                            <a:schemeClr val="dk1"/>
                          </a:solidFill>
                          <a:effectLst/>
                          <a:latin typeface="Arial" panose="020B0604020202020204" pitchFamily="34" charset="0"/>
                          <a:ea typeface="+mn-ea"/>
                          <a:cs typeface="Arial" panose="020B0604020202020204" pitchFamily="34" charset="0"/>
                        </a:rPr>
                        <a:t>This sub-criterion assesses the adequacy and appropriateness of the resources to implement the project. It evaluates the expertise and complementarity of the team/consortium, availability of infrastructure and equipment, involvement of relevant stakeholders and the relevance of prior experience particularly those relevant for understanding and fulfilling identified social need(s)/challenges. It examines whether the budget is realistic, well-justified, and aligned with the proposed activities and objectives.</a:t>
                      </a:r>
                      <a:endParaRPr lang="hr-HR" sz="1200" dirty="0">
                        <a:latin typeface="Arial" panose="020B0604020202020204" pitchFamily="34" charset="0"/>
                        <a:cs typeface="Arial" panose="020B0604020202020204" pitchFamily="34" charset="0"/>
                      </a:endParaRPr>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r-HR" sz="1200" b="1" dirty="0">
                          <a:latin typeface="Arial" panose="020B0604020202020204" pitchFamily="34" charset="0"/>
                          <a:cs typeface="Arial" panose="020B0604020202020204" pitchFamily="34" charset="0"/>
                        </a:rPr>
                        <a:t>5*2=10</a:t>
                      </a:r>
                    </a:p>
                  </a:txBody>
                  <a:tcPr anchor="ctr">
                    <a:solidFill>
                      <a:schemeClr val="bg1"/>
                    </a:solidFill>
                  </a:tcPr>
                </a:tc>
                <a:extLst>
                  <a:ext uri="{0D108BD9-81ED-4DB2-BD59-A6C34878D82A}">
                    <a16:rowId xmlns:a16="http://schemas.microsoft.com/office/drawing/2014/main" val="2488267226"/>
                  </a:ext>
                </a:extLst>
              </a:tr>
            </a:tbl>
          </a:graphicData>
        </a:graphic>
      </p:graphicFrame>
    </p:spTree>
    <p:extLst>
      <p:ext uri="{BB962C8B-B14F-4D97-AF65-F5344CB8AC3E}">
        <p14:creationId xmlns:p14="http://schemas.microsoft.com/office/powerpoint/2010/main" val="1226232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8320614-11D9-7D25-5D82-B958AF9D827A}"/>
              </a:ext>
            </a:extLst>
          </p:cNvPr>
          <p:cNvSpPr>
            <a:spLocks noGrp="1"/>
          </p:cNvSpPr>
          <p:nvPr>
            <p:ph type="title"/>
          </p:nvPr>
        </p:nvSpPr>
        <p:spPr>
          <a:xfrm>
            <a:off x="890855" y="431363"/>
            <a:ext cx="9640856" cy="3651345"/>
          </a:xfrm>
        </p:spPr>
        <p:txBody>
          <a:bodyPr>
            <a:normAutofit/>
          </a:bodyPr>
          <a:lstStyle/>
          <a:p>
            <a:r>
              <a:rPr lang="hr-HR" b="1" dirty="0"/>
              <a:t>HVALA NA PAŽNJI!</a:t>
            </a:r>
          </a:p>
        </p:txBody>
      </p:sp>
      <p:pic>
        <p:nvPicPr>
          <p:cNvPr id="10" name="Picture 9">
            <a:extLst>
              <a:ext uri="{FF2B5EF4-FFF2-40B4-BE49-F238E27FC236}">
                <a16:creationId xmlns:a16="http://schemas.microsoft.com/office/drawing/2014/main" id="{27AD5CE8-9859-FE2A-8B4A-265AEFE15C2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713275" y="5434608"/>
            <a:ext cx="1730283" cy="992029"/>
          </a:xfrm>
          <a:prstGeom prst="rect">
            <a:avLst/>
          </a:prstGeom>
        </p:spPr>
      </p:pic>
      <p:pic>
        <p:nvPicPr>
          <p:cNvPr id="11" name="Picture 10">
            <a:extLst>
              <a:ext uri="{FF2B5EF4-FFF2-40B4-BE49-F238E27FC236}">
                <a16:creationId xmlns:a16="http://schemas.microsoft.com/office/drawing/2014/main" id="{BD03A1C5-E2AE-7D77-9718-ABC051B6615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482361" y="5319778"/>
            <a:ext cx="2358163" cy="1326466"/>
          </a:xfrm>
          <a:prstGeom prst="rect">
            <a:avLst/>
          </a:prstGeom>
        </p:spPr>
      </p:pic>
      <p:pic>
        <p:nvPicPr>
          <p:cNvPr id="12" name="Picture 11">
            <a:extLst>
              <a:ext uri="{FF2B5EF4-FFF2-40B4-BE49-F238E27FC236}">
                <a16:creationId xmlns:a16="http://schemas.microsoft.com/office/drawing/2014/main" id="{078DE978-7097-C42D-8C94-6D2D20D067B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877335" y="5778500"/>
            <a:ext cx="1790115" cy="355001"/>
          </a:xfrm>
          <a:prstGeom prst="rect">
            <a:avLst/>
          </a:prstGeom>
        </p:spPr>
      </p:pic>
      <p:sp>
        <p:nvSpPr>
          <p:cNvPr id="13" name="Subtitle 2">
            <a:extLst>
              <a:ext uri="{FF2B5EF4-FFF2-40B4-BE49-F238E27FC236}">
                <a16:creationId xmlns:a16="http://schemas.microsoft.com/office/drawing/2014/main" id="{9488A5F0-E532-EB43-F515-38ABACB40CCC}"/>
              </a:ext>
            </a:extLst>
          </p:cNvPr>
          <p:cNvSpPr txBox="1">
            <a:spLocks/>
          </p:cNvSpPr>
          <p:nvPr/>
        </p:nvSpPr>
        <p:spPr>
          <a:xfrm>
            <a:off x="890855" y="4482352"/>
            <a:ext cx="9144000" cy="5217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95A4D"/>
                </a:solidFill>
                <a:latin typeface=""/>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95A4D"/>
                </a:solidFill>
                <a:latin typeface=""/>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95A4D"/>
                </a:solidFill>
                <a:latin typeface=""/>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95A4D"/>
                </a:solidFill>
                <a:latin typeface=""/>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95A4D"/>
                </a:solidFill>
                <a:latin typeface=""/>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r-HR" b="1" dirty="0"/>
              <a:t>digit@mzom.hr</a:t>
            </a:r>
            <a:endParaRPr lang="hr-HR" dirty="0"/>
          </a:p>
        </p:txBody>
      </p:sp>
      <p:sp>
        <p:nvSpPr>
          <p:cNvPr id="14" name="Subtitle 2">
            <a:extLst>
              <a:ext uri="{FF2B5EF4-FFF2-40B4-BE49-F238E27FC236}">
                <a16:creationId xmlns:a16="http://schemas.microsoft.com/office/drawing/2014/main" id="{4B37ED4B-9237-26EE-C655-F4F8B64BAC2D}"/>
              </a:ext>
            </a:extLst>
          </p:cNvPr>
          <p:cNvSpPr txBox="1">
            <a:spLocks/>
          </p:cNvSpPr>
          <p:nvPr/>
        </p:nvSpPr>
        <p:spPr>
          <a:xfrm>
            <a:off x="890855" y="3821844"/>
            <a:ext cx="9144000" cy="5217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95A4D"/>
                </a:solidFill>
                <a:latin typeface=""/>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95A4D"/>
                </a:solidFill>
                <a:latin typeface=""/>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95A4D"/>
                </a:solidFill>
                <a:latin typeface=""/>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95A4D"/>
                </a:solidFill>
                <a:latin typeface=""/>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95A4D"/>
                </a:solidFill>
                <a:latin typeface=""/>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hr-HR" dirty="0"/>
          </a:p>
        </p:txBody>
      </p:sp>
    </p:spTree>
    <p:extLst>
      <p:ext uri="{BB962C8B-B14F-4D97-AF65-F5344CB8AC3E}">
        <p14:creationId xmlns:p14="http://schemas.microsoft.com/office/powerpoint/2010/main" val="2874789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0D22F-92BB-45F5-683F-FFDB496E9729}"/>
              </a:ext>
            </a:extLst>
          </p:cNvPr>
          <p:cNvSpPr>
            <a:spLocks noGrp="1"/>
          </p:cNvSpPr>
          <p:nvPr>
            <p:ph type="title"/>
          </p:nvPr>
        </p:nvSpPr>
        <p:spPr>
          <a:xfrm>
            <a:off x="838200" y="9256"/>
            <a:ext cx="10515600" cy="830629"/>
          </a:xfrm>
        </p:spPr>
        <p:txBody>
          <a:bodyPr>
            <a:normAutofit/>
          </a:bodyPr>
          <a:lstStyle/>
          <a:p>
            <a:r>
              <a:rPr lang="hr-HR" sz="2400" dirty="0"/>
              <a:t>DIGIT pozivi </a:t>
            </a:r>
          </a:p>
        </p:txBody>
      </p:sp>
      <p:graphicFrame>
        <p:nvGraphicFramePr>
          <p:cNvPr id="4" name="Table 3">
            <a:extLst>
              <a:ext uri="{FF2B5EF4-FFF2-40B4-BE49-F238E27FC236}">
                <a16:creationId xmlns:a16="http://schemas.microsoft.com/office/drawing/2014/main" id="{98364742-A5DD-7C68-AB68-DD3EAFFADF46}"/>
              </a:ext>
            </a:extLst>
          </p:cNvPr>
          <p:cNvGraphicFramePr>
            <a:graphicFrameLocks noGrp="1"/>
          </p:cNvGraphicFramePr>
          <p:nvPr>
            <p:extLst>
              <p:ext uri="{D42A27DB-BD31-4B8C-83A1-F6EECF244321}">
                <p14:modId xmlns:p14="http://schemas.microsoft.com/office/powerpoint/2010/main" val="2048707987"/>
              </p:ext>
            </p:extLst>
          </p:nvPr>
        </p:nvGraphicFramePr>
        <p:xfrm>
          <a:off x="957430" y="701134"/>
          <a:ext cx="10872829" cy="5849669"/>
        </p:xfrm>
        <a:graphic>
          <a:graphicData uri="http://schemas.openxmlformats.org/drawingml/2006/table">
            <a:tbl>
              <a:tblPr/>
              <a:tblGrid>
                <a:gridCol w="3630294">
                  <a:extLst>
                    <a:ext uri="{9D8B030D-6E8A-4147-A177-3AD203B41FA5}">
                      <a16:colId xmlns:a16="http://schemas.microsoft.com/office/drawing/2014/main" val="914416665"/>
                    </a:ext>
                  </a:extLst>
                </a:gridCol>
                <a:gridCol w="3183565">
                  <a:extLst>
                    <a:ext uri="{9D8B030D-6E8A-4147-A177-3AD203B41FA5}">
                      <a16:colId xmlns:a16="http://schemas.microsoft.com/office/drawing/2014/main" val="2171675522"/>
                    </a:ext>
                  </a:extLst>
                </a:gridCol>
                <a:gridCol w="4058970">
                  <a:extLst>
                    <a:ext uri="{9D8B030D-6E8A-4147-A177-3AD203B41FA5}">
                      <a16:colId xmlns:a16="http://schemas.microsoft.com/office/drawing/2014/main" val="2768311982"/>
                    </a:ext>
                  </a:extLst>
                </a:gridCol>
              </a:tblGrid>
              <a:tr h="244067">
                <a:tc>
                  <a:txBody>
                    <a:bodyPr/>
                    <a:lstStyle/>
                    <a:p>
                      <a:pPr algn="ctr">
                        <a:buNone/>
                      </a:pPr>
                      <a:r>
                        <a:rPr lang="hr-HR" sz="1600" b="1" dirty="0">
                          <a:solidFill>
                            <a:schemeClr val="bg1"/>
                          </a:solidFill>
                          <a:effectLst/>
                          <a:latin typeface="Arial" panose="020B0604020202020204" pitchFamily="34" charset="0"/>
                          <a:cs typeface="Arial" panose="020B0604020202020204" pitchFamily="34" charset="0"/>
                        </a:rPr>
                        <a:t>Poziv</a:t>
                      </a:r>
                    </a:p>
                  </a:txBody>
                  <a:tcPr anchor="ctr">
                    <a:lnL>
                      <a:noFill/>
                    </a:lnL>
                    <a:lnR>
                      <a:noFill/>
                    </a:lnR>
                    <a:lnT>
                      <a:noFill/>
                    </a:lnT>
                    <a:lnB>
                      <a:noFill/>
                    </a:lnB>
                    <a:solidFill>
                      <a:srgbClr val="35915D"/>
                    </a:solidFill>
                  </a:tcPr>
                </a:tc>
                <a:tc>
                  <a:txBody>
                    <a:bodyPr/>
                    <a:lstStyle/>
                    <a:p>
                      <a:pPr algn="ctr">
                        <a:buNone/>
                      </a:pPr>
                      <a:r>
                        <a:rPr lang="hr-HR" sz="1600" b="1" dirty="0">
                          <a:solidFill>
                            <a:schemeClr val="bg1"/>
                          </a:solidFill>
                          <a:effectLst/>
                          <a:latin typeface="Arial" panose="020B0604020202020204" pitchFamily="34" charset="0"/>
                          <a:cs typeface="Arial" panose="020B0604020202020204" pitchFamily="34" charset="0"/>
                        </a:rPr>
                        <a:t>Alokacija (EUR)</a:t>
                      </a:r>
                    </a:p>
                  </a:txBody>
                  <a:tcPr anchor="ctr">
                    <a:lnL>
                      <a:noFill/>
                    </a:lnL>
                    <a:lnR>
                      <a:noFill/>
                    </a:lnR>
                    <a:lnT>
                      <a:noFill/>
                    </a:lnT>
                    <a:lnB>
                      <a:noFill/>
                    </a:lnB>
                    <a:solidFill>
                      <a:srgbClr val="35915D"/>
                    </a:solidFill>
                  </a:tcPr>
                </a:tc>
                <a:tc>
                  <a:txBody>
                    <a:bodyPr/>
                    <a:lstStyle/>
                    <a:p>
                      <a:pPr algn="ctr">
                        <a:buNone/>
                      </a:pPr>
                      <a:r>
                        <a:rPr lang="hr-HR" sz="1600" b="1" dirty="0">
                          <a:solidFill>
                            <a:schemeClr val="bg1"/>
                          </a:solidFill>
                          <a:effectLst/>
                          <a:latin typeface="Arial" panose="020B0604020202020204" pitchFamily="34" charset="0"/>
                          <a:cs typeface="Arial" panose="020B0604020202020204" pitchFamily="34" charset="0"/>
                        </a:rPr>
                        <a:t>Status</a:t>
                      </a:r>
                      <a:endParaRPr lang="en-US" sz="1600" b="1" dirty="0">
                        <a:solidFill>
                          <a:schemeClr val="bg1"/>
                        </a:solidFill>
                        <a:effectLst/>
                        <a:latin typeface="Arial" panose="020B0604020202020204" pitchFamily="34" charset="0"/>
                        <a:cs typeface="Arial" panose="020B0604020202020204" pitchFamily="34" charset="0"/>
                      </a:endParaRPr>
                    </a:p>
                  </a:txBody>
                  <a:tcPr anchor="ctr">
                    <a:lnL>
                      <a:noFill/>
                    </a:lnL>
                    <a:lnR>
                      <a:noFill/>
                    </a:lnR>
                    <a:lnT>
                      <a:noFill/>
                    </a:lnT>
                    <a:lnB>
                      <a:noFill/>
                    </a:lnB>
                    <a:solidFill>
                      <a:srgbClr val="35915D"/>
                    </a:solidFill>
                  </a:tcPr>
                </a:tc>
                <a:extLst>
                  <a:ext uri="{0D108BD9-81ED-4DB2-BD59-A6C34878D82A}">
                    <a16:rowId xmlns:a16="http://schemas.microsoft.com/office/drawing/2014/main" val="704532287"/>
                  </a:ext>
                </a:extLst>
              </a:tr>
              <a:tr h="644623">
                <a:tc>
                  <a:txBody>
                    <a:bodyPr/>
                    <a:lstStyle/>
                    <a:p>
                      <a:r>
                        <a:rPr lang="en-US" sz="1500" b="0" dirty="0">
                          <a:solidFill>
                            <a:srgbClr val="295A4D"/>
                          </a:solidFill>
                          <a:effectLst/>
                          <a:latin typeface="Arial" panose="020B0604020202020204" pitchFamily="34" charset="0"/>
                          <a:cs typeface="Arial" panose="020B0604020202020204" pitchFamily="34" charset="0"/>
                        </a:rPr>
                        <a:t>Seal of Excellence under the Synergies Program</a:t>
                      </a:r>
                    </a:p>
                  </a:txBody>
                  <a:tcPr marL="75111" marR="75111" marT="37556" marB="37556" anchor="ctr">
                    <a:lnL>
                      <a:noFill/>
                    </a:lnL>
                    <a:lnR>
                      <a:noFill/>
                    </a:lnR>
                    <a:lnT>
                      <a:noFill/>
                    </a:lnT>
                    <a:lnB>
                      <a:noFill/>
                    </a:lnB>
                    <a:solidFill>
                      <a:schemeClr val="accent6">
                        <a:lumMod val="20000"/>
                        <a:lumOff val="80000"/>
                      </a:schemeClr>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6,400,000</a:t>
                      </a:r>
                    </a:p>
                  </a:txBody>
                  <a:tcPr marL="75111" marR="75111" marT="37556" marB="37556" anchor="ctr">
                    <a:lnL>
                      <a:noFill/>
                    </a:lnL>
                    <a:lnR>
                      <a:noFill/>
                    </a:lnR>
                    <a:lnT>
                      <a:noFill/>
                    </a:lnT>
                    <a:lnB>
                      <a:noFill/>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r-HR" sz="1500" dirty="0">
                          <a:solidFill>
                            <a:srgbClr val="295A4D"/>
                          </a:solidFill>
                          <a:effectLst/>
                          <a:latin typeface="Arial" panose="020B0604020202020204" pitchFamily="34" charset="0"/>
                          <a:cs typeface="Arial" panose="020B0604020202020204" pitchFamily="34" charset="0"/>
                        </a:rPr>
                        <a:t>Zatvoren</a:t>
                      </a:r>
                    </a:p>
                  </a:txBody>
                  <a:tcPr marL="75111" marR="75111" marT="37556" marB="37556"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3897580528"/>
                  </a:ext>
                </a:extLst>
              </a:tr>
              <a:tr h="457200">
                <a:tc>
                  <a:txBody>
                    <a:bodyPr/>
                    <a:lstStyle/>
                    <a:p>
                      <a:r>
                        <a:rPr lang="hr-HR" sz="1500" b="0" dirty="0" err="1">
                          <a:solidFill>
                            <a:srgbClr val="295A4D"/>
                          </a:solidFill>
                          <a:effectLst/>
                          <a:latin typeface="Arial" panose="020B0604020202020204" pitchFamily="34" charset="0"/>
                          <a:cs typeface="Arial" panose="020B0604020202020204" pitchFamily="34" charset="0"/>
                        </a:rPr>
                        <a:t>Routes</a:t>
                      </a:r>
                      <a:r>
                        <a:rPr lang="hr-HR" sz="1500" b="0" dirty="0">
                          <a:solidFill>
                            <a:srgbClr val="295A4D"/>
                          </a:solidFill>
                          <a:effectLst/>
                          <a:latin typeface="Arial" panose="020B0604020202020204" pitchFamily="34" charset="0"/>
                          <a:cs typeface="Arial" panose="020B0604020202020204" pitchFamily="34" charset="0"/>
                        </a:rPr>
                        <a:t> to </a:t>
                      </a:r>
                      <a:r>
                        <a:rPr lang="hr-HR" sz="1500" b="0" dirty="0" err="1">
                          <a:solidFill>
                            <a:srgbClr val="295A4D"/>
                          </a:solidFill>
                          <a:effectLst/>
                          <a:latin typeface="Arial" panose="020B0604020202020204" pitchFamily="34" charset="0"/>
                          <a:cs typeface="Arial" panose="020B0604020202020204" pitchFamily="34" charset="0"/>
                        </a:rPr>
                        <a:t>Synergies</a:t>
                      </a:r>
                      <a:endParaRPr lang="hr-HR" sz="1500" b="0" dirty="0">
                        <a:solidFill>
                          <a:srgbClr val="295A4D"/>
                        </a:solidFill>
                        <a:effectLst/>
                        <a:latin typeface="Arial" panose="020B0604020202020204" pitchFamily="34" charset="0"/>
                        <a:cs typeface="Arial" panose="020B0604020202020204" pitchFamily="34" charset="0"/>
                      </a:endParaRPr>
                    </a:p>
                  </a:txBody>
                  <a:tcPr marL="75111" marR="75111" marT="37556" marB="37556" anchor="ctr">
                    <a:lnL>
                      <a:noFill/>
                    </a:lnL>
                    <a:lnR>
                      <a:noFill/>
                    </a:lnR>
                    <a:lnT>
                      <a:noFill/>
                    </a:lnT>
                    <a:lnB>
                      <a:noFill/>
                    </a:lnB>
                    <a:solidFill>
                      <a:srgbClr val="E9F1EF"/>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3,000,000</a:t>
                      </a:r>
                    </a:p>
                  </a:txBody>
                  <a:tcPr marL="75111" marR="75111" marT="37556" marB="37556" anchor="ctr">
                    <a:lnL>
                      <a:noFill/>
                    </a:lnL>
                    <a:lnR>
                      <a:noFill/>
                    </a:lnR>
                    <a:lnT>
                      <a:noFill/>
                    </a:lnT>
                    <a:lnB>
                      <a:noFill/>
                    </a:lnB>
                    <a:solidFill>
                      <a:srgbClr val="E9F1EF"/>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Otvoren</a:t>
                      </a:r>
                    </a:p>
                  </a:txBody>
                  <a:tcPr marL="75111" marR="75111" marT="37556" marB="37556" anchor="ctr">
                    <a:lnL>
                      <a:noFill/>
                    </a:lnL>
                    <a:lnR>
                      <a:noFill/>
                    </a:lnR>
                    <a:lnT>
                      <a:noFill/>
                    </a:lnT>
                    <a:lnB>
                      <a:noFill/>
                    </a:lnB>
                    <a:solidFill>
                      <a:srgbClr val="E9F1EF"/>
                    </a:solidFill>
                  </a:tcPr>
                </a:tc>
                <a:extLst>
                  <a:ext uri="{0D108BD9-81ED-4DB2-BD59-A6C34878D82A}">
                    <a16:rowId xmlns:a16="http://schemas.microsoft.com/office/drawing/2014/main" val="615842232"/>
                  </a:ext>
                </a:extLst>
              </a:tr>
              <a:tr h="492369">
                <a:tc>
                  <a:txBody>
                    <a:bodyPr/>
                    <a:lstStyle/>
                    <a:p>
                      <a:r>
                        <a:rPr lang="en-US" sz="1500" b="0" dirty="0">
                          <a:solidFill>
                            <a:srgbClr val="295A4D"/>
                          </a:solidFill>
                          <a:effectLst/>
                          <a:latin typeface="Arial" panose="020B0604020202020204" pitchFamily="34" charset="0"/>
                          <a:cs typeface="Arial" panose="020B0604020202020204" pitchFamily="34" charset="0"/>
                        </a:rPr>
                        <a:t>Bridging Opportunities</a:t>
                      </a:r>
                    </a:p>
                  </a:txBody>
                  <a:tcPr marL="75111" marR="75111" marT="37556" marB="37556" anchor="ctr">
                    <a:lnL>
                      <a:noFill/>
                    </a:lnL>
                    <a:lnR>
                      <a:noFill/>
                    </a:lnR>
                    <a:lnT>
                      <a:noFill/>
                    </a:lnT>
                    <a:lnB>
                      <a:noFill/>
                    </a:lnB>
                    <a:solidFill>
                      <a:schemeClr val="accent6">
                        <a:lumMod val="20000"/>
                        <a:lumOff val="80000"/>
                      </a:schemeClr>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2,000,000</a:t>
                      </a:r>
                    </a:p>
                  </a:txBody>
                  <a:tcPr marL="75111" marR="75111" marT="37556" marB="37556" anchor="ctr">
                    <a:lnL>
                      <a:noFill/>
                    </a:lnL>
                    <a:lnR>
                      <a:noFill/>
                    </a:lnR>
                    <a:lnT>
                      <a:noFill/>
                    </a:lnT>
                    <a:lnB>
                      <a:noFill/>
                    </a:lnB>
                    <a:solidFill>
                      <a:schemeClr val="accent6">
                        <a:lumMod val="20000"/>
                        <a:lumOff val="80000"/>
                      </a:schemeClr>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Q3 2026</a:t>
                      </a:r>
                    </a:p>
                  </a:txBody>
                  <a:tcPr marL="75111" marR="75111" marT="37556" marB="37556"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3302739198"/>
                  </a:ext>
                </a:extLst>
              </a:tr>
              <a:tr h="380456">
                <a:tc>
                  <a:txBody>
                    <a:bodyPr/>
                    <a:lstStyle/>
                    <a:p>
                      <a:r>
                        <a:rPr lang="en-US" sz="1500" b="0" dirty="0">
                          <a:solidFill>
                            <a:srgbClr val="295A4D"/>
                          </a:solidFill>
                          <a:effectLst/>
                          <a:latin typeface="Arial" panose="020B0604020202020204" pitchFamily="34" charset="0"/>
                          <a:cs typeface="Arial" panose="020B0604020202020204" pitchFamily="34" charset="0"/>
                        </a:rPr>
                        <a:t>Call for proposals under the Challenge program</a:t>
                      </a:r>
                    </a:p>
                  </a:txBody>
                  <a:tcPr marL="75111" marR="75111" marT="37556" marB="37556" anchor="ctr">
                    <a:lnL>
                      <a:noFill/>
                    </a:lnL>
                    <a:lnR>
                      <a:noFill/>
                    </a:lnR>
                    <a:lnT>
                      <a:noFill/>
                    </a:lnT>
                    <a:lnB>
                      <a:noFill/>
                    </a:lnB>
                    <a:solidFill>
                      <a:srgbClr val="E9F1E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r-HR" sz="1500" dirty="0">
                          <a:solidFill>
                            <a:srgbClr val="295A4D"/>
                          </a:solidFill>
                          <a:effectLst/>
                          <a:latin typeface="Arial" panose="020B0604020202020204" pitchFamily="34" charset="0"/>
                          <a:cs typeface="Arial" panose="020B0604020202020204" pitchFamily="34" charset="0"/>
                        </a:rPr>
                        <a:t>15,332,619</a:t>
                      </a:r>
                    </a:p>
                  </a:txBody>
                  <a:tcPr marL="75111" marR="75111" marT="37556" marB="37556" anchor="ctr">
                    <a:lnL>
                      <a:noFill/>
                    </a:lnL>
                    <a:lnR>
                      <a:noFill/>
                    </a:lnR>
                    <a:lnT>
                      <a:noFill/>
                    </a:lnT>
                    <a:lnB>
                      <a:noFill/>
                    </a:lnB>
                    <a:solidFill>
                      <a:srgbClr val="E9F1E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r-HR" sz="1500" dirty="0">
                          <a:solidFill>
                            <a:srgbClr val="295A4D"/>
                          </a:solidFill>
                          <a:effectLst/>
                          <a:latin typeface="Arial" panose="020B0604020202020204" pitchFamily="34" charset="0"/>
                          <a:cs typeface="Arial" panose="020B0604020202020204" pitchFamily="34" charset="0"/>
                        </a:rPr>
                        <a:t>Zatvoren</a:t>
                      </a:r>
                    </a:p>
                  </a:txBody>
                  <a:tcPr marL="75111" marR="75111" marT="37556" marB="37556" anchor="ctr">
                    <a:lnL>
                      <a:noFill/>
                    </a:lnL>
                    <a:lnR>
                      <a:noFill/>
                    </a:lnR>
                    <a:lnT>
                      <a:noFill/>
                    </a:lnT>
                    <a:lnB>
                      <a:noFill/>
                    </a:lnB>
                    <a:solidFill>
                      <a:srgbClr val="E9F1EF"/>
                    </a:solidFill>
                  </a:tcPr>
                </a:tc>
                <a:extLst>
                  <a:ext uri="{0D108BD9-81ED-4DB2-BD59-A6C34878D82A}">
                    <a16:rowId xmlns:a16="http://schemas.microsoft.com/office/drawing/2014/main" val="511158656"/>
                  </a:ext>
                </a:extLst>
              </a:tr>
              <a:tr h="5843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dirty="0">
                          <a:solidFill>
                            <a:srgbClr val="295A4D"/>
                          </a:solidFill>
                          <a:effectLst/>
                          <a:latin typeface="Arial" panose="020B0604020202020204" pitchFamily="34" charset="0"/>
                          <a:cs typeface="Arial" panose="020B0604020202020204" pitchFamily="34" charset="0"/>
                        </a:rPr>
                        <a:t>Professionalization of research centers</a:t>
                      </a:r>
                      <a:endParaRPr lang="hr-HR" sz="1500" b="0" dirty="0">
                        <a:solidFill>
                          <a:srgbClr val="295A4D"/>
                        </a:solidFill>
                        <a:effectLst/>
                        <a:latin typeface="Arial" panose="020B0604020202020204" pitchFamily="34" charset="0"/>
                        <a:cs typeface="Arial" panose="020B0604020202020204" pitchFamily="34" charset="0"/>
                      </a:endParaRPr>
                    </a:p>
                  </a:txBody>
                  <a:tcPr marL="75111" marR="75111" marT="37556" marB="37556" anchor="ctr">
                    <a:lnL>
                      <a:noFill/>
                    </a:lnL>
                    <a:lnR>
                      <a:noFill/>
                    </a:lnR>
                    <a:lnT>
                      <a:noFill/>
                    </a:lnT>
                    <a:lnB>
                      <a:noFill/>
                    </a:lnB>
                    <a:solidFill>
                      <a:schemeClr val="accent6">
                        <a:lumMod val="20000"/>
                        <a:lumOff val="80000"/>
                      </a:schemeClr>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5,000,000</a:t>
                      </a:r>
                    </a:p>
                  </a:txBody>
                  <a:tcPr marL="75111" marR="75111" marT="37556" marB="37556" anchor="ctr">
                    <a:lnL>
                      <a:noFill/>
                    </a:lnL>
                    <a:lnR>
                      <a:noFill/>
                    </a:lnR>
                    <a:lnT>
                      <a:noFill/>
                    </a:lnT>
                    <a:lnB>
                      <a:noFill/>
                    </a:lnB>
                    <a:solidFill>
                      <a:schemeClr val="accent6">
                        <a:lumMod val="20000"/>
                        <a:lumOff val="80000"/>
                      </a:schemeClr>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Zatvoren</a:t>
                      </a:r>
                    </a:p>
                  </a:txBody>
                  <a:tcPr marL="75111" marR="75111" marT="37556" marB="37556"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2769949330"/>
                  </a:ext>
                </a:extLst>
              </a:tr>
              <a:tr h="2915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dirty="0">
                          <a:solidFill>
                            <a:srgbClr val="295A4D"/>
                          </a:solidFill>
                          <a:effectLst/>
                          <a:latin typeface="Arial" panose="020B0604020202020204" pitchFamily="34" charset="0"/>
                          <a:cs typeface="Arial" panose="020B0604020202020204" pitchFamily="34" charset="0"/>
                        </a:rPr>
                        <a:t>Professionalization of research centers</a:t>
                      </a:r>
                      <a:r>
                        <a:rPr lang="hr-HR" sz="1500" b="0" dirty="0">
                          <a:solidFill>
                            <a:srgbClr val="295A4D"/>
                          </a:solidFill>
                          <a:effectLst/>
                          <a:latin typeface="Arial" panose="020B0604020202020204" pitchFamily="34" charset="0"/>
                          <a:cs typeface="Arial" panose="020B0604020202020204" pitchFamily="34" charset="0"/>
                        </a:rPr>
                        <a:t> II</a:t>
                      </a:r>
                    </a:p>
                    <a:p>
                      <a:pPr marL="0" marR="0" lvl="0" indent="0" algn="l" defTabSz="914400" rtl="0" eaLnBrk="1" fontAlgn="auto" latinLnBrk="0" hangingPunct="1">
                        <a:lnSpc>
                          <a:spcPct val="100000"/>
                        </a:lnSpc>
                        <a:spcBef>
                          <a:spcPts val="0"/>
                        </a:spcBef>
                        <a:spcAft>
                          <a:spcPts val="0"/>
                        </a:spcAft>
                        <a:buClrTx/>
                        <a:buSzTx/>
                        <a:buFontTx/>
                        <a:buNone/>
                        <a:tabLst/>
                        <a:defRPr/>
                      </a:pPr>
                      <a:endParaRPr lang="hr-HR" sz="1500" b="0" dirty="0">
                        <a:solidFill>
                          <a:srgbClr val="295A4D"/>
                        </a:solidFill>
                        <a:effectLst/>
                        <a:latin typeface="Arial" panose="020B0604020202020204" pitchFamily="34" charset="0"/>
                        <a:cs typeface="Arial" panose="020B0604020202020204" pitchFamily="34" charset="0"/>
                      </a:endParaRPr>
                    </a:p>
                  </a:txBody>
                  <a:tcPr marL="75111" marR="75111" marT="37556" marB="37556" anchor="ctr">
                    <a:lnL>
                      <a:noFill/>
                    </a:lnL>
                    <a:lnR>
                      <a:noFill/>
                    </a:lnR>
                    <a:lnT>
                      <a:noFill/>
                    </a:lnT>
                    <a:lnB>
                      <a:noFill/>
                    </a:lnB>
                    <a:solidFill>
                      <a:schemeClr val="accent6">
                        <a:lumMod val="20000"/>
                        <a:lumOff val="80000"/>
                      </a:schemeClr>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500,000</a:t>
                      </a:r>
                    </a:p>
                  </a:txBody>
                  <a:tcPr marL="75111" marR="75111" marT="37556" marB="37556" anchor="ctr">
                    <a:lnL>
                      <a:noFill/>
                    </a:lnL>
                    <a:lnR>
                      <a:noFill/>
                    </a:lnR>
                    <a:lnT>
                      <a:noFill/>
                    </a:lnT>
                    <a:lnB>
                      <a:noFill/>
                    </a:lnB>
                    <a:solidFill>
                      <a:schemeClr val="accent6">
                        <a:lumMod val="20000"/>
                        <a:lumOff val="80000"/>
                      </a:schemeClr>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Otvoren</a:t>
                      </a:r>
                    </a:p>
                  </a:txBody>
                  <a:tcPr marL="75111" marR="75111" marT="37556" marB="37556"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4233834900"/>
                  </a:ext>
                </a:extLst>
              </a:tr>
              <a:tr h="7542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dirty="0">
                          <a:solidFill>
                            <a:srgbClr val="295A4D"/>
                          </a:solidFill>
                          <a:effectLst/>
                          <a:latin typeface="Arial" panose="020B0604020202020204" pitchFamily="34" charset="0"/>
                          <a:cs typeface="Arial" panose="020B0604020202020204" pitchFamily="34" charset="0"/>
                        </a:rPr>
                        <a:t>Call for proposals </a:t>
                      </a:r>
                      <a:r>
                        <a:rPr lang="hr-HR" sz="1500" b="0" dirty="0" err="1">
                          <a:solidFill>
                            <a:srgbClr val="295A4D"/>
                          </a:solidFill>
                          <a:effectLst/>
                          <a:latin typeface="Arial" panose="020B0604020202020204" pitchFamily="34" charset="0"/>
                          <a:cs typeface="Arial" panose="020B0604020202020204" pitchFamily="34" charset="0"/>
                        </a:rPr>
                        <a:t>under</a:t>
                      </a:r>
                      <a:r>
                        <a:rPr lang="hr-HR" sz="1500" b="0" dirty="0">
                          <a:solidFill>
                            <a:srgbClr val="295A4D"/>
                          </a:solidFill>
                          <a:effectLst/>
                          <a:latin typeface="Arial" panose="020B0604020202020204" pitchFamily="34" charset="0"/>
                          <a:cs typeface="Arial" panose="020B0604020202020204" pitchFamily="34" charset="0"/>
                        </a:rPr>
                        <a:t> </a:t>
                      </a:r>
                      <a:r>
                        <a:rPr lang="hr-HR" sz="1500" b="0" dirty="0" err="1">
                          <a:solidFill>
                            <a:srgbClr val="295A4D"/>
                          </a:solidFill>
                          <a:effectLst/>
                          <a:latin typeface="Arial" panose="020B0604020202020204" pitchFamily="34" charset="0"/>
                          <a:cs typeface="Arial" panose="020B0604020202020204" pitchFamily="34" charset="0"/>
                        </a:rPr>
                        <a:t>the</a:t>
                      </a:r>
                      <a:r>
                        <a:rPr lang="hr-HR" sz="1500" b="0" dirty="0">
                          <a:solidFill>
                            <a:srgbClr val="295A4D"/>
                          </a:solidFill>
                          <a:effectLst/>
                          <a:latin typeface="Arial" panose="020B0604020202020204" pitchFamily="34" charset="0"/>
                          <a:cs typeface="Arial" panose="020B0604020202020204" pitchFamily="34" charset="0"/>
                        </a:rPr>
                        <a:t> Technology </a:t>
                      </a:r>
                      <a:r>
                        <a:rPr lang="hr-HR" sz="1500" b="0" dirty="0" err="1">
                          <a:solidFill>
                            <a:srgbClr val="295A4D"/>
                          </a:solidFill>
                          <a:effectLst/>
                          <a:latin typeface="Arial" panose="020B0604020202020204" pitchFamily="34" charset="0"/>
                          <a:cs typeface="Arial" panose="020B0604020202020204" pitchFamily="34" charset="0"/>
                        </a:rPr>
                        <a:t>scouting</a:t>
                      </a:r>
                      <a:r>
                        <a:rPr lang="hr-HR" sz="1500" b="0" dirty="0">
                          <a:solidFill>
                            <a:srgbClr val="295A4D"/>
                          </a:solidFill>
                          <a:effectLst/>
                          <a:latin typeface="Arial" panose="020B0604020202020204" pitchFamily="34" charset="0"/>
                          <a:cs typeface="Arial" panose="020B0604020202020204" pitchFamily="34" charset="0"/>
                        </a:rPr>
                        <a:t> program</a:t>
                      </a:r>
                    </a:p>
                  </a:txBody>
                  <a:tcPr marL="75111" marR="75111" marT="37556" marB="37556" anchor="ctr">
                    <a:lnL>
                      <a:noFill/>
                    </a:lnL>
                    <a:lnR>
                      <a:noFill/>
                    </a:lnR>
                    <a:lnT>
                      <a:noFill/>
                    </a:lnT>
                    <a:lnB>
                      <a:noFill/>
                    </a:lnB>
                    <a:solidFill>
                      <a:srgbClr val="E9F1EF"/>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2,000,000</a:t>
                      </a:r>
                    </a:p>
                  </a:txBody>
                  <a:tcPr marL="75111" marR="75111" marT="37556" marB="37556" anchor="ctr">
                    <a:lnL>
                      <a:noFill/>
                    </a:lnL>
                    <a:lnR>
                      <a:noFill/>
                    </a:lnR>
                    <a:lnT>
                      <a:noFill/>
                    </a:lnT>
                    <a:lnB>
                      <a:noFill/>
                    </a:lnB>
                    <a:solidFill>
                      <a:srgbClr val="E9F1EF"/>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Otvoren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500" b="0" i="0" u="none" strike="noStrike" kern="1200" cap="none" spc="0" normalizeH="0" baseline="0" noProof="0" dirty="0">
                        <a:ln>
                          <a:noFill/>
                        </a:ln>
                        <a:solidFill>
                          <a:srgbClr val="295A4D"/>
                        </a:solidFill>
                        <a:effectLst/>
                        <a:uLnTx/>
                        <a:uFillTx/>
                        <a:latin typeface="Arial" panose="020B0604020202020204" pitchFamily="34" charset="0"/>
                        <a:ea typeface="+mn-ea"/>
                        <a:cs typeface="Arial" panose="020B0604020202020204" pitchFamily="34" charset="0"/>
                      </a:endParaRPr>
                    </a:p>
                  </a:txBody>
                  <a:tcPr marL="75111" marR="75111" marT="37556" marB="37556" anchor="ctr">
                    <a:lnL>
                      <a:noFill/>
                    </a:lnL>
                    <a:lnR>
                      <a:noFill/>
                    </a:lnR>
                    <a:lnT>
                      <a:noFill/>
                    </a:lnT>
                    <a:lnB>
                      <a:noFill/>
                    </a:lnB>
                    <a:solidFill>
                      <a:srgbClr val="E9F1EF"/>
                    </a:solidFill>
                  </a:tcPr>
                </a:tc>
                <a:extLst>
                  <a:ext uri="{0D108BD9-81ED-4DB2-BD59-A6C34878D82A}">
                    <a16:rowId xmlns:a16="http://schemas.microsoft.com/office/drawing/2014/main" val="2224179159"/>
                  </a:ext>
                </a:extLst>
              </a:tr>
              <a:tr h="785446">
                <a:tc>
                  <a:txBody>
                    <a:bodyPr/>
                    <a:lstStyle/>
                    <a:p>
                      <a:pPr>
                        <a:buNone/>
                      </a:pPr>
                      <a:r>
                        <a:rPr lang="en-US" sz="1400" b="0" dirty="0">
                          <a:solidFill>
                            <a:srgbClr val="295A4D"/>
                          </a:solidFill>
                          <a:effectLst/>
                          <a:latin typeface="Arial" panose="020B0604020202020204" pitchFamily="34" charset="0"/>
                          <a:cs typeface="Arial" panose="020B0604020202020204" pitchFamily="34" charset="0"/>
                        </a:rPr>
                        <a:t>Validation of Social Innovations by Startups (VALID) </a:t>
                      </a:r>
                      <a:r>
                        <a:rPr lang="hr-HR" sz="1400" b="0" dirty="0" err="1">
                          <a:solidFill>
                            <a:srgbClr val="295A4D"/>
                          </a:solidFill>
                          <a:effectLst/>
                          <a:latin typeface="Arial" panose="020B0604020202020204" pitchFamily="34" charset="0"/>
                          <a:cs typeface="Arial" panose="020B0604020202020204" pitchFamily="34" charset="0"/>
                        </a:rPr>
                        <a:t>under</a:t>
                      </a:r>
                      <a:r>
                        <a:rPr lang="hr-HR" sz="1400" b="0" dirty="0">
                          <a:solidFill>
                            <a:srgbClr val="295A4D"/>
                          </a:solidFill>
                          <a:effectLst/>
                          <a:latin typeface="Arial" panose="020B0604020202020204" pitchFamily="34" charset="0"/>
                          <a:cs typeface="Arial" panose="020B0604020202020204" pitchFamily="34" charset="0"/>
                        </a:rPr>
                        <a:t> </a:t>
                      </a:r>
                      <a:r>
                        <a:rPr lang="hr-HR" sz="1400" b="0" dirty="0" err="1">
                          <a:solidFill>
                            <a:srgbClr val="295A4D"/>
                          </a:solidFill>
                          <a:effectLst/>
                          <a:latin typeface="Arial" panose="020B0604020202020204" pitchFamily="34" charset="0"/>
                          <a:cs typeface="Arial" panose="020B0604020202020204" pitchFamily="34" charset="0"/>
                        </a:rPr>
                        <a:t>the</a:t>
                      </a:r>
                      <a:r>
                        <a:rPr lang="hr-HR" sz="1400" b="0" dirty="0">
                          <a:solidFill>
                            <a:srgbClr val="295A4D"/>
                          </a:solidFill>
                          <a:effectLst/>
                          <a:latin typeface="Arial" panose="020B0604020202020204" pitchFamily="34" charset="0"/>
                          <a:cs typeface="Arial" panose="020B0604020202020204" pitchFamily="34" charset="0"/>
                        </a:rPr>
                        <a:t> </a:t>
                      </a:r>
                      <a:r>
                        <a:rPr lang="en-US" sz="1400" b="0" dirty="0">
                          <a:solidFill>
                            <a:srgbClr val="295A4D"/>
                          </a:solidFill>
                          <a:effectLst/>
                          <a:latin typeface="Arial" panose="020B0604020202020204" pitchFamily="34" charset="0"/>
                          <a:cs typeface="Arial" panose="020B0604020202020204" pitchFamily="34" charset="0"/>
                        </a:rPr>
                        <a:t>Pre-commercial digital and green R&amp;D support</a:t>
                      </a:r>
                    </a:p>
                  </a:txBody>
                  <a:tcPr anchor="ctr">
                    <a:lnL>
                      <a:noFill/>
                    </a:lnL>
                    <a:lnR>
                      <a:noFill/>
                    </a:lnR>
                    <a:lnT>
                      <a:noFill/>
                    </a:lnT>
                    <a:lnB>
                      <a:noFill/>
                    </a:lnB>
                    <a:solidFill>
                      <a:schemeClr val="accent6">
                        <a:lumMod val="20000"/>
                        <a:lumOff val="80000"/>
                      </a:schemeClr>
                    </a:solidFill>
                  </a:tcPr>
                </a:tc>
                <a:tc>
                  <a:txBody>
                    <a:bodyPr/>
                    <a:lstStyle/>
                    <a:p>
                      <a:pPr algn="ctr">
                        <a:buNone/>
                      </a:pPr>
                      <a:r>
                        <a:rPr lang="hr-HR" sz="1400" dirty="0">
                          <a:solidFill>
                            <a:srgbClr val="295A4D"/>
                          </a:solidFill>
                          <a:effectLst/>
                          <a:latin typeface="Arial" panose="020B0604020202020204" pitchFamily="34" charset="0"/>
                          <a:cs typeface="Arial" panose="020B0604020202020204" pitchFamily="34" charset="0"/>
                        </a:rPr>
                        <a:t>5,000,000</a:t>
                      </a:r>
                    </a:p>
                  </a:txBody>
                  <a:tcPr anchor="ctr">
                    <a:lnL>
                      <a:noFill/>
                    </a:lnL>
                    <a:lnR>
                      <a:noFill/>
                    </a:lnR>
                    <a:lnT>
                      <a:noFill/>
                    </a:lnT>
                    <a:lnB>
                      <a:noFill/>
                    </a:lnB>
                    <a:solidFill>
                      <a:schemeClr val="accent6">
                        <a:lumMod val="20000"/>
                        <a:lumOff val="80000"/>
                      </a:schemeClr>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Otvoren</a:t>
                      </a:r>
                    </a:p>
                  </a:txBody>
                  <a:tcPr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2077353954"/>
                  </a:ext>
                </a:extLst>
              </a:tr>
              <a:tr h="704658">
                <a:tc>
                  <a:txBody>
                    <a:bodyPr/>
                    <a:lstStyle/>
                    <a:p>
                      <a:pPr>
                        <a:buNone/>
                      </a:pPr>
                      <a:r>
                        <a:rPr lang="en-US" sz="1400" b="0" dirty="0">
                          <a:solidFill>
                            <a:srgbClr val="295A4D"/>
                          </a:solidFill>
                          <a:effectLst/>
                          <a:latin typeface="Arial" panose="020B0604020202020204" pitchFamily="34" charset="0"/>
                          <a:cs typeface="Arial" panose="020B0604020202020204" pitchFamily="34" charset="0"/>
                        </a:rPr>
                        <a:t>Support Program for Applied Research and Knowledge (SPARK)</a:t>
                      </a:r>
                      <a:r>
                        <a:rPr lang="hr-HR" sz="1400" b="0" dirty="0">
                          <a:solidFill>
                            <a:srgbClr val="295A4D"/>
                          </a:solidFill>
                          <a:effectLst/>
                          <a:latin typeface="Arial" panose="020B0604020202020204" pitchFamily="34" charset="0"/>
                          <a:cs typeface="Arial" panose="020B0604020202020204" pitchFamily="34" charset="0"/>
                        </a:rPr>
                        <a:t> </a:t>
                      </a:r>
                      <a:r>
                        <a:rPr lang="hr-HR" sz="1400" b="0" dirty="0" err="1">
                          <a:solidFill>
                            <a:srgbClr val="295A4D"/>
                          </a:solidFill>
                          <a:effectLst/>
                          <a:latin typeface="Arial" panose="020B0604020202020204" pitchFamily="34" charset="0"/>
                          <a:cs typeface="Arial" panose="020B0604020202020204" pitchFamily="34" charset="0"/>
                        </a:rPr>
                        <a:t>under</a:t>
                      </a:r>
                      <a:r>
                        <a:rPr lang="hr-HR" sz="1400" b="0" dirty="0">
                          <a:solidFill>
                            <a:srgbClr val="295A4D"/>
                          </a:solidFill>
                          <a:effectLst/>
                          <a:latin typeface="Arial" panose="020B0604020202020204" pitchFamily="34" charset="0"/>
                          <a:cs typeface="Arial" panose="020B0604020202020204" pitchFamily="34" charset="0"/>
                        </a:rPr>
                        <a:t> </a:t>
                      </a:r>
                      <a:r>
                        <a:rPr lang="hr-HR" sz="1400" b="0" dirty="0" err="1">
                          <a:solidFill>
                            <a:srgbClr val="295A4D"/>
                          </a:solidFill>
                          <a:effectLst/>
                          <a:latin typeface="Arial" panose="020B0604020202020204" pitchFamily="34" charset="0"/>
                          <a:cs typeface="Arial" panose="020B0604020202020204" pitchFamily="34" charset="0"/>
                        </a:rPr>
                        <a:t>the</a:t>
                      </a:r>
                      <a:r>
                        <a:rPr lang="hr-HR" sz="1400" b="0" dirty="0">
                          <a:solidFill>
                            <a:srgbClr val="295A4D"/>
                          </a:solidFill>
                          <a:effectLst/>
                          <a:latin typeface="Arial" panose="020B0604020202020204" pitchFamily="34" charset="0"/>
                          <a:cs typeface="Arial" panose="020B0604020202020204" pitchFamily="34" charset="0"/>
                        </a:rPr>
                        <a:t> </a:t>
                      </a:r>
                      <a:r>
                        <a:rPr lang="en-US" sz="1400" b="0" dirty="0">
                          <a:solidFill>
                            <a:srgbClr val="295A4D"/>
                          </a:solidFill>
                          <a:effectLst/>
                          <a:latin typeface="Arial" panose="020B0604020202020204" pitchFamily="34" charset="0"/>
                          <a:cs typeface="Arial" panose="020B0604020202020204" pitchFamily="34" charset="0"/>
                        </a:rPr>
                        <a:t>Pre-commercial digital and green R&amp;D support</a:t>
                      </a:r>
                    </a:p>
                  </a:txBody>
                  <a:tcPr anchor="ctr">
                    <a:lnL>
                      <a:noFill/>
                    </a:lnL>
                    <a:lnR>
                      <a:noFill/>
                    </a:lnR>
                    <a:lnT>
                      <a:noFill/>
                    </a:lnT>
                    <a:lnB>
                      <a:noFill/>
                    </a:lnB>
                    <a:solidFill>
                      <a:srgbClr val="E9F1EF"/>
                    </a:solidFill>
                  </a:tcPr>
                </a:tc>
                <a:tc>
                  <a:txBody>
                    <a:bodyPr/>
                    <a:lstStyle/>
                    <a:p>
                      <a:pPr algn="ctr">
                        <a:buNone/>
                      </a:pPr>
                      <a:r>
                        <a:rPr lang="hr-HR" sz="1400" dirty="0">
                          <a:solidFill>
                            <a:srgbClr val="295A4D"/>
                          </a:solidFill>
                          <a:effectLst/>
                          <a:latin typeface="Arial" panose="020B0604020202020204" pitchFamily="34" charset="0"/>
                          <a:cs typeface="Arial" panose="020B0604020202020204" pitchFamily="34" charset="0"/>
                        </a:rPr>
                        <a:t>10,000,000</a:t>
                      </a:r>
                    </a:p>
                  </a:txBody>
                  <a:tcPr anchor="ctr">
                    <a:lnL>
                      <a:noFill/>
                    </a:lnL>
                    <a:lnR>
                      <a:noFill/>
                    </a:lnR>
                    <a:lnT>
                      <a:noFill/>
                    </a:lnT>
                    <a:lnB>
                      <a:noFill/>
                    </a:lnB>
                    <a:solidFill>
                      <a:srgbClr val="E9F1EF"/>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Otvoren</a:t>
                      </a:r>
                    </a:p>
                  </a:txBody>
                  <a:tcPr anchor="ctr">
                    <a:lnL>
                      <a:noFill/>
                    </a:lnL>
                    <a:lnR>
                      <a:noFill/>
                    </a:lnR>
                    <a:lnT>
                      <a:noFill/>
                    </a:lnT>
                    <a:lnB>
                      <a:noFill/>
                    </a:lnB>
                    <a:solidFill>
                      <a:srgbClr val="E9F1EF"/>
                    </a:solidFill>
                  </a:tcPr>
                </a:tc>
                <a:extLst>
                  <a:ext uri="{0D108BD9-81ED-4DB2-BD59-A6C34878D82A}">
                    <a16:rowId xmlns:a16="http://schemas.microsoft.com/office/drawing/2014/main" val="153990620"/>
                  </a:ext>
                </a:extLst>
              </a:tr>
            </a:tbl>
          </a:graphicData>
        </a:graphic>
      </p:graphicFrame>
      <p:pic>
        <p:nvPicPr>
          <p:cNvPr id="5" name="Picture 4">
            <a:extLst>
              <a:ext uri="{FF2B5EF4-FFF2-40B4-BE49-F238E27FC236}">
                <a16:creationId xmlns:a16="http://schemas.microsoft.com/office/drawing/2014/main" id="{917B613E-4D79-814D-FE6E-93CC964AD8B5}"/>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57626" y="1619704"/>
            <a:ext cx="685801" cy="685801"/>
          </a:xfrm>
          <a:prstGeom prst="rect">
            <a:avLst/>
          </a:prstGeom>
        </p:spPr>
      </p:pic>
      <p:pic>
        <p:nvPicPr>
          <p:cNvPr id="6" name="Picture 5">
            <a:extLst>
              <a:ext uri="{FF2B5EF4-FFF2-40B4-BE49-F238E27FC236}">
                <a16:creationId xmlns:a16="http://schemas.microsoft.com/office/drawing/2014/main" id="{A131DF42-2998-0333-1253-6142AF1357E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4708" y="2512779"/>
            <a:ext cx="685801" cy="685801"/>
          </a:xfrm>
          <a:prstGeom prst="rect">
            <a:avLst/>
          </a:prstGeom>
        </p:spPr>
      </p:pic>
      <p:pic>
        <p:nvPicPr>
          <p:cNvPr id="7" name="Picture 6">
            <a:extLst>
              <a:ext uri="{FF2B5EF4-FFF2-40B4-BE49-F238E27FC236}">
                <a16:creationId xmlns:a16="http://schemas.microsoft.com/office/drawing/2014/main" id="{0E48B265-7489-D8DE-F02F-BD51DC3EE6E8}"/>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8391" y="3273686"/>
            <a:ext cx="685801" cy="685801"/>
          </a:xfrm>
          <a:prstGeom prst="rect">
            <a:avLst/>
          </a:prstGeom>
        </p:spPr>
      </p:pic>
      <p:pic>
        <p:nvPicPr>
          <p:cNvPr id="8" name="Picture 7">
            <a:extLst>
              <a:ext uri="{FF2B5EF4-FFF2-40B4-BE49-F238E27FC236}">
                <a16:creationId xmlns:a16="http://schemas.microsoft.com/office/drawing/2014/main" id="{52579179-26B7-2D41-7960-5A62FF2AF2B0}"/>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7626" y="5373315"/>
            <a:ext cx="685801" cy="685801"/>
          </a:xfrm>
          <a:prstGeom prst="rect">
            <a:avLst/>
          </a:prstGeom>
        </p:spPr>
      </p:pic>
      <p:pic>
        <p:nvPicPr>
          <p:cNvPr id="9" name="Picture 8">
            <a:extLst>
              <a:ext uri="{FF2B5EF4-FFF2-40B4-BE49-F238E27FC236}">
                <a16:creationId xmlns:a16="http://schemas.microsoft.com/office/drawing/2014/main" id="{6D46FE90-094D-F884-CAF8-F56BD71B5656}"/>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48392" y="4223398"/>
            <a:ext cx="685801" cy="685801"/>
          </a:xfrm>
          <a:prstGeom prst="rect">
            <a:avLst/>
          </a:prstGeom>
        </p:spPr>
      </p:pic>
      <p:sp>
        <p:nvSpPr>
          <p:cNvPr id="10" name="Rectangle 9">
            <a:extLst>
              <a:ext uri="{FF2B5EF4-FFF2-40B4-BE49-F238E27FC236}">
                <a16:creationId xmlns:a16="http://schemas.microsoft.com/office/drawing/2014/main" id="{CDAB13BE-0E3C-A11A-A638-AB3C952FB1E2}"/>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4241786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557" y="933243"/>
            <a:ext cx="5578479" cy="5192681"/>
          </a:xfrm>
        </p:spPr>
        <p:txBody>
          <a:bodyPr>
            <a:noAutofit/>
          </a:bodyPr>
          <a:lstStyle/>
          <a:p>
            <a:br>
              <a:rPr lang="hr-HR" sz="4000" dirty="0"/>
            </a:br>
            <a:br>
              <a:rPr lang="hr-HR" sz="4000" dirty="0"/>
            </a:br>
            <a:r>
              <a:rPr lang="en-US" sz="3600" dirty="0"/>
              <a:t>Call for proposals Validation of Social Innovations by Startups </a:t>
            </a:r>
            <a:r>
              <a:rPr lang="hr-HR" sz="3600" dirty="0" err="1"/>
              <a:t>(</a:t>
            </a:r>
            <a:r>
              <a:rPr lang="hr-HR" sz="3600" dirty="0"/>
              <a:t>VALID</a:t>
            </a:r>
            <a:r>
              <a:rPr lang="hr-HR" sz="3600" dirty="0" err="1"/>
              <a:t>)</a:t>
            </a:r>
            <a:r>
              <a:rPr lang="hr-HR" sz="3600" dirty="0"/>
              <a:t> program - glavne značajke</a:t>
            </a:r>
            <a:br>
              <a:rPr lang="en-US" sz="4000" dirty="0"/>
            </a:br>
            <a:br>
              <a:rPr lang="hr-HR" sz="4000" dirty="0"/>
            </a:br>
            <a:br>
              <a:rPr lang="hr-HR" dirty="0"/>
            </a:br>
            <a:endParaRPr lang="hr-HR" b="1" dirty="0"/>
          </a:p>
        </p:txBody>
      </p:sp>
      <p:sp>
        <p:nvSpPr>
          <p:cNvPr id="12" name="Rectangle 11">
            <a:extLst>
              <a:ext uri="{FF2B5EF4-FFF2-40B4-BE49-F238E27FC236}">
                <a16:creationId xmlns:a16="http://schemas.microsoft.com/office/drawing/2014/main" id="{1CBD0F50-3592-009D-52CB-47922585D535}"/>
              </a:ext>
            </a:extLst>
          </p:cNvPr>
          <p:cNvSpPr/>
          <p:nvPr/>
        </p:nvSpPr>
        <p:spPr>
          <a:xfrm>
            <a:off x="655728" y="1682496"/>
            <a:ext cx="2349500" cy="172204"/>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3" name="Rectangle 12">
            <a:extLst>
              <a:ext uri="{FF2B5EF4-FFF2-40B4-BE49-F238E27FC236}">
                <a16:creationId xmlns:a16="http://schemas.microsoft.com/office/drawing/2014/main" id="{967E7612-7304-D1D2-FC39-318758619479}"/>
              </a:ext>
            </a:extLst>
          </p:cNvPr>
          <p:cNvSpPr/>
          <p:nvPr/>
        </p:nvSpPr>
        <p:spPr>
          <a:xfrm rot="16200000">
            <a:off x="4371419" y="1972516"/>
            <a:ext cx="6858000" cy="2912968"/>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1" name="Content Placeholder 10" descr="A hand touching a screen  Description automatically generated">
            <a:extLst>
              <a:ext uri="{FF2B5EF4-FFF2-40B4-BE49-F238E27FC236}">
                <a16:creationId xmlns:a16="http://schemas.microsoft.com/office/drawing/2014/main" id="{0BF26A4B-3DCF-21EF-3182-57977688CB35}"/>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rcRect/>
          <a:stretch/>
        </p:blipFill>
        <p:spPr>
          <a:xfrm>
            <a:off x="6613520" y="0"/>
            <a:ext cx="5851521" cy="6858000"/>
          </a:xfrm>
        </p:spPr>
      </p:pic>
    </p:spTree>
    <p:extLst>
      <p:ext uri="{BB962C8B-B14F-4D97-AF65-F5344CB8AC3E}">
        <p14:creationId xmlns:p14="http://schemas.microsoft.com/office/powerpoint/2010/main" val="3238103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FD95DAC-0C9A-BC2D-82BF-E28A6D4AF8BE}"/>
              </a:ext>
            </a:extLst>
          </p:cNvPr>
          <p:cNvSpPr/>
          <p:nvPr/>
        </p:nvSpPr>
        <p:spPr>
          <a:xfrm>
            <a:off x="896324" y="1753386"/>
            <a:ext cx="10457475" cy="1838226"/>
          </a:xfrm>
          <a:prstGeom prst="rect">
            <a:avLst/>
          </a:prstGeom>
          <a:solidFill>
            <a:srgbClr val="295A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 name="Title 1">
            <a:extLst>
              <a:ext uri="{FF2B5EF4-FFF2-40B4-BE49-F238E27FC236}">
                <a16:creationId xmlns:a16="http://schemas.microsoft.com/office/drawing/2014/main" id="{D3A00E77-F701-9879-C023-F88CEBACA69C}"/>
              </a:ext>
            </a:extLst>
          </p:cNvPr>
          <p:cNvSpPr>
            <a:spLocks noGrp="1"/>
          </p:cNvSpPr>
          <p:nvPr>
            <p:ph type="title"/>
          </p:nvPr>
        </p:nvSpPr>
        <p:spPr>
          <a:xfrm>
            <a:off x="838200" y="260446"/>
            <a:ext cx="10515600" cy="622427"/>
          </a:xfrm>
        </p:spPr>
        <p:txBody>
          <a:bodyPr>
            <a:normAutofit/>
          </a:bodyPr>
          <a:lstStyle/>
          <a:p>
            <a:r>
              <a:rPr lang="hr-HR" sz="3600" dirty="0"/>
              <a:t>VALID</a:t>
            </a:r>
          </a:p>
        </p:txBody>
      </p:sp>
      <p:sp>
        <p:nvSpPr>
          <p:cNvPr id="3" name="Content Placeholder 2">
            <a:extLst>
              <a:ext uri="{FF2B5EF4-FFF2-40B4-BE49-F238E27FC236}">
                <a16:creationId xmlns:a16="http://schemas.microsoft.com/office/drawing/2014/main" id="{EF732165-B9B5-F008-7B3C-443160BE39A5}"/>
              </a:ext>
            </a:extLst>
          </p:cNvPr>
          <p:cNvSpPr>
            <a:spLocks noGrp="1"/>
          </p:cNvSpPr>
          <p:nvPr>
            <p:ph idx="1"/>
          </p:nvPr>
        </p:nvSpPr>
        <p:spPr>
          <a:xfrm>
            <a:off x="896324" y="1313813"/>
            <a:ext cx="10515600" cy="5070539"/>
          </a:xfrm>
        </p:spPr>
        <p:txBody>
          <a:bodyPr>
            <a:normAutofit fontScale="62500" lnSpcReduction="20000"/>
          </a:bodyPr>
          <a:lstStyle/>
          <a:p>
            <a:pPr marL="0" indent="0">
              <a:lnSpc>
                <a:spcPct val="110000"/>
              </a:lnSpc>
              <a:buNone/>
            </a:pPr>
            <a:r>
              <a:rPr lang="hr-HR" dirty="0">
                <a:latin typeface="Arial" panose="020B0604020202020204" pitchFamily="34" charset="0"/>
                <a:ea typeface="Calibri" panose="020F0502020204030204" pitchFamily="34" charset="0"/>
                <a:cs typeface="Arial" panose="020B0604020202020204" pitchFamily="34" charset="0"/>
              </a:rPr>
              <a:t>DIGIT program potpore: </a:t>
            </a:r>
            <a:r>
              <a:rPr lang="hr-HR" b="1" dirty="0">
                <a:latin typeface="Arial" panose="020B0604020202020204" pitchFamily="34" charset="0"/>
                <a:ea typeface="Calibri" panose="020F0502020204030204" pitchFamily="34" charset="0"/>
                <a:cs typeface="Arial" panose="020B0604020202020204" pitchFamily="34" charset="0"/>
              </a:rPr>
              <a:t>Pre-</a:t>
            </a:r>
            <a:r>
              <a:rPr lang="hr-HR" b="1" dirty="0" err="1">
                <a:latin typeface="Arial" panose="020B0604020202020204" pitchFamily="34" charset="0"/>
                <a:ea typeface="Calibri" panose="020F0502020204030204" pitchFamily="34" charset="0"/>
                <a:cs typeface="Arial" panose="020B0604020202020204" pitchFamily="34" charset="0"/>
              </a:rPr>
              <a:t>commercial</a:t>
            </a:r>
            <a:r>
              <a:rPr lang="hr-HR" b="1" dirty="0">
                <a:latin typeface="Arial" panose="020B0604020202020204" pitchFamily="34" charset="0"/>
                <a:ea typeface="Calibri" panose="020F0502020204030204" pitchFamily="34" charset="0"/>
                <a:cs typeface="Arial" panose="020B0604020202020204" pitchFamily="34" charset="0"/>
              </a:rPr>
              <a:t> Digital </a:t>
            </a:r>
            <a:r>
              <a:rPr lang="hr-HR" b="1" dirty="0" err="1">
                <a:latin typeface="Arial" panose="020B0604020202020204" pitchFamily="34" charset="0"/>
                <a:ea typeface="Calibri" panose="020F0502020204030204" pitchFamily="34" charset="0"/>
                <a:cs typeface="Arial" panose="020B0604020202020204" pitchFamily="34" charset="0"/>
              </a:rPr>
              <a:t>and</a:t>
            </a:r>
            <a:r>
              <a:rPr lang="hr-HR" b="1" dirty="0">
                <a:latin typeface="Arial" panose="020B0604020202020204" pitchFamily="34" charset="0"/>
                <a:ea typeface="Calibri" panose="020F0502020204030204" pitchFamily="34" charset="0"/>
                <a:cs typeface="Arial" panose="020B0604020202020204" pitchFamily="34" charset="0"/>
              </a:rPr>
              <a:t> Green R&amp;D </a:t>
            </a:r>
            <a:r>
              <a:rPr lang="hr-HR" b="1" dirty="0" err="1">
                <a:latin typeface="Arial" panose="020B0604020202020204" pitchFamily="34" charset="0"/>
                <a:ea typeface="Calibri" panose="020F0502020204030204" pitchFamily="34" charset="0"/>
                <a:cs typeface="Arial" panose="020B0604020202020204" pitchFamily="34" charset="0"/>
              </a:rPr>
              <a:t>Support</a:t>
            </a:r>
            <a:endParaRPr lang="hr-HR" b="1" dirty="0">
              <a:latin typeface="Arial" panose="020B0604020202020204" pitchFamily="34" charset="0"/>
              <a:ea typeface="Calibri" panose="020F0502020204030204" pitchFamily="34" charset="0"/>
              <a:cs typeface="Arial" panose="020B0604020202020204" pitchFamily="34" charset="0"/>
            </a:endParaRPr>
          </a:p>
          <a:p>
            <a:pPr marL="0" indent="0" algn="ctr">
              <a:lnSpc>
                <a:spcPct val="110000"/>
              </a:lnSpc>
              <a:buNone/>
            </a:pPr>
            <a:endParaRPr lang="hr-HR"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0" indent="0" algn="ctr">
              <a:lnSpc>
                <a:spcPct val="110000"/>
              </a:lnSpc>
              <a:buNone/>
            </a:pPr>
            <a:r>
              <a:rPr lang="hr-HR" dirty="0">
                <a:solidFill>
                  <a:schemeClr val="bg1"/>
                </a:solidFill>
                <a:latin typeface="Arial" panose="020B0604020202020204" pitchFamily="34" charset="0"/>
                <a:ea typeface="Calibri" panose="020F0502020204030204" pitchFamily="34" charset="0"/>
                <a:cs typeface="Arial" panose="020B0604020202020204" pitchFamily="34" charset="0"/>
              </a:rPr>
              <a:t>Opći cilj: </a:t>
            </a:r>
          </a:p>
          <a:p>
            <a:pPr marL="0" indent="0" algn="ctr">
              <a:lnSpc>
                <a:spcPct val="110000"/>
              </a:lnSpc>
              <a:buNone/>
            </a:pPr>
            <a:r>
              <a:rPr lang="hr-HR" b="1" dirty="0">
                <a:solidFill>
                  <a:schemeClr val="bg1"/>
                </a:solidFill>
                <a:latin typeface="Arial" panose="020B0604020202020204" pitchFamily="34" charset="0"/>
                <a:ea typeface="Calibri" panose="020F0502020204030204" pitchFamily="34" charset="0"/>
                <a:cs typeface="Arial" panose="020B0604020202020204" pitchFamily="34" charset="0"/>
              </a:rPr>
              <a:t>Unaprijediti i validirati inovativna digitalna ili zelena rješenja koja odgovaraju na konkretne društvene izazove te ih razviti u pilot-spremne, s korisnicima testirane društvene inovacije, radi razvoja novih digitalnih i zelenih tehnologija, proizvoda i procesa s mjerljivom društvenom vrijednošću i pozitivnim učinkom na zajednicu.</a:t>
            </a:r>
          </a:p>
          <a:p>
            <a:pPr>
              <a:lnSpc>
                <a:spcPct val="110000"/>
              </a:lnSpc>
            </a:pPr>
            <a:endParaRPr lang="hr-HR" b="1" dirty="0">
              <a:latin typeface="Arial" panose="020B0604020202020204" pitchFamily="34" charset="0"/>
              <a:ea typeface="Calibri" panose="020F0502020204030204" pitchFamily="34" charset="0"/>
              <a:cs typeface="Arial" panose="020B0604020202020204" pitchFamily="34" charset="0"/>
            </a:endParaRPr>
          </a:p>
          <a:p>
            <a:pPr marL="0" indent="0">
              <a:lnSpc>
                <a:spcPct val="110000"/>
              </a:lnSpc>
              <a:buNone/>
            </a:pPr>
            <a:r>
              <a:rPr lang="hr-HR" b="1" dirty="0">
                <a:latin typeface="Arial" panose="020B0604020202020204" pitchFamily="34" charset="0"/>
                <a:ea typeface="Calibri" panose="020F0502020204030204" pitchFamily="34" charset="0"/>
                <a:cs typeface="Arial" panose="020B0604020202020204" pitchFamily="34" charset="0"/>
              </a:rPr>
              <a:t>Svrha poziva</a:t>
            </a:r>
          </a:p>
          <a:p>
            <a:pPr marL="342900" indent="-342900">
              <a:lnSpc>
                <a:spcPct val="110000"/>
              </a:lnSpc>
            </a:pPr>
            <a:r>
              <a:rPr lang="hr-HR" dirty="0">
                <a:latin typeface="Arial" panose="020B0604020202020204" pitchFamily="34" charset="0"/>
                <a:ea typeface="Calibri" panose="020F0502020204030204" pitchFamily="34" charset="0"/>
                <a:cs typeface="Arial" panose="020B0604020202020204" pitchFamily="34" charset="0"/>
              </a:rPr>
              <a:t>Unaprjeđenje i praktična validacija rješenja koja odgovaraju na konkretne društvene potrebe i unaprjeđuju dobrobit pojedinaca i zajednica </a:t>
            </a:r>
          </a:p>
          <a:p>
            <a:pPr marL="342900" indent="-342900">
              <a:lnSpc>
                <a:spcPct val="110000"/>
              </a:lnSpc>
            </a:pPr>
            <a:r>
              <a:rPr lang="hr-HR" dirty="0">
                <a:latin typeface="Arial" panose="020B0604020202020204" pitchFamily="34" charset="0"/>
                <a:ea typeface="Calibri" panose="020F0502020204030204" pitchFamily="34" charset="0"/>
                <a:cs typeface="Arial" panose="020B0604020202020204" pitchFamily="34" charset="0"/>
              </a:rPr>
              <a:t>Pilot-provedba, validacija u relevantnom okruženju i demonstracija u operativnom okruženju </a:t>
            </a:r>
          </a:p>
          <a:p>
            <a:pPr marL="342900" indent="-342900">
              <a:lnSpc>
                <a:spcPct val="110000"/>
              </a:lnSpc>
            </a:pPr>
            <a:r>
              <a:rPr lang="hr-HR" dirty="0">
                <a:latin typeface="Arial" panose="020B0604020202020204" pitchFamily="34" charset="0"/>
                <a:ea typeface="Calibri" panose="020F0502020204030204" pitchFamily="34" charset="0"/>
                <a:cs typeface="Arial" panose="020B0604020202020204" pitchFamily="34" charset="0"/>
              </a:rPr>
              <a:t>Suradnja sa skupinama korisnika, zajednicama i dionicima kroz razvojni proces (</a:t>
            </a:r>
            <a:r>
              <a:rPr lang="hr-HR" dirty="0" err="1">
                <a:latin typeface="Arial" panose="020B0604020202020204" pitchFamily="34" charset="0"/>
                <a:ea typeface="Calibri" panose="020F0502020204030204" pitchFamily="34" charset="0"/>
                <a:cs typeface="Arial" panose="020B0604020202020204" pitchFamily="34" charset="0"/>
              </a:rPr>
              <a:t>co</a:t>
            </a:r>
            <a:r>
              <a:rPr lang="hr-HR" dirty="0">
                <a:latin typeface="Arial" panose="020B0604020202020204" pitchFamily="34" charset="0"/>
                <a:ea typeface="Calibri" panose="020F0502020204030204" pitchFamily="34" charset="0"/>
                <a:cs typeface="Arial" panose="020B0604020202020204" pitchFamily="34" charset="0"/>
              </a:rPr>
              <a:t>-design) </a:t>
            </a:r>
          </a:p>
          <a:p>
            <a:pPr marL="342900" indent="-342900">
              <a:lnSpc>
                <a:spcPct val="110000"/>
              </a:lnSpc>
            </a:pPr>
            <a:r>
              <a:rPr lang="hr-HR" dirty="0">
                <a:latin typeface="Arial" panose="020B0604020202020204" pitchFamily="34" charset="0"/>
                <a:ea typeface="Calibri" panose="020F0502020204030204" pitchFamily="34" charset="0"/>
                <a:cs typeface="Arial" panose="020B0604020202020204" pitchFamily="34" charset="0"/>
              </a:rPr>
              <a:t>Usklađenost s prioritetima S3 strategije 2029. i Nacionalnom razvojnom strategijom RH</a:t>
            </a:r>
          </a:p>
          <a:p>
            <a:pPr marL="0" indent="0">
              <a:buNone/>
            </a:pPr>
            <a:endParaRPr lang="hr-HR" dirty="0"/>
          </a:p>
        </p:txBody>
      </p:sp>
      <p:pic>
        <p:nvPicPr>
          <p:cNvPr id="5" name="Picture 4">
            <a:extLst>
              <a:ext uri="{FF2B5EF4-FFF2-40B4-BE49-F238E27FC236}">
                <a16:creationId xmlns:a16="http://schemas.microsoft.com/office/drawing/2014/main" id="{AEC33B8C-594E-0EFD-FD6F-039979224C57}"/>
              </a:ext>
            </a:extLst>
          </p:cNvPr>
          <p:cNvPicPr>
            <a:picLocks noChangeAspect="1"/>
          </p:cNvPicPr>
          <p:nvPr/>
        </p:nvPicPr>
        <p:blipFill>
          <a:blip r:embed="rId2"/>
          <a:stretch>
            <a:fillRect/>
          </a:stretch>
        </p:blipFill>
        <p:spPr>
          <a:xfrm>
            <a:off x="30342" y="2205901"/>
            <a:ext cx="780356" cy="774259"/>
          </a:xfrm>
          <a:prstGeom prst="rect">
            <a:avLst/>
          </a:prstGeom>
        </p:spPr>
      </p:pic>
      <p:sp>
        <p:nvSpPr>
          <p:cNvPr id="7" name="Rectangle 6">
            <a:extLst>
              <a:ext uri="{FF2B5EF4-FFF2-40B4-BE49-F238E27FC236}">
                <a16:creationId xmlns:a16="http://schemas.microsoft.com/office/drawing/2014/main" id="{5F5D8DCF-488E-A981-3436-B4AF62A810ED}"/>
              </a:ext>
            </a:extLst>
          </p:cNvPr>
          <p:cNvSpPr/>
          <p:nvPr/>
        </p:nvSpPr>
        <p:spPr>
          <a:xfrm rot="10800000">
            <a:off x="509827" y="260446"/>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535094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E3E3115-5107-307F-FEE7-9909F7300FB9}"/>
              </a:ext>
            </a:extLst>
          </p:cNvPr>
          <p:cNvSpPr/>
          <p:nvPr/>
        </p:nvSpPr>
        <p:spPr>
          <a:xfrm>
            <a:off x="6532142" y="1732176"/>
            <a:ext cx="4251489" cy="1857080"/>
          </a:xfrm>
          <a:prstGeom prst="rect">
            <a:avLst/>
          </a:prstGeom>
          <a:solidFill>
            <a:srgbClr val="E9F1FF"/>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hr-HR"/>
          </a:p>
        </p:txBody>
      </p:sp>
      <p:sp>
        <p:nvSpPr>
          <p:cNvPr id="6" name="Title 1">
            <a:extLst>
              <a:ext uri="{FF2B5EF4-FFF2-40B4-BE49-F238E27FC236}">
                <a16:creationId xmlns:a16="http://schemas.microsoft.com/office/drawing/2014/main" id="{4957A6B0-AF8B-DD49-9AE6-591BB9A57E84}"/>
              </a:ext>
            </a:extLst>
          </p:cNvPr>
          <p:cNvSpPr txBox="1">
            <a:spLocks/>
          </p:cNvSpPr>
          <p:nvPr/>
        </p:nvSpPr>
        <p:spPr>
          <a:xfrm>
            <a:off x="702842" y="397606"/>
            <a:ext cx="9791701" cy="51690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295A4D"/>
                </a:solidFill>
                <a:latin typeface=""/>
                <a:ea typeface="+mj-ea"/>
                <a:cs typeface="+mj-cs"/>
              </a:defRPr>
            </a:lvl1pPr>
          </a:lstStyle>
          <a:p>
            <a:endParaRPr lang="hr-HR" sz="2400" dirty="0"/>
          </a:p>
          <a:p>
            <a:r>
              <a:rPr lang="hr-HR" sz="3200" dirty="0"/>
              <a:t>VALID</a:t>
            </a:r>
            <a:br>
              <a:rPr lang="hr-HR" sz="3200" dirty="0"/>
            </a:br>
            <a:endParaRPr lang="hr-HR" sz="3200" dirty="0"/>
          </a:p>
        </p:txBody>
      </p:sp>
      <p:sp>
        <p:nvSpPr>
          <p:cNvPr id="7" name="Rectangle 6">
            <a:extLst>
              <a:ext uri="{FF2B5EF4-FFF2-40B4-BE49-F238E27FC236}">
                <a16:creationId xmlns:a16="http://schemas.microsoft.com/office/drawing/2014/main" id="{118FE33E-4C18-1FBB-4488-6574DE19D8E4}"/>
              </a:ext>
            </a:extLst>
          </p:cNvPr>
          <p:cNvSpPr/>
          <p:nvPr/>
        </p:nvSpPr>
        <p:spPr>
          <a:xfrm rot="10800000">
            <a:off x="509826" y="260445"/>
            <a:ext cx="121769" cy="6279438"/>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8" name="TextBox 7">
            <a:extLst>
              <a:ext uri="{FF2B5EF4-FFF2-40B4-BE49-F238E27FC236}">
                <a16:creationId xmlns:a16="http://schemas.microsoft.com/office/drawing/2014/main" id="{A243779E-8252-BDF0-182F-ED9ACE8D07DC}"/>
              </a:ext>
            </a:extLst>
          </p:cNvPr>
          <p:cNvSpPr txBox="1"/>
          <p:nvPr/>
        </p:nvSpPr>
        <p:spPr>
          <a:xfrm>
            <a:off x="6716749" y="1491114"/>
            <a:ext cx="3777794" cy="1631216"/>
          </a:xfrm>
          <a:prstGeom prst="rect">
            <a:avLst/>
          </a:prstGeom>
          <a:noFill/>
        </p:spPr>
        <p:txBody>
          <a:bodyPr wrap="square">
            <a:spAutoFit/>
          </a:bodyPr>
          <a:lstStyle/>
          <a:p>
            <a:br>
              <a:rPr lang="hr-HR" sz="2000" b="1" dirty="0">
                <a:solidFill>
                  <a:srgbClr val="295A4D"/>
                </a:solidFill>
                <a:latin typeface="Calibri" panose="020F0502020204030204" pitchFamily="34" charset="0"/>
                <a:ea typeface="Calibri" panose="020F0502020204030204" pitchFamily="34" charset="0"/>
                <a:cs typeface="Calibri" panose="020F0502020204030204" pitchFamily="34" charset="0"/>
              </a:rPr>
            </a:br>
            <a:r>
              <a:rPr lang="hr-HR" sz="2000" b="1" dirty="0">
                <a:solidFill>
                  <a:srgbClr val="295A4D"/>
                </a:solidFill>
                <a:latin typeface="Arial" panose="020B0604020202020204" pitchFamily="34" charset="0"/>
                <a:ea typeface="Calibri" panose="020F0502020204030204" pitchFamily="34" charset="0"/>
                <a:cs typeface="Arial" panose="020B0604020202020204" pitchFamily="34" charset="0"/>
              </a:rPr>
              <a:t>Skupina B: Green Social Innovation</a:t>
            </a:r>
            <a:r>
              <a:rPr lang="hr-HR" sz="2000" dirty="0">
                <a:solidFill>
                  <a:srgbClr val="295A4D"/>
                </a:solidFill>
                <a:latin typeface="Arial" panose="020B0604020202020204" pitchFamily="34" charset="0"/>
                <a:ea typeface="Calibri" panose="020F0502020204030204" pitchFamily="34" charset="0"/>
                <a:cs typeface="Arial" panose="020B0604020202020204" pitchFamily="34" charset="0"/>
              </a:rPr>
              <a:t> – zelena, kružna i održiva rješenja s pozitivnim društvenim i okolišnim učinkom</a:t>
            </a:r>
          </a:p>
        </p:txBody>
      </p:sp>
      <p:sp>
        <p:nvSpPr>
          <p:cNvPr id="3" name="Rectangle 2">
            <a:extLst>
              <a:ext uri="{FF2B5EF4-FFF2-40B4-BE49-F238E27FC236}">
                <a16:creationId xmlns:a16="http://schemas.microsoft.com/office/drawing/2014/main" id="{D45F8E4A-071F-5012-89BE-41D17D35B0ED}"/>
              </a:ext>
            </a:extLst>
          </p:cNvPr>
          <p:cNvSpPr/>
          <p:nvPr/>
        </p:nvSpPr>
        <p:spPr>
          <a:xfrm>
            <a:off x="1223763" y="1732176"/>
            <a:ext cx="4251489" cy="1857080"/>
          </a:xfrm>
          <a:prstGeom prst="rect">
            <a:avLst/>
          </a:prstGeom>
          <a:solidFill>
            <a:srgbClr val="E9F1FF"/>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hr-HR"/>
          </a:p>
        </p:txBody>
      </p:sp>
      <p:sp>
        <p:nvSpPr>
          <p:cNvPr id="11" name="TextBox 10">
            <a:extLst>
              <a:ext uri="{FF2B5EF4-FFF2-40B4-BE49-F238E27FC236}">
                <a16:creationId xmlns:a16="http://schemas.microsoft.com/office/drawing/2014/main" id="{61F623E2-61F7-6C21-B794-7A79424FFCBD}"/>
              </a:ext>
            </a:extLst>
          </p:cNvPr>
          <p:cNvSpPr txBox="1"/>
          <p:nvPr/>
        </p:nvSpPr>
        <p:spPr>
          <a:xfrm>
            <a:off x="1314104" y="1549354"/>
            <a:ext cx="3882274" cy="1323439"/>
          </a:xfrm>
          <a:prstGeom prst="rect">
            <a:avLst/>
          </a:prstGeom>
          <a:noFill/>
        </p:spPr>
        <p:txBody>
          <a:bodyPr wrap="square">
            <a:spAutoFit/>
          </a:bodyPr>
          <a:lstStyle/>
          <a:p>
            <a:br>
              <a:rPr lang="hr-HR" sz="2000" b="1" dirty="0">
                <a:solidFill>
                  <a:srgbClr val="295A4D"/>
                </a:solidFill>
                <a:latin typeface="Calibri" panose="020F0502020204030204" pitchFamily="34" charset="0"/>
                <a:ea typeface="Calibri" panose="020F0502020204030204" pitchFamily="34" charset="0"/>
                <a:cs typeface="Calibri" panose="020F0502020204030204" pitchFamily="34" charset="0"/>
              </a:rPr>
            </a:br>
            <a:r>
              <a:rPr lang="hr-HR" sz="2000" b="1" dirty="0">
                <a:solidFill>
                  <a:srgbClr val="295A4D"/>
                </a:solidFill>
                <a:latin typeface="Arial" panose="020B0604020202020204" pitchFamily="34" charset="0"/>
                <a:ea typeface="Calibri" panose="020F0502020204030204" pitchFamily="34" charset="0"/>
                <a:cs typeface="Arial" panose="020B0604020202020204" pitchFamily="34" charset="0"/>
              </a:rPr>
              <a:t>Skupina A: Digital Social Innovation</a:t>
            </a:r>
            <a:r>
              <a:rPr lang="hr-HR" sz="2000" dirty="0">
                <a:solidFill>
                  <a:srgbClr val="295A4D"/>
                </a:solidFill>
                <a:latin typeface="Arial" panose="020B0604020202020204" pitchFamily="34" charset="0"/>
                <a:ea typeface="Calibri" panose="020F0502020204030204" pitchFamily="34" charset="0"/>
                <a:cs typeface="Arial" panose="020B0604020202020204" pitchFamily="34" charset="0"/>
              </a:rPr>
              <a:t> – digitalna rješenja za konkretne društvene izazove </a:t>
            </a:r>
          </a:p>
        </p:txBody>
      </p:sp>
      <p:sp>
        <p:nvSpPr>
          <p:cNvPr id="13" name="TextBox 12">
            <a:extLst>
              <a:ext uri="{FF2B5EF4-FFF2-40B4-BE49-F238E27FC236}">
                <a16:creationId xmlns:a16="http://schemas.microsoft.com/office/drawing/2014/main" id="{6D1FCA6C-4C3C-73FC-AD96-696D42AE13D0}"/>
              </a:ext>
            </a:extLst>
          </p:cNvPr>
          <p:cNvSpPr txBox="1"/>
          <p:nvPr/>
        </p:nvSpPr>
        <p:spPr>
          <a:xfrm>
            <a:off x="1223763" y="3772078"/>
            <a:ext cx="9958352" cy="1015663"/>
          </a:xfrm>
          <a:prstGeom prst="rect">
            <a:avLst/>
          </a:prstGeom>
          <a:noFill/>
        </p:spPr>
        <p:txBody>
          <a:bodyPr wrap="square">
            <a:spAutoFit/>
          </a:bodyPr>
          <a:lstStyle/>
          <a:p>
            <a:br>
              <a:rPr lang="hr-HR" sz="2000" b="1" dirty="0">
                <a:solidFill>
                  <a:srgbClr val="295A4D"/>
                </a:solidFill>
                <a:latin typeface="Calibri" panose="020F0502020204030204" pitchFamily="34" charset="0"/>
                <a:ea typeface="Calibri" panose="020F0502020204030204" pitchFamily="34" charset="0"/>
                <a:cs typeface="Calibri" panose="020F0502020204030204" pitchFamily="34" charset="0"/>
              </a:rPr>
            </a:br>
            <a:r>
              <a:rPr lang="hr-HR" sz="2000" b="1" dirty="0">
                <a:solidFill>
                  <a:srgbClr val="295A4D"/>
                </a:solidFill>
                <a:latin typeface="Arial" panose="020B0604020202020204" pitchFamily="34" charset="0"/>
                <a:ea typeface="Calibri" panose="020F0502020204030204" pitchFamily="34" charset="0"/>
                <a:cs typeface="Arial" panose="020B0604020202020204" pitchFamily="34" charset="0"/>
              </a:rPr>
              <a:t>Svaki projekt mora: </a:t>
            </a:r>
            <a:r>
              <a:rPr lang="hr-HR" sz="2000" dirty="0">
                <a:solidFill>
                  <a:srgbClr val="295A4D"/>
                </a:solidFill>
                <a:latin typeface="Arial" panose="020B0604020202020204" pitchFamily="34" charset="0"/>
                <a:ea typeface="Calibri" panose="020F0502020204030204" pitchFamily="34" charset="0"/>
                <a:cs typeface="Arial" panose="020B0604020202020204" pitchFamily="34" charset="0"/>
              </a:rPr>
              <a:t>napredovati prema pilot-provedbi i testiranju u stvarnom okruženju te pokazati potencijal za širu primjenu, replikaciju ili skaliranje</a:t>
            </a:r>
          </a:p>
        </p:txBody>
      </p:sp>
      <p:pic>
        <p:nvPicPr>
          <p:cNvPr id="15" name="Picture 14">
            <a:extLst>
              <a:ext uri="{FF2B5EF4-FFF2-40B4-BE49-F238E27FC236}">
                <a16:creationId xmlns:a16="http://schemas.microsoft.com/office/drawing/2014/main" id="{4046EC22-EA0A-87C5-8EF6-C513DC2A2243}"/>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5163279" y="4674442"/>
            <a:ext cx="1865442" cy="1865442"/>
          </a:xfrm>
          <a:prstGeom prst="rect">
            <a:avLst/>
          </a:prstGeom>
        </p:spPr>
      </p:pic>
    </p:spTree>
    <p:extLst>
      <p:ext uri="{BB962C8B-B14F-4D97-AF65-F5344CB8AC3E}">
        <p14:creationId xmlns:p14="http://schemas.microsoft.com/office/powerpoint/2010/main" val="2671610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1473" y="164000"/>
            <a:ext cx="9791701" cy="430886"/>
          </a:xfrm>
        </p:spPr>
        <p:txBody>
          <a:bodyPr>
            <a:noAutofit/>
          </a:bodyPr>
          <a:lstStyle/>
          <a:p>
            <a:r>
              <a:rPr lang="hr-HR" sz="2400" dirty="0"/>
              <a:t>Dokumentacija Poziva</a:t>
            </a:r>
            <a:endParaRPr lang="hr-HR" sz="2400" b="1" dirty="0"/>
          </a:p>
        </p:txBody>
      </p:sp>
      <p:sp>
        <p:nvSpPr>
          <p:cNvPr id="6" name="TextBox 5">
            <a:extLst>
              <a:ext uri="{FF2B5EF4-FFF2-40B4-BE49-F238E27FC236}">
                <a16:creationId xmlns:a16="http://schemas.microsoft.com/office/drawing/2014/main" id="{BD6F83E0-5E70-1AC6-8C49-965EC8A2B822}"/>
              </a:ext>
            </a:extLst>
          </p:cNvPr>
          <p:cNvSpPr txBox="1"/>
          <p:nvPr/>
        </p:nvSpPr>
        <p:spPr>
          <a:xfrm>
            <a:off x="1706498" y="977475"/>
            <a:ext cx="9882415" cy="4154984"/>
          </a:xfrm>
          <a:prstGeom prst="rect">
            <a:avLst/>
          </a:prstGeom>
          <a:noFill/>
        </p:spPr>
        <p:txBody>
          <a:bodyPr wrap="square">
            <a:spAutoFit/>
          </a:bodyPr>
          <a:lstStyle/>
          <a:p>
            <a:pPr marL="457200" indent="-457200">
              <a:buFont typeface="+mj-lt"/>
              <a:buAutoNum type="arabicPeriod"/>
            </a:pPr>
            <a:r>
              <a:rPr lang="en-US" sz="2400" b="1" dirty="0">
                <a:solidFill>
                  <a:srgbClr val="295A4D"/>
                </a:solidFill>
                <a:latin typeface=""/>
              </a:rPr>
              <a:t>Guidelines for Applicants</a:t>
            </a:r>
            <a:endParaRPr lang="hr-HR" sz="2400" b="1" dirty="0">
              <a:solidFill>
                <a:srgbClr val="295A4D"/>
              </a:solidFill>
              <a:latin typeface=""/>
            </a:endParaRPr>
          </a:p>
          <a:p>
            <a:pPr marL="457200" indent="-457200">
              <a:buFont typeface="+mj-lt"/>
              <a:buAutoNum type="arabicPeriod"/>
            </a:pPr>
            <a:endParaRPr lang="en-US" sz="2400" b="1" dirty="0">
              <a:solidFill>
                <a:srgbClr val="295A4D"/>
              </a:solidFill>
              <a:latin typeface=""/>
            </a:endParaRPr>
          </a:p>
          <a:p>
            <a:pPr marL="914400" lvl="1" indent="-457200">
              <a:buFont typeface="Arial" panose="020B0604020202020204" pitchFamily="34" charset="0"/>
              <a:buChar char="•"/>
            </a:pPr>
            <a:r>
              <a:rPr lang="en-US" dirty="0">
                <a:solidFill>
                  <a:srgbClr val="295A4D"/>
                </a:solidFill>
                <a:latin typeface=""/>
              </a:rPr>
              <a:t>Annex I. Conditions for the preparation and implementation of projects</a:t>
            </a:r>
          </a:p>
          <a:p>
            <a:pPr marL="914400" lvl="1" indent="-457200">
              <a:buFont typeface="Arial" panose="020B0604020202020204" pitchFamily="34" charset="0"/>
              <a:buChar char="•"/>
            </a:pPr>
            <a:r>
              <a:rPr lang="en-US" dirty="0">
                <a:solidFill>
                  <a:srgbClr val="295A4D"/>
                </a:solidFill>
                <a:latin typeface=""/>
              </a:rPr>
              <a:t>Annex II. Declaration by the Applicant</a:t>
            </a:r>
          </a:p>
          <a:p>
            <a:pPr marL="914400" lvl="1" indent="-457200">
              <a:buFont typeface="Arial" panose="020B0604020202020204" pitchFamily="34" charset="0"/>
              <a:buChar char="•"/>
            </a:pPr>
            <a:r>
              <a:rPr lang="en-US" dirty="0">
                <a:solidFill>
                  <a:srgbClr val="295A4D"/>
                </a:solidFill>
                <a:latin typeface=""/>
              </a:rPr>
              <a:t>Annex III. Declaration by the Partner</a:t>
            </a:r>
          </a:p>
          <a:p>
            <a:pPr marL="914400" lvl="1" indent="-457200">
              <a:buFont typeface="Arial" panose="020B0604020202020204" pitchFamily="34" charset="0"/>
              <a:buChar char="•"/>
            </a:pPr>
            <a:r>
              <a:rPr lang="en-US" dirty="0">
                <a:solidFill>
                  <a:srgbClr val="295A4D"/>
                </a:solidFill>
                <a:latin typeface=""/>
              </a:rPr>
              <a:t>Annex IV. Application form</a:t>
            </a:r>
          </a:p>
          <a:p>
            <a:pPr marL="914400" lvl="1" indent="-457200">
              <a:buFont typeface="Arial" panose="020B0604020202020204" pitchFamily="34" charset="0"/>
              <a:buChar char="•"/>
            </a:pPr>
            <a:r>
              <a:rPr lang="en-US" dirty="0">
                <a:solidFill>
                  <a:srgbClr val="295A4D"/>
                </a:solidFill>
                <a:latin typeface=""/>
              </a:rPr>
              <a:t>Annex V. Indicative content of the baseline survey</a:t>
            </a:r>
          </a:p>
          <a:p>
            <a:pPr marL="914400" lvl="1" indent="-457200">
              <a:buFont typeface="Arial" panose="020B0604020202020204" pitchFamily="34" charset="0"/>
              <a:buChar char="•"/>
            </a:pPr>
            <a:r>
              <a:rPr lang="en-US" dirty="0">
                <a:solidFill>
                  <a:srgbClr val="295A4D"/>
                </a:solidFill>
                <a:latin typeface=""/>
              </a:rPr>
              <a:t>Annex VI. Curriculum Vitae</a:t>
            </a:r>
          </a:p>
          <a:p>
            <a:pPr marL="914400" lvl="1" indent="-457200">
              <a:buFont typeface="Arial" panose="020B0604020202020204" pitchFamily="34" charset="0"/>
              <a:buChar char="•"/>
            </a:pPr>
            <a:r>
              <a:rPr lang="en-US" dirty="0">
                <a:solidFill>
                  <a:srgbClr val="295A4D"/>
                </a:solidFill>
                <a:latin typeface=""/>
              </a:rPr>
              <a:t>Annex VII. Environmental and social screening questionnaire</a:t>
            </a:r>
          </a:p>
          <a:p>
            <a:pPr marL="914400" lvl="1" indent="-457200">
              <a:buFont typeface="Arial" panose="020B0604020202020204" pitchFamily="34" charset="0"/>
              <a:buChar char="•"/>
            </a:pPr>
            <a:r>
              <a:rPr lang="en-US" dirty="0">
                <a:solidFill>
                  <a:srgbClr val="295A4D"/>
                </a:solidFill>
                <a:latin typeface=""/>
              </a:rPr>
              <a:t>Annex VIII. Group statement</a:t>
            </a:r>
          </a:p>
          <a:p>
            <a:pPr marL="914400" lvl="1" indent="-457200">
              <a:buFont typeface="Arial" panose="020B0604020202020204" pitchFamily="34" charset="0"/>
              <a:buChar char="•"/>
            </a:pPr>
            <a:r>
              <a:rPr lang="en-US" dirty="0">
                <a:solidFill>
                  <a:srgbClr val="295A4D"/>
                </a:solidFill>
                <a:latin typeface=""/>
              </a:rPr>
              <a:t>Annex IX. Minimum content requirements for the Partnership Agreement</a:t>
            </a:r>
          </a:p>
          <a:p>
            <a:pPr marL="914400" lvl="1" indent="-457200">
              <a:buFont typeface="Arial" panose="020B0604020202020204" pitchFamily="34" charset="0"/>
              <a:buChar char="•"/>
            </a:pPr>
            <a:r>
              <a:rPr lang="en-US" dirty="0">
                <a:solidFill>
                  <a:srgbClr val="295A4D"/>
                </a:solidFill>
                <a:latin typeface=""/>
              </a:rPr>
              <a:t>Annex X. Declaration by the Collaborator</a:t>
            </a:r>
          </a:p>
          <a:p>
            <a:pPr marL="914400" lvl="1" indent="-457200">
              <a:buFont typeface="Arial" panose="020B0604020202020204" pitchFamily="34" charset="0"/>
              <a:buChar char="•"/>
            </a:pPr>
            <a:r>
              <a:rPr lang="en-US" dirty="0">
                <a:solidFill>
                  <a:srgbClr val="295A4D"/>
                </a:solidFill>
                <a:latin typeface=""/>
              </a:rPr>
              <a:t>Annex XI. Declaration on the received aid</a:t>
            </a:r>
          </a:p>
          <a:p>
            <a:pPr marL="914400" lvl="1" indent="-457200">
              <a:buFont typeface="Arial" panose="020B0604020202020204" pitchFamily="34" charset="0"/>
              <a:buChar char="•"/>
            </a:pPr>
            <a:r>
              <a:rPr lang="en-US" dirty="0">
                <a:solidFill>
                  <a:srgbClr val="295A4D"/>
                </a:solidFill>
                <a:latin typeface=""/>
              </a:rPr>
              <a:t>Annex XII. Project budget</a:t>
            </a:r>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8" name="Picture 7">
            <a:extLst>
              <a:ext uri="{FF2B5EF4-FFF2-40B4-BE49-F238E27FC236}">
                <a16:creationId xmlns:a16="http://schemas.microsoft.com/office/drawing/2014/main" id="{1D45F7D4-15A7-EA43-4E91-D99338AC303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03087" y="793872"/>
            <a:ext cx="1061545" cy="1061545"/>
          </a:xfrm>
          <a:prstGeom prst="rect">
            <a:avLst/>
          </a:prstGeom>
        </p:spPr>
      </p:pic>
    </p:spTree>
    <p:extLst>
      <p:ext uri="{BB962C8B-B14F-4D97-AF65-F5344CB8AC3E}">
        <p14:creationId xmlns:p14="http://schemas.microsoft.com/office/powerpoint/2010/main" val="4548591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5136</TotalTime>
  <Words>4310</Words>
  <Application>Microsoft Office PowerPoint</Application>
  <PresentationFormat>Widescreen</PresentationFormat>
  <Paragraphs>510</Paragraphs>
  <Slides>44</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44</vt:i4>
      </vt:variant>
    </vt:vector>
  </HeadingPairs>
  <TitlesOfParts>
    <vt:vector size="53" baseType="lpstr">
      <vt:lpstr>Aptos</vt:lpstr>
      <vt:lpstr>Aptos Display</vt:lpstr>
      <vt:lpstr>Arial</vt:lpstr>
      <vt:lpstr>Calibri</vt:lpstr>
      <vt:lpstr>Calibri Light</vt:lpstr>
      <vt:lpstr>Courier New</vt:lpstr>
      <vt:lpstr>Open sans</vt:lpstr>
      <vt:lpstr>Wingdings</vt:lpstr>
      <vt:lpstr>Office Theme</vt:lpstr>
      <vt:lpstr> Radionica:  Call for proposals Validation of Social Innovations by Startups (VALID) program (DIGIT.2.1.01)</vt:lpstr>
      <vt:lpstr>Program virtualne radionice</vt:lpstr>
      <vt:lpstr>DIGIT projekt</vt:lpstr>
      <vt:lpstr>Ciljevi projekta DIGIT:</vt:lpstr>
      <vt:lpstr>DIGIT pozivi </vt:lpstr>
      <vt:lpstr>  Call for proposals Validation of Social Innovations by Startups (VALID) program - glavne značajke   </vt:lpstr>
      <vt:lpstr>VALID</vt:lpstr>
      <vt:lpstr>PowerPoint Presentation</vt:lpstr>
      <vt:lpstr>Dokumentacija Poziva</vt:lpstr>
      <vt:lpstr>Ciljevi i pokazatelji poziva</vt:lpstr>
      <vt:lpstr>Ciljevi i pokazatelji poziva</vt:lpstr>
      <vt:lpstr>Prihvatljivost projekta </vt:lpstr>
      <vt:lpstr>Prihvatljivi prijavitelji</vt:lpstr>
      <vt:lpstr>Partneri i projektni kolaboratori</vt:lpstr>
      <vt:lpstr>Kriteriji za isključenje</vt:lpstr>
      <vt:lpstr>PowerPoint Presentation</vt:lpstr>
      <vt:lpstr>  Prihvatljive aktivnosti i troškovi   </vt:lpstr>
      <vt:lpstr>Prihvatljive aktivnosti </vt:lpstr>
      <vt:lpstr> Prihvatljive aktivnosti </vt:lpstr>
      <vt:lpstr>Prihvatljive aktivnosti </vt:lpstr>
      <vt:lpstr>PowerPoint Presentation</vt:lpstr>
      <vt:lpstr>Neprihvatljive aktivnosti (1)</vt:lpstr>
      <vt:lpstr>Neprihvatljive aktivnosti (2)</vt:lpstr>
      <vt:lpstr>  E&amp;S uvjeti   </vt:lpstr>
      <vt:lpstr>Okolišni i društveni uvjeti </vt:lpstr>
      <vt:lpstr>Prihvatljivi troškovi</vt:lpstr>
      <vt:lpstr>Prihvatljivi troškovi</vt:lpstr>
      <vt:lpstr>Prihvatljivi troškovi – dodatni uvjeti </vt:lpstr>
      <vt:lpstr>Izračun plaća troškova osoblja</vt:lpstr>
      <vt:lpstr>Neprihvatljivi troškovi</vt:lpstr>
      <vt:lpstr>  Priprema projektnog prijedloga   </vt:lpstr>
      <vt:lpstr>Prijava u eDIGIT portal</vt:lpstr>
      <vt:lpstr>Prijavni obrazac – Application form</vt:lpstr>
      <vt:lpstr>Dokumentacija koja se dostavlja u prijavi projektnog prijedloga</vt:lpstr>
      <vt:lpstr>  Postupak dodjele bespovratnih sredstava   </vt:lpstr>
      <vt:lpstr>PowerPoint Presentation</vt:lpstr>
      <vt:lpstr>Postupak dodjele bespovratnih sredstava</vt:lpstr>
      <vt:lpstr>Ocjena kvalitete </vt:lpstr>
      <vt:lpstr>Ocjena kvalitete </vt:lpstr>
      <vt:lpstr>PowerPoint Presentation</vt:lpstr>
      <vt:lpstr>Ocjena kvalitete – Excellence</vt:lpstr>
      <vt:lpstr>Ocjena kvalitete – Potential (max 20 bodova)</vt:lpstr>
      <vt:lpstr>Ocjena kvalitete – Feasibility (max 20 bodova)</vt:lpstr>
      <vt:lpstr>HVALA NA PAŽNJI!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Projekt Digitalne, inovativne i zelene tehnologije –  DIGIT projekt</dc:title>
  <dc:creator>Masa Petranovic</dc:creator>
  <cp:lastModifiedBy>iivandic</cp:lastModifiedBy>
  <cp:revision>729</cp:revision>
  <cp:lastPrinted>2026-05-12T07:59:25Z</cp:lastPrinted>
  <dcterms:created xsi:type="dcterms:W3CDTF">2024-11-28T09:24:21Z</dcterms:created>
  <dcterms:modified xsi:type="dcterms:W3CDTF">2026-07-10T08:40:50Z</dcterms:modified>
</cp:coreProperties>
</file>