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7" r:id="rId2"/>
    <p:sldId id="370" r:id="rId3"/>
    <p:sldId id="469" r:id="rId4"/>
    <p:sldId id="470" r:id="rId5"/>
    <p:sldId id="471" r:id="rId6"/>
    <p:sldId id="337" r:id="rId7"/>
    <p:sldId id="472" r:id="rId8"/>
    <p:sldId id="396" r:id="rId9"/>
    <p:sldId id="350" r:id="rId10"/>
    <p:sldId id="400" r:id="rId11"/>
    <p:sldId id="375" r:id="rId12"/>
    <p:sldId id="431" r:id="rId13"/>
    <p:sldId id="387" r:id="rId14"/>
    <p:sldId id="466" r:id="rId15"/>
    <p:sldId id="393" r:id="rId16"/>
    <p:sldId id="340" r:id="rId17"/>
    <p:sldId id="460" r:id="rId18"/>
    <p:sldId id="459" r:id="rId19"/>
    <p:sldId id="363" r:id="rId20"/>
    <p:sldId id="461" r:id="rId21"/>
    <p:sldId id="462" r:id="rId22"/>
    <p:sldId id="463" r:id="rId23"/>
    <p:sldId id="435" r:id="rId24"/>
    <p:sldId id="394" r:id="rId25"/>
    <p:sldId id="391" r:id="rId26"/>
    <p:sldId id="395" r:id="rId27"/>
    <p:sldId id="397" r:id="rId28"/>
    <p:sldId id="384" r:id="rId29"/>
    <p:sldId id="392" r:id="rId30"/>
    <p:sldId id="367" r:id="rId31"/>
    <p:sldId id="368" r:id="rId32"/>
    <p:sldId id="468" r:id="rId33"/>
    <p:sldId id="467" r:id="rId34"/>
    <p:sldId id="398" r:id="rId35"/>
    <p:sldId id="464" r:id="rId36"/>
    <p:sldId id="465" r:id="rId37"/>
    <p:sldId id="402" r:id="rId38"/>
    <p:sldId id="403" r:id="rId39"/>
    <p:sldId id="404" r:id="rId40"/>
    <p:sldId id="299" r:id="rId41"/>
  </p:sldIdLst>
  <p:sldSz cx="12192000" cy="6858000"/>
  <p:notesSz cx="6858000" cy="9926638"/>
  <p:defaultText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A4D"/>
    <a:srgbClr val="E9F1EF"/>
    <a:srgbClr val="E9F1FF"/>
    <a:srgbClr val="3591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5188" autoAdjust="0"/>
  </p:normalViewPr>
  <p:slideViewPr>
    <p:cSldViewPr snapToGrid="0">
      <p:cViewPr varScale="1">
        <p:scale>
          <a:sx n="109" d="100"/>
          <a:sy n="109" d="100"/>
        </p:scale>
        <p:origin x="8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87676A-BEA8-4F3D-A381-96FEF8B64B4C}" type="doc">
      <dgm:prSet loTypeId="urn:microsoft.com/office/officeart/2005/8/layout/process1" loCatId="process" qsTypeId="urn:microsoft.com/office/officeart/2005/8/quickstyle/simple4" qsCatId="simple" csTypeId="urn:microsoft.com/office/officeart/2005/8/colors/accent0_1" csCatId="mainScheme" phldr="1"/>
      <dgm:spPr/>
      <dgm:t>
        <a:bodyPr/>
        <a:lstStyle/>
        <a:p>
          <a:endParaRPr lang="hr-HR"/>
        </a:p>
      </dgm:t>
    </dgm:pt>
    <dgm:pt modelId="{3DEC79C9-A8C6-40BB-AC22-94433CAEA2C5}">
      <dgm:prSet phldrT="[Tekst]" custT="1"/>
      <dgm:spPr>
        <a:xfrm>
          <a:off x="986136" y="203692"/>
          <a:ext cx="836136" cy="453675"/>
        </a:xfrm>
        <a:prstGeom prst="roundRect">
          <a:avLst>
            <a:gd name="adj" fmla="val 10000"/>
          </a:avLst>
        </a:prstGeom>
        <a:solidFill>
          <a:srgbClr val="295A4D"/>
        </a:solidFill>
        <a:ln>
          <a:noFill/>
        </a:ln>
        <a:effectLst>
          <a:glow rad="63500">
            <a:schemeClr val="accent2">
              <a:satMod val="175000"/>
              <a:alpha val="40000"/>
            </a:schemeClr>
          </a:glow>
          <a:outerShdw blurRad="40000" dist="23000" dir="5400000" rotWithShape="0">
            <a:srgbClr val="000000">
              <a:alpha val="35000"/>
            </a:srgbClr>
          </a:outerShdw>
        </a:effectLst>
      </dgm:spPr>
      <dgm:t>
        <a:bodyPr/>
        <a:lstStyle/>
        <a:p>
          <a:r>
            <a:rPr lang="en-US" sz="1500" b="1" dirty="0">
              <a:solidFill>
                <a:schemeClr val="bg1"/>
              </a:solidFill>
              <a:latin typeface="Open sans"/>
              <a:ea typeface="+mn-ea"/>
              <a:cs typeface="Times New Roman" panose="02020603050405020304" pitchFamily="18" charset="0"/>
            </a:rPr>
            <a:t>Assessment process</a:t>
          </a:r>
          <a:r>
            <a:rPr lang="hr-HR" sz="1500" b="1" dirty="0">
              <a:solidFill>
                <a:schemeClr val="bg1"/>
              </a:solidFill>
              <a:latin typeface="Open sans"/>
              <a:ea typeface="+mn-ea"/>
              <a:cs typeface="Times New Roman" panose="02020603050405020304" pitchFamily="18" charset="0"/>
            </a:rPr>
            <a:t> (</a:t>
          </a:r>
          <a:r>
            <a:rPr lang="hr-HR" sz="1500" b="1" dirty="0" err="1">
              <a:solidFill>
                <a:schemeClr val="bg1"/>
              </a:solidFill>
              <a:latin typeface="Open sans"/>
              <a:ea typeface="+mn-ea"/>
              <a:cs typeface="Times New Roman" panose="02020603050405020304" pitchFamily="18" charset="0"/>
            </a:rPr>
            <a:t>administrative</a:t>
          </a:r>
          <a:r>
            <a:rPr lang="hr-HR" sz="1500" b="1" dirty="0">
              <a:solidFill>
                <a:schemeClr val="bg1"/>
              </a:solidFill>
              <a:latin typeface="Open sans"/>
              <a:ea typeface="+mn-ea"/>
              <a:cs typeface="Times New Roman" panose="02020603050405020304" pitchFamily="18" charset="0"/>
            </a:rPr>
            <a:t>, </a:t>
          </a:r>
          <a:r>
            <a:rPr lang="hr-HR" sz="1500" b="1" dirty="0" err="1">
              <a:solidFill>
                <a:schemeClr val="bg1"/>
              </a:solidFill>
              <a:latin typeface="Open sans"/>
              <a:ea typeface="+mn-ea"/>
              <a:cs typeface="Times New Roman" panose="02020603050405020304" pitchFamily="18" charset="0"/>
            </a:rPr>
            <a:t>eligibility</a:t>
          </a:r>
          <a:r>
            <a:rPr lang="hr-HR" sz="1500" b="1" dirty="0">
              <a:solidFill>
                <a:schemeClr val="bg1"/>
              </a:solidFill>
              <a:latin typeface="Open sans"/>
              <a:ea typeface="+mn-ea"/>
              <a:cs typeface="Times New Roman" panose="02020603050405020304" pitchFamily="18" charset="0"/>
            </a:rPr>
            <a:t> </a:t>
          </a:r>
          <a:r>
            <a:rPr lang="hr-HR" sz="1500" b="1" dirty="0" err="1">
              <a:solidFill>
                <a:schemeClr val="bg1"/>
              </a:solidFill>
              <a:latin typeface="Open sans"/>
              <a:ea typeface="+mn-ea"/>
              <a:cs typeface="Times New Roman" panose="02020603050405020304" pitchFamily="18" charset="0"/>
            </a:rPr>
            <a:t>and</a:t>
          </a:r>
          <a:r>
            <a:rPr lang="hr-HR" sz="1500" b="1" dirty="0">
              <a:solidFill>
                <a:schemeClr val="bg1"/>
              </a:solidFill>
              <a:latin typeface="Open sans"/>
              <a:ea typeface="+mn-ea"/>
              <a:cs typeface="Times New Roman" panose="02020603050405020304" pitchFamily="18" charset="0"/>
            </a:rPr>
            <a:t> </a:t>
          </a:r>
          <a:r>
            <a:rPr lang="hr-HR" sz="1500" b="1" dirty="0" err="1">
              <a:solidFill>
                <a:schemeClr val="bg1"/>
              </a:solidFill>
              <a:latin typeface="Open sans"/>
              <a:ea typeface="+mn-ea"/>
              <a:cs typeface="Times New Roman" panose="02020603050405020304" pitchFamily="18" charset="0"/>
            </a:rPr>
            <a:t>quality</a:t>
          </a:r>
          <a:r>
            <a:rPr lang="hr-HR" sz="1500" b="1" dirty="0">
              <a:solidFill>
                <a:schemeClr val="bg1"/>
              </a:solidFill>
              <a:latin typeface="Open sans"/>
              <a:ea typeface="+mn-ea"/>
              <a:cs typeface="Times New Roman" panose="02020603050405020304" pitchFamily="18" charset="0"/>
            </a:rPr>
            <a:t>)</a:t>
          </a:r>
          <a:r>
            <a:rPr lang="hr-HR" sz="1500" b="1" dirty="0">
              <a:solidFill>
                <a:srgbClr val="295A4D"/>
              </a:solidFill>
              <a:latin typeface="Open sans"/>
              <a:ea typeface="+mn-ea"/>
              <a:cs typeface="Times New Roman" panose="02020603050405020304" pitchFamily="18" charset="0"/>
            </a:rPr>
            <a:t>)</a:t>
          </a:r>
          <a:r>
            <a:rPr lang="hr-HR" sz="1500" b="1" dirty="0">
              <a:solidFill>
                <a:sysClr val="windowText" lastClr="000000">
                  <a:hueOff val="0"/>
                  <a:satOff val="0"/>
                  <a:lumOff val="0"/>
                  <a:alphaOff val="0"/>
                </a:sysClr>
              </a:solidFill>
              <a:latin typeface="Open sans"/>
              <a:ea typeface="+mn-ea"/>
              <a:cs typeface="Times New Roman" panose="02020603050405020304" pitchFamily="18" charset="0"/>
            </a:rPr>
            <a:t> </a:t>
          </a:r>
        </a:p>
      </dgm:t>
    </dgm:pt>
    <dgm:pt modelId="{E4D88217-7184-4647-9AA1-57E769A912DC}" type="parTrans" cxnId="{ADA382C4-62A9-41EB-A074-5641694A5726}">
      <dgm:prSet/>
      <dgm:spPr/>
      <dgm:t>
        <a:bodyPr/>
        <a:lstStyle/>
        <a:p>
          <a:endParaRPr lang="hr-HR" sz="1200" b="1">
            <a:latin typeface="Calibri Light" panose="020F0302020204030204" pitchFamily="34" charset="0"/>
            <a:cs typeface="Calibri Light" panose="020F0302020204030204" pitchFamily="34" charset="0"/>
          </a:endParaRPr>
        </a:p>
      </dgm:t>
    </dgm:pt>
    <dgm:pt modelId="{A764B8B0-13EE-472C-819A-E847425C65AB}" type="sibTrans" cxnId="{ADA382C4-62A9-41EB-A074-5641694A5726}">
      <dgm:prSet custT="1"/>
      <dgm:spPr>
        <a:xfrm>
          <a:off x="1892339" y="343647"/>
          <a:ext cx="148540" cy="173764"/>
        </a:xfrm>
        <a:prstGeom prst="rightArrow">
          <a:avLst>
            <a:gd name="adj1" fmla="val 60000"/>
            <a:gd name="adj2" fmla="val 50000"/>
          </a:avLst>
        </a:prstGeom>
        <a:solidFill>
          <a:srgbClr val="295A4D"/>
        </a:solidFill>
        <a:ln>
          <a:noFill/>
        </a:ln>
        <a:effectLst>
          <a:outerShdw blurRad="40000" dist="23000" dir="5400000" rotWithShape="0">
            <a:srgbClr val="000000">
              <a:alpha val="35000"/>
            </a:srgbClr>
          </a:outerShdw>
        </a:effectLst>
      </dgm:spPr>
      <dgm:t>
        <a:bodyPr/>
        <a:lstStyle/>
        <a:p>
          <a:endParaRPr lang="hr-HR" sz="1200" b="1">
            <a:solidFill>
              <a:srgbClr val="295A4D"/>
            </a:solidFill>
            <a:latin typeface="Calibri Light" panose="020F0302020204030204" pitchFamily="34" charset="0"/>
            <a:ea typeface="+mn-ea"/>
            <a:cs typeface="Calibri Light" panose="020F0302020204030204" pitchFamily="34" charset="0"/>
          </a:endParaRPr>
        </a:p>
      </dgm:t>
    </dgm:pt>
    <dgm:pt modelId="{DCE1CBD6-7948-4181-8CCE-0E0E7BC9EFEF}">
      <dgm:prSet phldrT="[Tekst]" custT="1"/>
      <dgm:spPr>
        <a:xfrm>
          <a:off x="3083466" y="203692"/>
          <a:ext cx="700663" cy="453675"/>
        </a:xfrm>
        <a:prstGeom prst="roundRect">
          <a:avLst>
            <a:gd name="adj" fmla="val 10000"/>
          </a:avLst>
        </a:prstGeom>
        <a:solidFill>
          <a:srgbClr val="295A4D"/>
        </a:solidFill>
        <a:ln>
          <a:noFill/>
        </a:ln>
        <a:effectLst>
          <a:glow rad="63500">
            <a:schemeClr val="accent2">
              <a:satMod val="175000"/>
              <a:alpha val="40000"/>
            </a:schemeClr>
          </a:glow>
          <a:outerShdw blurRad="40000" dist="23000" dir="5400000" rotWithShape="0">
            <a:srgbClr val="000000">
              <a:alpha val="35000"/>
            </a:srgbClr>
          </a:outerShdw>
        </a:effectLst>
      </dgm:spPr>
      <dgm:t>
        <a:bodyPr/>
        <a:lstStyle/>
        <a:p>
          <a:r>
            <a:rPr lang="hr-HR" sz="1500" b="1" dirty="0" err="1">
              <a:solidFill>
                <a:schemeClr val="bg1"/>
              </a:solidFill>
              <a:latin typeface="Open sans"/>
              <a:ea typeface="+mn-ea"/>
              <a:cs typeface="Times New Roman" panose="02020603050405020304" pitchFamily="18" charset="0"/>
            </a:rPr>
            <a:t>Eligibility</a:t>
          </a:r>
          <a:r>
            <a:rPr lang="hr-HR" sz="1500" b="1" dirty="0">
              <a:solidFill>
                <a:schemeClr val="bg1"/>
              </a:solidFill>
              <a:latin typeface="Open sans"/>
              <a:ea typeface="+mn-ea"/>
              <a:cs typeface="Times New Roman" panose="02020603050405020304" pitchFamily="18" charset="0"/>
            </a:rPr>
            <a:t> </a:t>
          </a:r>
          <a:r>
            <a:rPr lang="hr-HR" sz="1500" b="1" dirty="0" err="1">
              <a:solidFill>
                <a:schemeClr val="bg1"/>
              </a:solidFill>
              <a:latin typeface="Open sans"/>
              <a:ea typeface="+mn-ea"/>
              <a:cs typeface="Times New Roman" panose="02020603050405020304" pitchFamily="18" charset="0"/>
            </a:rPr>
            <a:t>of</a:t>
          </a:r>
          <a:r>
            <a:rPr lang="hr-HR" sz="1500" b="1" dirty="0">
              <a:solidFill>
                <a:schemeClr val="bg1"/>
              </a:solidFill>
              <a:latin typeface="Open sans"/>
              <a:ea typeface="+mn-ea"/>
              <a:cs typeface="Times New Roman" panose="02020603050405020304" pitchFamily="18" charset="0"/>
            </a:rPr>
            <a:t> </a:t>
          </a:r>
          <a:r>
            <a:rPr lang="hr-HR" sz="1500" b="1" dirty="0" err="1">
              <a:solidFill>
                <a:schemeClr val="bg1"/>
              </a:solidFill>
              <a:latin typeface="Open sans"/>
              <a:ea typeface="+mn-ea"/>
              <a:cs typeface="Times New Roman" panose="02020603050405020304" pitchFamily="18" charset="0"/>
            </a:rPr>
            <a:t>costs</a:t>
          </a:r>
          <a:r>
            <a:rPr lang="hr-HR" sz="1500" b="1" dirty="0">
              <a:solidFill>
                <a:schemeClr val="bg1"/>
              </a:solidFill>
              <a:latin typeface="Open sans"/>
              <a:ea typeface="+mn-ea"/>
              <a:cs typeface="Times New Roman" panose="02020603050405020304" pitchFamily="18" charset="0"/>
            </a:rPr>
            <a:t> and </a:t>
          </a:r>
          <a:r>
            <a:rPr lang="hr-HR" sz="1500" b="1" dirty="0" err="1">
              <a:solidFill>
                <a:schemeClr val="bg1"/>
              </a:solidFill>
              <a:latin typeface="Open sans"/>
              <a:ea typeface="+mn-ea"/>
              <a:cs typeface="Times New Roman" panose="02020603050405020304" pitchFamily="18" charset="0"/>
            </a:rPr>
            <a:t>budget</a:t>
          </a:r>
          <a:r>
            <a:rPr lang="hr-HR" sz="1500" b="1" dirty="0">
              <a:solidFill>
                <a:schemeClr val="bg1"/>
              </a:solidFill>
              <a:latin typeface="Open sans"/>
              <a:ea typeface="+mn-ea"/>
              <a:cs typeface="Times New Roman" panose="02020603050405020304" pitchFamily="18" charset="0"/>
            </a:rPr>
            <a:t> </a:t>
          </a:r>
          <a:r>
            <a:rPr lang="hr-HR" sz="1500" b="1" dirty="0" err="1">
              <a:solidFill>
                <a:schemeClr val="bg1"/>
              </a:solidFill>
              <a:latin typeface="Open sans"/>
              <a:ea typeface="+mn-ea"/>
              <a:cs typeface="Times New Roman" panose="02020603050405020304" pitchFamily="18" charset="0"/>
            </a:rPr>
            <a:t>cleaning</a:t>
          </a:r>
          <a:endParaRPr lang="hr-HR" sz="1500" b="1" dirty="0">
            <a:solidFill>
              <a:schemeClr val="bg1"/>
            </a:solidFill>
            <a:latin typeface="Open sans"/>
            <a:ea typeface="+mn-ea"/>
            <a:cs typeface="Times New Roman" panose="02020603050405020304" pitchFamily="18" charset="0"/>
          </a:endParaRPr>
        </a:p>
      </dgm:t>
    </dgm:pt>
    <dgm:pt modelId="{F0288A95-965C-4808-9FAF-3DEA7C1DE292}" type="parTrans" cxnId="{FB1B9A4C-5122-463D-88B4-B6D598FAF2AF}">
      <dgm:prSet/>
      <dgm:spPr/>
      <dgm:t>
        <a:bodyPr/>
        <a:lstStyle/>
        <a:p>
          <a:endParaRPr lang="hr-HR" sz="1200" b="1">
            <a:latin typeface="Calibri Light" panose="020F0302020204030204" pitchFamily="34" charset="0"/>
            <a:cs typeface="Calibri Light" panose="020F0302020204030204" pitchFamily="34" charset="0"/>
          </a:endParaRPr>
        </a:p>
      </dgm:t>
    </dgm:pt>
    <dgm:pt modelId="{965EA37A-C705-43CD-9965-047ED9591D76}" type="sibTrans" cxnId="{FB1B9A4C-5122-463D-88B4-B6D598FAF2AF}">
      <dgm:prSet custT="1"/>
      <dgm:spPr>
        <a:xfrm>
          <a:off x="3854196" y="343647"/>
          <a:ext cx="148540" cy="173764"/>
        </a:xfrm>
        <a:prstGeom prst="rightArrow">
          <a:avLst>
            <a:gd name="adj1" fmla="val 60000"/>
            <a:gd name="adj2" fmla="val 50000"/>
          </a:avLst>
        </a:prstGeom>
        <a:solidFill>
          <a:srgbClr val="295A4D"/>
        </a:solidFill>
        <a:ln>
          <a:noFill/>
        </a:ln>
        <a:effectLst>
          <a:outerShdw blurRad="40000" dist="23000" dir="5400000" rotWithShape="0">
            <a:srgbClr val="000000">
              <a:alpha val="35000"/>
            </a:srgbClr>
          </a:outerShdw>
        </a:effectLst>
      </dgm:spPr>
      <dgm:t>
        <a:bodyPr/>
        <a:lstStyle/>
        <a:p>
          <a:endParaRPr lang="hr-HR" sz="1200" b="1">
            <a:solidFill>
              <a:sysClr val="windowText" lastClr="000000">
                <a:hueOff val="0"/>
                <a:satOff val="0"/>
                <a:lumOff val="0"/>
                <a:alphaOff val="0"/>
              </a:sysClr>
            </a:solidFill>
            <a:latin typeface="Calibri Light" panose="020F0302020204030204" pitchFamily="34" charset="0"/>
            <a:ea typeface="+mn-ea"/>
            <a:cs typeface="Calibri Light" panose="020F0302020204030204" pitchFamily="34" charset="0"/>
          </a:endParaRPr>
        </a:p>
      </dgm:t>
    </dgm:pt>
    <dgm:pt modelId="{1C35C836-2D97-4A2F-B9A7-FD92A2575BCA}">
      <dgm:prSet phldrT="[Tekst]" custT="1"/>
      <dgm:spPr>
        <a:xfrm>
          <a:off x="5045323" y="203692"/>
          <a:ext cx="700663" cy="453675"/>
        </a:xfrm>
        <a:prstGeom prst="roundRect">
          <a:avLst>
            <a:gd name="adj" fmla="val 10000"/>
          </a:avLst>
        </a:prstGeom>
        <a:solidFill>
          <a:srgbClr val="295A4D"/>
        </a:solidFill>
        <a:ln>
          <a:noFill/>
        </a:ln>
        <a:effectLst>
          <a:glow rad="63500">
            <a:schemeClr val="accent2">
              <a:satMod val="175000"/>
              <a:alpha val="40000"/>
            </a:schemeClr>
          </a:glow>
          <a:outerShdw blurRad="40000" dist="23000" dir="5400000" rotWithShape="0">
            <a:srgbClr val="000000">
              <a:alpha val="35000"/>
            </a:srgbClr>
          </a:outerShdw>
        </a:effectLst>
      </dgm:spPr>
      <dgm:t>
        <a:bodyPr/>
        <a:lstStyle/>
        <a:p>
          <a:r>
            <a:rPr lang="hr-HR" sz="1500" b="1" dirty="0">
              <a:solidFill>
                <a:schemeClr val="bg1"/>
              </a:solidFill>
              <a:latin typeface="Open sans"/>
              <a:ea typeface="+mn-ea"/>
              <a:cs typeface="Times New Roman" panose="02020603050405020304" pitchFamily="18" charset="0"/>
            </a:rPr>
            <a:t>Grant Agreement </a:t>
          </a:r>
          <a:r>
            <a:rPr lang="hr-HR" sz="1500" b="1" dirty="0" err="1">
              <a:solidFill>
                <a:schemeClr val="bg1"/>
              </a:solidFill>
              <a:latin typeface="Open sans"/>
              <a:ea typeface="+mn-ea"/>
              <a:cs typeface="Times New Roman" panose="02020603050405020304" pitchFamily="18" charset="0"/>
            </a:rPr>
            <a:t>sigining</a:t>
          </a:r>
          <a:endParaRPr lang="hr-HR" sz="1500" b="1" dirty="0">
            <a:solidFill>
              <a:schemeClr val="bg1"/>
            </a:solidFill>
            <a:latin typeface="Open sans"/>
            <a:ea typeface="+mn-ea"/>
            <a:cs typeface="Times New Roman" panose="02020603050405020304" pitchFamily="18" charset="0"/>
          </a:endParaRPr>
        </a:p>
      </dgm:t>
    </dgm:pt>
    <dgm:pt modelId="{CA14B7D6-1CBA-4A43-A139-47B8237A0BFA}" type="parTrans" cxnId="{51C90F3A-5E1A-4284-84A7-A00907F349E6}">
      <dgm:prSet/>
      <dgm:spPr/>
      <dgm:t>
        <a:bodyPr/>
        <a:lstStyle/>
        <a:p>
          <a:endParaRPr lang="hr-HR" sz="1200" b="1">
            <a:latin typeface="Calibri Light" panose="020F0302020204030204" pitchFamily="34" charset="0"/>
            <a:cs typeface="Calibri Light" panose="020F0302020204030204" pitchFamily="34" charset="0"/>
          </a:endParaRPr>
        </a:p>
      </dgm:t>
    </dgm:pt>
    <dgm:pt modelId="{EA6D2FD7-72A8-4976-8850-34BEEC50E017}" type="sibTrans" cxnId="{51C90F3A-5E1A-4284-84A7-A00907F349E6}">
      <dgm:prSet/>
      <dgm:spPr/>
      <dgm:t>
        <a:bodyPr/>
        <a:lstStyle/>
        <a:p>
          <a:endParaRPr lang="hr-HR" sz="1200" b="1">
            <a:latin typeface="Calibri Light" panose="020F0302020204030204" pitchFamily="34" charset="0"/>
            <a:cs typeface="Calibri Light" panose="020F0302020204030204" pitchFamily="34" charset="0"/>
          </a:endParaRPr>
        </a:p>
      </dgm:t>
    </dgm:pt>
    <dgm:pt modelId="{5DB049B1-DE90-4F1E-8241-35EDD4CD5915}">
      <dgm:prSet custT="1"/>
      <dgm:spPr>
        <a:xfrm>
          <a:off x="2102538" y="203692"/>
          <a:ext cx="700663" cy="453675"/>
        </a:xfrm>
        <a:prstGeom prst="roundRect">
          <a:avLst>
            <a:gd name="adj" fmla="val 10000"/>
          </a:avLst>
        </a:prstGeom>
        <a:solidFill>
          <a:srgbClr val="295A4D"/>
        </a:solidFill>
        <a:ln>
          <a:noFill/>
        </a:ln>
        <a:effectLst>
          <a:glow rad="63500">
            <a:schemeClr val="accent2">
              <a:satMod val="175000"/>
              <a:alpha val="40000"/>
            </a:schemeClr>
          </a:glow>
          <a:outerShdw blurRad="40000" dist="23000" dir="5400000" rotWithShape="0">
            <a:srgbClr val="000000">
              <a:alpha val="35000"/>
            </a:srgbClr>
          </a:outerShdw>
        </a:effectLst>
      </dgm:spPr>
      <dgm:t>
        <a:bodyPr/>
        <a:lstStyle/>
        <a:p>
          <a:r>
            <a:rPr lang="en-US" sz="1500" b="1" dirty="0">
              <a:solidFill>
                <a:schemeClr val="bg1"/>
              </a:solidFill>
              <a:latin typeface="Open sans"/>
              <a:ea typeface="+mn-ea"/>
              <a:cs typeface="Times New Roman" panose="02020603050405020304" pitchFamily="18" charset="0"/>
            </a:rPr>
            <a:t>Selection of projects</a:t>
          </a:r>
          <a:r>
            <a:rPr lang="hr-HR" sz="1500" b="1" dirty="0">
              <a:solidFill>
                <a:schemeClr val="bg1"/>
              </a:solidFill>
              <a:latin typeface="Open sans"/>
              <a:ea typeface="+mn-ea"/>
              <a:cs typeface="Times New Roman" panose="02020603050405020304" pitchFamily="18" charset="0"/>
            </a:rPr>
            <a:t> </a:t>
          </a:r>
          <a:r>
            <a:rPr lang="hr-HR" sz="1500" b="1" dirty="0" err="1">
              <a:solidFill>
                <a:schemeClr val="bg1"/>
              </a:solidFill>
              <a:latin typeface="Open sans"/>
              <a:ea typeface="+mn-ea"/>
              <a:cs typeface="Times New Roman" panose="02020603050405020304" pitchFamily="18" charset="0"/>
            </a:rPr>
            <a:t>meeting</a:t>
          </a:r>
          <a:r>
            <a:rPr lang="hr-HR" sz="1500" b="1" dirty="0">
              <a:solidFill>
                <a:schemeClr val="bg1"/>
              </a:solidFill>
              <a:latin typeface="Open sans"/>
              <a:ea typeface="+mn-ea"/>
              <a:cs typeface="Times New Roman" panose="02020603050405020304" pitchFamily="18" charset="0"/>
            </a:rPr>
            <a:t> minimum </a:t>
          </a:r>
          <a:r>
            <a:rPr lang="hr-HR" sz="1500" b="1" dirty="0" err="1">
              <a:solidFill>
                <a:schemeClr val="bg1"/>
              </a:solidFill>
              <a:latin typeface="Open sans"/>
              <a:ea typeface="+mn-ea"/>
              <a:cs typeface="Times New Roman" panose="02020603050405020304" pitchFamily="18" charset="0"/>
            </a:rPr>
            <a:t>criteria</a:t>
          </a:r>
          <a:r>
            <a:rPr lang="hr-HR" sz="1500" b="1" dirty="0">
              <a:solidFill>
                <a:schemeClr val="bg1"/>
              </a:solidFill>
              <a:latin typeface="Open sans"/>
              <a:ea typeface="+mn-ea"/>
              <a:cs typeface="Times New Roman" panose="02020603050405020304" pitchFamily="18" charset="0"/>
            </a:rPr>
            <a:t> </a:t>
          </a:r>
          <a:r>
            <a:rPr lang="hr-HR" sz="1500" b="1" dirty="0" err="1">
              <a:solidFill>
                <a:schemeClr val="bg1"/>
              </a:solidFill>
              <a:latin typeface="Open sans"/>
              <a:ea typeface="+mn-ea"/>
              <a:cs typeface="Times New Roman" panose="02020603050405020304" pitchFamily="18" charset="0"/>
            </a:rPr>
            <a:t>and</a:t>
          </a:r>
          <a:r>
            <a:rPr lang="hr-HR" sz="1500" b="1" dirty="0">
              <a:solidFill>
                <a:schemeClr val="bg1"/>
              </a:solidFill>
              <a:latin typeface="Open sans"/>
              <a:ea typeface="+mn-ea"/>
              <a:cs typeface="Times New Roman" panose="02020603050405020304" pitchFamily="18" charset="0"/>
            </a:rPr>
            <a:t> are</a:t>
          </a:r>
          <a:r>
            <a:rPr lang="en-US" sz="1500" b="1" dirty="0">
              <a:solidFill>
                <a:schemeClr val="bg1"/>
              </a:solidFill>
              <a:latin typeface="Open sans"/>
              <a:ea typeface="+mn-ea"/>
              <a:cs typeface="Times New Roman" panose="02020603050405020304" pitchFamily="18" charset="0"/>
            </a:rPr>
            <a:t> </a:t>
          </a:r>
          <a:r>
            <a:rPr lang="hr-HR" sz="1500" b="1" dirty="0" err="1">
              <a:solidFill>
                <a:schemeClr val="bg1"/>
              </a:solidFill>
              <a:latin typeface="Open sans"/>
              <a:ea typeface="+mn-ea"/>
              <a:cs typeface="Times New Roman" panose="02020603050405020304" pitchFamily="18" charset="0"/>
            </a:rPr>
            <a:t>within</a:t>
          </a:r>
          <a:r>
            <a:rPr lang="hr-HR" sz="1500" b="1" dirty="0">
              <a:solidFill>
                <a:schemeClr val="bg1"/>
              </a:solidFill>
              <a:latin typeface="Open sans"/>
              <a:ea typeface="+mn-ea"/>
              <a:cs typeface="Times New Roman" panose="02020603050405020304" pitchFamily="18" charset="0"/>
            </a:rPr>
            <a:t> </a:t>
          </a:r>
          <a:r>
            <a:rPr lang="hr-HR" sz="1500" b="1" dirty="0" err="1">
              <a:solidFill>
                <a:schemeClr val="bg1"/>
              </a:solidFill>
              <a:latin typeface="Open sans"/>
              <a:ea typeface="+mn-ea"/>
              <a:cs typeface="Times New Roman" panose="02020603050405020304" pitchFamily="18" charset="0"/>
            </a:rPr>
            <a:t>allocation</a:t>
          </a:r>
          <a:endParaRPr lang="hr-HR" sz="1500" b="1" dirty="0">
            <a:solidFill>
              <a:schemeClr val="bg1"/>
            </a:solidFill>
            <a:latin typeface="Open sans"/>
            <a:ea typeface="+mn-ea"/>
            <a:cs typeface="Times New Roman" panose="02020603050405020304" pitchFamily="18" charset="0"/>
          </a:endParaRPr>
        </a:p>
      </dgm:t>
    </dgm:pt>
    <dgm:pt modelId="{8D2891B1-06BD-40F1-B278-DE5D5EBB1D8F}" type="parTrans" cxnId="{93B054B0-B06D-4711-89C8-A6D77B632C9C}">
      <dgm:prSet/>
      <dgm:spPr/>
      <dgm:t>
        <a:bodyPr/>
        <a:lstStyle/>
        <a:p>
          <a:endParaRPr lang="hr-HR" sz="1200" b="1">
            <a:latin typeface="Calibri Light" panose="020F0302020204030204" pitchFamily="34" charset="0"/>
            <a:cs typeface="Calibri Light" panose="020F0302020204030204" pitchFamily="34" charset="0"/>
          </a:endParaRPr>
        </a:p>
      </dgm:t>
    </dgm:pt>
    <dgm:pt modelId="{EC7178DF-22D5-4522-9077-E5841BFA05BA}" type="sibTrans" cxnId="{93B054B0-B06D-4711-89C8-A6D77B632C9C}">
      <dgm:prSet custT="1"/>
      <dgm:spPr>
        <a:xfrm>
          <a:off x="2873267" y="343647"/>
          <a:ext cx="148540" cy="173764"/>
        </a:xfrm>
        <a:prstGeom prst="rightArrow">
          <a:avLst>
            <a:gd name="adj1" fmla="val 60000"/>
            <a:gd name="adj2" fmla="val 50000"/>
          </a:avLst>
        </a:prstGeom>
        <a:solidFill>
          <a:srgbClr val="295A4D"/>
        </a:solidFill>
        <a:ln>
          <a:noFill/>
        </a:ln>
        <a:effectLst>
          <a:outerShdw blurRad="40000" dist="23000" dir="5400000" rotWithShape="0">
            <a:srgbClr val="000000">
              <a:alpha val="35000"/>
            </a:srgbClr>
          </a:outerShdw>
        </a:effectLst>
      </dgm:spPr>
      <dgm:t>
        <a:bodyPr/>
        <a:lstStyle/>
        <a:p>
          <a:endParaRPr lang="hr-HR" sz="1200" b="1">
            <a:solidFill>
              <a:sysClr val="windowText" lastClr="000000">
                <a:hueOff val="0"/>
                <a:satOff val="0"/>
                <a:lumOff val="0"/>
                <a:alphaOff val="0"/>
              </a:sysClr>
            </a:solidFill>
            <a:latin typeface="Calibri Light" panose="020F0302020204030204" pitchFamily="34" charset="0"/>
            <a:ea typeface="+mn-ea"/>
            <a:cs typeface="Calibri Light" panose="020F0302020204030204" pitchFamily="34" charset="0"/>
          </a:endParaRPr>
        </a:p>
      </dgm:t>
    </dgm:pt>
    <dgm:pt modelId="{04324BC8-D334-437B-BACB-E93F2EF46DF6}">
      <dgm:prSet custT="1"/>
      <dgm:spPr>
        <a:xfrm>
          <a:off x="5208" y="203692"/>
          <a:ext cx="700663" cy="453675"/>
        </a:xfrm>
        <a:prstGeom prst="roundRect">
          <a:avLst>
            <a:gd name="adj" fmla="val 10000"/>
          </a:avLst>
        </a:prstGeom>
        <a:solidFill>
          <a:srgbClr val="295A4D"/>
        </a:solidFill>
        <a:ln>
          <a:noFill/>
        </a:ln>
        <a:effectLst>
          <a:glow rad="63500">
            <a:schemeClr val="accent2">
              <a:satMod val="175000"/>
              <a:alpha val="40000"/>
            </a:schemeClr>
          </a:glow>
          <a:outerShdw blurRad="40000" dist="23000" dir="5400000" rotWithShape="0">
            <a:srgbClr val="000000">
              <a:alpha val="35000"/>
            </a:srgbClr>
          </a:outerShdw>
        </a:effectLst>
      </dgm:spPr>
      <dgm:t>
        <a:bodyPr/>
        <a:lstStyle/>
        <a:p>
          <a:r>
            <a:rPr lang="hr-HR" sz="1500" b="1" dirty="0" err="1">
              <a:solidFill>
                <a:schemeClr val="bg1"/>
              </a:solidFill>
              <a:latin typeface="Open sans"/>
              <a:ea typeface="+mn-ea"/>
              <a:cs typeface="Times New Roman" panose="02020603050405020304" pitchFamily="18" charset="0"/>
            </a:rPr>
            <a:t>Submission</a:t>
          </a:r>
          <a:r>
            <a:rPr lang="hr-HR" sz="1500" b="1" dirty="0">
              <a:solidFill>
                <a:schemeClr val="bg1"/>
              </a:solidFill>
              <a:latin typeface="Open sans"/>
              <a:ea typeface="+mn-ea"/>
              <a:cs typeface="Times New Roman" panose="02020603050405020304" pitchFamily="18" charset="0"/>
            </a:rPr>
            <a:t> </a:t>
          </a:r>
          <a:r>
            <a:rPr lang="hr-HR" sz="1500" b="1" dirty="0" err="1">
              <a:solidFill>
                <a:schemeClr val="bg1"/>
              </a:solidFill>
              <a:latin typeface="Open sans"/>
              <a:ea typeface="+mn-ea"/>
              <a:cs typeface="Times New Roman" panose="02020603050405020304" pitchFamily="18" charset="0"/>
            </a:rPr>
            <a:t>of</a:t>
          </a:r>
          <a:r>
            <a:rPr lang="hr-HR" sz="1500" b="1" dirty="0">
              <a:solidFill>
                <a:schemeClr val="bg1"/>
              </a:solidFill>
              <a:latin typeface="Open sans"/>
              <a:ea typeface="+mn-ea"/>
              <a:cs typeface="Times New Roman" panose="02020603050405020304" pitchFamily="18" charset="0"/>
            </a:rPr>
            <a:t> the </a:t>
          </a:r>
          <a:r>
            <a:rPr lang="hr-HR" sz="1500" b="1" dirty="0" err="1">
              <a:solidFill>
                <a:schemeClr val="bg1"/>
              </a:solidFill>
              <a:latin typeface="Open sans"/>
              <a:ea typeface="+mn-ea"/>
              <a:cs typeface="Times New Roman" panose="02020603050405020304" pitchFamily="18" charset="0"/>
            </a:rPr>
            <a:t>Application</a:t>
          </a:r>
          <a:endParaRPr lang="hr-HR" sz="1500" b="1" dirty="0">
            <a:solidFill>
              <a:schemeClr val="bg1"/>
            </a:solidFill>
            <a:latin typeface="Open sans"/>
            <a:ea typeface="+mn-ea"/>
            <a:cs typeface="Times New Roman" panose="02020603050405020304" pitchFamily="18" charset="0"/>
          </a:endParaRPr>
        </a:p>
      </dgm:t>
    </dgm:pt>
    <dgm:pt modelId="{C2CFF166-096B-4BE1-9636-06A6874C2B22}" type="parTrans" cxnId="{D853A135-1FD5-4653-8FFF-F3FB25C0DCB5}">
      <dgm:prSet/>
      <dgm:spPr/>
      <dgm:t>
        <a:bodyPr/>
        <a:lstStyle/>
        <a:p>
          <a:endParaRPr lang="hr-HR" sz="1200" b="1">
            <a:latin typeface="Calibri Light" panose="020F0302020204030204" pitchFamily="34" charset="0"/>
            <a:cs typeface="Calibri Light" panose="020F0302020204030204" pitchFamily="34" charset="0"/>
          </a:endParaRPr>
        </a:p>
      </dgm:t>
    </dgm:pt>
    <dgm:pt modelId="{86DC9F85-8924-476A-87F4-D9EBF8ED489E}" type="sibTrans" cxnId="{D853A135-1FD5-4653-8FFF-F3FB25C0DCB5}">
      <dgm:prSet custT="1"/>
      <dgm:spPr>
        <a:xfrm>
          <a:off x="775937" y="343647"/>
          <a:ext cx="148540" cy="173764"/>
        </a:xfrm>
        <a:prstGeom prst="rightArrow">
          <a:avLst>
            <a:gd name="adj1" fmla="val 60000"/>
            <a:gd name="adj2" fmla="val 50000"/>
          </a:avLst>
        </a:prstGeom>
        <a:solidFill>
          <a:srgbClr val="295A4D"/>
        </a:solidFill>
        <a:ln>
          <a:noFill/>
        </a:ln>
        <a:effectLst>
          <a:outerShdw blurRad="40000" dist="23000" dir="5400000" rotWithShape="0">
            <a:srgbClr val="000000">
              <a:alpha val="35000"/>
            </a:srgbClr>
          </a:outerShdw>
        </a:effectLst>
      </dgm:spPr>
      <dgm:t>
        <a:bodyPr/>
        <a:lstStyle/>
        <a:p>
          <a:endParaRPr lang="hr-HR" sz="1200" b="1">
            <a:solidFill>
              <a:sysClr val="windowText" lastClr="000000">
                <a:hueOff val="0"/>
                <a:satOff val="0"/>
                <a:lumOff val="0"/>
                <a:alphaOff val="0"/>
              </a:sysClr>
            </a:solidFill>
            <a:latin typeface="Calibri Light" panose="020F0302020204030204" pitchFamily="34" charset="0"/>
            <a:ea typeface="+mn-ea"/>
            <a:cs typeface="Calibri Light" panose="020F0302020204030204" pitchFamily="34" charset="0"/>
          </a:endParaRPr>
        </a:p>
      </dgm:t>
    </dgm:pt>
    <dgm:pt modelId="{FAE40ECA-3EA3-4078-B596-1A91BB8550B8}">
      <dgm:prSet custT="1"/>
      <dgm:spPr>
        <a:xfrm>
          <a:off x="4064395" y="203692"/>
          <a:ext cx="700663" cy="453675"/>
        </a:xfrm>
        <a:prstGeom prst="roundRect">
          <a:avLst>
            <a:gd name="adj" fmla="val 10000"/>
          </a:avLst>
        </a:prstGeom>
        <a:solidFill>
          <a:srgbClr val="295A4D"/>
        </a:solidFill>
        <a:ln>
          <a:noFill/>
        </a:ln>
        <a:effectLst>
          <a:glow rad="63500">
            <a:schemeClr val="accent2">
              <a:satMod val="175000"/>
              <a:alpha val="40000"/>
            </a:schemeClr>
          </a:glow>
          <a:outerShdw blurRad="40000" dist="23000" dir="5400000" rotWithShape="0">
            <a:srgbClr val="000000">
              <a:alpha val="35000"/>
            </a:srgbClr>
          </a:outerShdw>
        </a:effectLst>
      </dgm:spPr>
      <dgm:t>
        <a:bodyPr/>
        <a:lstStyle/>
        <a:p>
          <a:r>
            <a:rPr lang="hr-HR" sz="1500" b="1" dirty="0" err="1">
              <a:solidFill>
                <a:schemeClr val="bg1"/>
              </a:solidFill>
              <a:latin typeface="Open sans"/>
              <a:ea typeface="+mn-ea"/>
              <a:cs typeface="Times New Roman" panose="02020603050405020304" pitchFamily="18" charset="0"/>
            </a:rPr>
            <a:t>Award</a:t>
          </a:r>
          <a:r>
            <a:rPr lang="hr-HR" sz="1500" b="1" dirty="0">
              <a:solidFill>
                <a:schemeClr val="bg1"/>
              </a:solidFill>
              <a:latin typeface="Open sans"/>
              <a:ea typeface="+mn-ea"/>
              <a:cs typeface="Times New Roman" panose="02020603050405020304" pitchFamily="18" charset="0"/>
            </a:rPr>
            <a:t> </a:t>
          </a:r>
          <a:r>
            <a:rPr lang="hr-HR" sz="1500" b="1" dirty="0" err="1">
              <a:solidFill>
                <a:schemeClr val="bg1"/>
              </a:solidFill>
              <a:latin typeface="Open sans"/>
              <a:ea typeface="+mn-ea"/>
              <a:cs typeface="Times New Roman" panose="02020603050405020304" pitchFamily="18" charset="0"/>
            </a:rPr>
            <a:t>decision</a:t>
          </a:r>
          <a:r>
            <a:rPr lang="hr-HR" sz="1500" b="1" dirty="0">
              <a:solidFill>
                <a:schemeClr val="bg1"/>
              </a:solidFill>
              <a:latin typeface="Open sans"/>
              <a:ea typeface="+mn-ea"/>
              <a:cs typeface="Times New Roman" panose="02020603050405020304" pitchFamily="18" charset="0"/>
            </a:rPr>
            <a:t> on </a:t>
          </a:r>
          <a:r>
            <a:rPr lang="hr-HR" sz="1500" b="1" dirty="0" err="1">
              <a:solidFill>
                <a:schemeClr val="bg1"/>
              </a:solidFill>
              <a:latin typeface="Open sans"/>
              <a:ea typeface="+mn-ea"/>
              <a:cs typeface="Times New Roman" panose="02020603050405020304" pitchFamily="18" charset="0"/>
            </a:rPr>
            <a:t>funding</a:t>
          </a:r>
          <a:endParaRPr lang="hr-HR" sz="1500" b="1" dirty="0">
            <a:solidFill>
              <a:schemeClr val="bg1"/>
            </a:solidFill>
            <a:latin typeface="Open sans"/>
            <a:ea typeface="+mn-ea"/>
            <a:cs typeface="Times New Roman" panose="02020603050405020304" pitchFamily="18" charset="0"/>
          </a:endParaRPr>
        </a:p>
      </dgm:t>
    </dgm:pt>
    <dgm:pt modelId="{D241936C-FFCC-434A-8D84-A3367ED41E42}" type="parTrans" cxnId="{101B8B30-6B27-47BE-88B0-78101222F564}">
      <dgm:prSet/>
      <dgm:spPr/>
      <dgm:t>
        <a:bodyPr/>
        <a:lstStyle/>
        <a:p>
          <a:endParaRPr lang="hr-HR" sz="1200" b="1">
            <a:latin typeface="Calibri Light" panose="020F0302020204030204" pitchFamily="34" charset="0"/>
            <a:cs typeface="Calibri Light" panose="020F0302020204030204" pitchFamily="34" charset="0"/>
          </a:endParaRPr>
        </a:p>
      </dgm:t>
    </dgm:pt>
    <dgm:pt modelId="{DE4ECF5B-9C52-4711-A1A4-CFD20859531E}" type="sibTrans" cxnId="{101B8B30-6B27-47BE-88B0-78101222F564}">
      <dgm:prSet custT="1"/>
      <dgm:spPr>
        <a:xfrm>
          <a:off x="4835124" y="343647"/>
          <a:ext cx="148540" cy="173764"/>
        </a:xfrm>
        <a:prstGeom prst="rightArrow">
          <a:avLst>
            <a:gd name="adj1" fmla="val 60000"/>
            <a:gd name="adj2" fmla="val 50000"/>
          </a:avLst>
        </a:prstGeom>
        <a:solidFill>
          <a:srgbClr val="295A4D"/>
        </a:solidFill>
        <a:ln>
          <a:noFill/>
        </a:ln>
        <a:effectLst>
          <a:outerShdw blurRad="40000" dist="23000" dir="5400000" rotWithShape="0">
            <a:srgbClr val="000000">
              <a:alpha val="35000"/>
            </a:srgbClr>
          </a:outerShdw>
        </a:effectLst>
      </dgm:spPr>
      <dgm:t>
        <a:bodyPr/>
        <a:lstStyle/>
        <a:p>
          <a:endParaRPr lang="hr-HR" sz="1200" b="1">
            <a:solidFill>
              <a:sysClr val="windowText" lastClr="000000">
                <a:hueOff val="0"/>
                <a:satOff val="0"/>
                <a:lumOff val="0"/>
                <a:alphaOff val="0"/>
              </a:sysClr>
            </a:solidFill>
            <a:latin typeface="Calibri Light" panose="020F0302020204030204" pitchFamily="34" charset="0"/>
            <a:ea typeface="+mn-ea"/>
            <a:cs typeface="Calibri Light" panose="020F0302020204030204" pitchFamily="34" charset="0"/>
          </a:endParaRPr>
        </a:p>
      </dgm:t>
    </dgm:pt>
    <dgm:pt modelId="{152E3739-8AC0-4C2E-8611-5543529B67E6}" type="pres">
      <dgm:prSet presAssocID="{A887676A-BEA8-4F3D-A381-96FEF8B64B4C}" presName="Name0" presStyleCnt="0">
        <dgm:presLayoutVars>
          <dgm:dir/>
          <dgm:resizeHandles val="exact"/>
        </dgm:presLayoutVars>
      </dgm:prSet>
      <dgm:spPr/>
      <dgm:t>
        <a:bodyPr/>
        <a:lstStyle/>
        <a:p>
          <a:endParaRPr lang="en-US"/>
        </a:p>
      </dgm:t>
    </dgm:pt>
    <dgm:pt modelId="{A5B9FBA9-B48F-478C-AFF2-1C4BD176B9E5}" type="pres">
      <dgm:prSet presAssocID="{04324BC8-D334-437B-BACB-E93F2EF46DF6}" presName="node" presStyleLbl="node1" presStyleIdx="0" presStyleCnt="6" custScaleY="120820">
        <dgm:presLayoutVars>
          <dgm:bulletEnabled val="1"/>
        </dgm:presLayoutVars>
      </dgm:prSet>
      <dgm:spPr/>
      <dgm:t>
        <a:bodyPr/>
        <a:lstStyle/>
        <a:p>
          <a:endParaRPr lang="en-US"/>
        </a:p>
      </dgm:t>
    </dgm:pt>
    <dgm:pt modelId="{9E1C9755-4317-48C4-A4A1-413920BC0F7C}" type="pres">
      <dgm:prSet presAssocID="{86DC9F85-8924-476A-87F4-D9EBF8ED489E}" presName="sibTrans" presStyleLbl="sibTrans2D1" presStyleIdx="0" presStyleCnt="5"/>
      <dgm:spPr/>
      <dgm:t>
        <a:bodyPr/>
        <a:lstStyle/>
        <a:p>
          <a:endParaRPr lang="en-US"/>
        </a:p>
      </dgm:t>
    </dgm:pt>
    <dgm:pt modelId="{C2181C78-24FC-4FB1-A16D-7424F662838D}" type="pres">
      <dgm:prSet presAssocID="{86DC9F85-8924-476A-87F4-D9EBF8ED489E}" presName="connectorText" presStyleLbl="sibTrans2D1" presStyleIdx="0" presStyleCnt="5"/>
      <dgm:spPr/>
      <dgm:t>
        <a:bodyPr/>
        <a:lstStyle/>
        <a:p>
          <a:endParaRPr lang="en-US"/>
        </a:p>
      </dgm:t>
    </dgm:pt>
    <dgm:pt modelId="{FFA6EAE4-713E-42F5-B48A-CC255024DB0B}" type="pres">
      <dgm:prSet presAssocID="{3DEC79C9-A8C6-40BB-AC22-94433CAEA2C5}" presName="node" presStyleLbl="node1" presStyleIdx="1" presStyleCnt="6" custScaleX="119335" custScaleY="120532">
        <dgm:presLayoutVars>
          <dgm:bulletEnabled val="1"/>
        </dgm:presLayoutVars>
      </dgm:prSet>
      <dgm:spPr/>
      <dgm:t>
        <a:bodyPr/>
        <a:lstStyle/>
        <a:p>
          <a:endParaRPr lang="en-US"/>
        </a:p>
      </dgm:t>
    </dgm:pt>
    <dgm:pt modelId="{F1FD17F3-6C15-4504-B9A3-D5707B98398F}" type="pres">
      <dgm:prSet presAssocID="{A764B8B0-13EE-472C-819A-E847425C65AB}" presName="sibTrans" presStyleLbl="sibTrans2D1" presStyleIdx="1" presStyleCnt="5"/>
      <dgm:spPr/>
      <dgm:t>
        <a:bodyPr/>
        <a:lstStyle/>
        <a:p>
          <a:endParaRPr lang="en-US"/>
        </a:p>
      </dgm:t>
    </dgm:pt>
    <dgm:pt modelId="{1B72AEEC-16C2-477B-985C-3AE0ED92D9F7}" type="pres">
      <dgm:prSet presAssocID="{A764B8B0-13EE-472C-819A-E847425C65AB}" presName="connectorText" presStyleLbl="sibTrans2D1" presStyleIdx="1" presStyleCnt="5"/>
      <dgm:spPr/>
      <dgm:t>
        <a:bodyPr/>
        <a:lstStyle/>
        <a:p>
          <a:endParaRPr lang="en-US"/>
        </a:p>
      </dgm:t>
    </dgm:pt>
    <dgm:pt modelId="{8D59DAA6-0FA8-4DEA-9FF0-575B5098D6AA}" type="pres">
      <dgm:prSet presAssocID="{5DB049B1-DE90-4F1E-8241-35EDD4CD5915}" presName="node" presStyleLbl="node1" presStyleIdx="2" presStyleCnt="6" custScaleY="120414">
        <dgm:presLayoutVars>
          <dgm:bulletEnabled val="1"/>
        </dgm:presLayoutVars>
      </dgm:prSet>
      <dgm:spPr/>
      <dgm:t>
        <a:bodyPr/>
        <a:lstStyle/>
        <a:p>
          <a:endParaRPr lang="en-US"/>
        </a:p>
      </dgm:t>
    </dgm:pt>
    <dgm:pt modelId="{82A8FF3B-C9AA-410C-AEF8-FCDCB699062C}" type="pres">
      <dgm:prSet presAssocID="{EC7178DF-22D5-4522-9077-E5841BFA05BA}" presName="sibTrans" presStyleLbl="sibTrans2D1" presStyleIdx="2" presStyleCnt="5"/>
      <dgm:spPr/>
      <dgm:t>
        <a:bodyPr/>
        <a:lstStyle/>
        <a:p>
          <a:endParaRPr lang="en-US"/>
        </a:p>
      </dgm:t>
    </dgm:pt>
    <dgm:pt modelId="{25410CC0-993D-406A-B128-9CE88D313630}" type="pres">
      <dgm:prSet presAssocID="{EC7178DF-22D5-4522-9077-E5841BFA05BA}" presName="connectorText" presStyleLbl="sibTrans2D1" presStyleIdx="2" presStyleCnt="5"/>
      <dgm:spPr/>
      <dgm:t>
        <a:bodyPr/>
        <a:lstStyle/>
        <a:p>
          <a:endParaRPr lang="en-US"/>
        </a:p>
      </dgm:t>
    </dgm:pt>
    <dgm:pt modelId="{6B8F9A76-7D1D-450C-8CD8-873FB5251775}" type="pres">
      <dgm:prSet presAssocID="{DCE1CBD6-7948-4181-8CCE-0E0E7BC9EFEF}" presName="node" presStyleLbl="node1" presStyleIdx="3" presStyleCnt="6" custScaleY="120414">
        <dgm:presLayoutVars>
          <dgm:bulletEnabled val="1"/>
        </dgm:presLayoutVars>
      </dgm:prSet>
      <dgm:spPr/>
      <dgm:t>
        <a:bodyPr/>
        <a:lstStyle/>
        <a:p>
          <a:endParaRPr lang="en-US"/>
        </a:p>
      </dgm:t>
    </dgm:pt>
    <dgm:pt modelId="{921E37CF-19A5-4C39-BA89-91573F072A86}" type="pres">
      <dgm:prSet presAssocID="{965EA37A-C705-43CD-9965-047ED9591D76}" presName="sibTrans" presStyleLbl="sibTrans2D1" presStyleIdx="3" presStyleCnt="5"/>
      <dgm:spPr/>
      <dgm:t>
        <a:bodyPr/>
        <a:lstStyle/>
        <a:p>
          <a:endParaRPr lang="en-US"/>
        </a:p>
      </dgm:t>
    </dgm:pt>
    <dgm:pt modelId="{6ED290C2-D257-404B-B1BF-CC3C839003EF}" type="pres">
      <dgm:prSet presAssocID="{965EA37A-C705-43CD-9965-047ED9591D76}" presName="connectorText" presStyleLbl="sibTrans2D1" presStyleIdx="3" presStyleCnt="5"/>
      <dgm:spPr/>
      <dgm:t>
        <a:bodyPr/>
        <a:lstStyle/>
        <a:p>
          <a:endParaRPr lang="en-US"/>
        </a:p>
      </dgm:t>
    </dgm:pt>
    <dgm:pt modelId="{6B303575-4275-407C-84D7-9839976FA5B0}" type="pres">
      <dgm:prSet presAssocID="{FAE40ECA-3EA3-4078-B596-1A91BB8550B8}" presName="node" presStyleLbl="node1" presStyleIdx="4" presStyleCnt="6" custScaleY="120414">
        <dgm:presLayoutVars>
          <dgm:bulletEnabled val="1"/>
        </dgm:presLayoutVars>
      </dgm:prSet>
      <dgm:spPr/>
      <dgm:t>
        <a:bodyPr/>
        <a:lstStyle/>
        <a:p>
          <a:endParaRPr lang="en-US"/>
        </a:p>
      </dgm:t>
    </dgm:pt>
    <dgm:pt modelId="{72737E1C-C263-48CA-B53D-8458655643E9}" type="pres">
      <dgm:prSet presAssocID="{DE4ECF5B-9C52-4711-A1A4-CFD20859531E}" presName="sibTrans" presStyleLbl="sibTrans2D1" presStyleIdx="4" presStyleCnt="5"/>
      <dgm:spPr/>
      <dgm:t>
        <a:bodyPr/>
        <a:lstStyle/>
        <a:p>
          <a:endParaRPr lang="en-US"/>
        </a:p>
      </dgm:t>
    </dgm:pt>
    <dgm:pt modelId="{DA76CFE8-D1EE-4570-B3AE-CF56AD1F6D06}" type="pres">
      <dgm:prSet presAssocID="{DE4ECF5B-9C52-4711-A1A4-CFD20859531E}" presName="connectorText" presStyleLbl="sibTrans2D1" presStyleIdx="4" presStyleCnt="5"/>
      <dgm:spPr/>
      <dgm:t>
        <a:bodyPr/>
        <a:lstStyle/>
        <a:p>
          <a:endParaRPr lang="en-US"/>
        </a:p>
      </dgm:t>
    </dgm:pt>
    <dgm:pt modelId="{89ECCE28-CC3F-4BCD-9B2B-1873BA49F0D8}" type="pres">
      <dgm:prSet presAssocID="{1C35C836-2D97-4A2F-B9A7-FD92A2575BCA}" presName="node" presStyleLbl="node1" presStyleIdx="5" presStyleCnt="6" custScaleY="120414">
        <dgm:presLayoutVars>
          <dgm:bulletEnabled val="1"/>
        </dgm:presLayoutVars>
      </dgm:prSet>
      <dgm:spPr/>
      <dgm:t>
        <a:bodyPr/>
        <a:lstStyle/>
        <a:p>
          <a:endParaRPr lang="en-US"/>
        </a:p>
      </dgm:t>
    </dgm:pt>
  </dgm:ptLst>
  <dgm:cxnLst>
    <dgm:cxn modelId="{6A94DA5B-C5B6-4918-9C02-ADA8CE12B674}" type="presOf" srcId="{86DC9F85-8924-476A-87F4-D9EBF8ED489E}" destId="{9E1C9755-4317-48C4-A4A1-413920BC0F7C}" srcOrd="0" destOrd="0" presId="urn:microsoft.com/office/officeart/2005/8/layout/process1"/>
    <dgm:cxn modelId="{77BA71DD-6E99-4012-8D0A-AEB18AAC992B}" type="presOf" srcId="{EC7178DF-22D5-4522-9077-E5841BFA05BA}" destId="{82A8FF3B-C9AA-410C-AEF8-FCDCB699062C}" srcOrd="0" destOrd="0" presId="urn:microsoft.com/office/officeart/2005/8/layout/process1"/>
    <dgm:cxn modelId="{0C48C3CC-ABAB-412B-B45D-D992C1FFEF9B}" type="presOf" srcId="{3DEC79C9-A8C6-40BB-AC22-94433CAEA2C5}" destId="{FFA6EAE4-713E-42F5-B48A-CC255024DB0B}" srcOrd="0" destOrd="0" presId="urn:microsoft.com/office/officeart/2005/8/layout/process1"/>
    <dgm:cxn modelId="{101B8B30-6B27-47BE-88B0-78101222F564}" srcId="{A887676A-BEA8-4F3D-A381-96FEF8B64B4C}" destId="{FAE40ECA-3EA3-4078-B596-1A91BB8550B8}" srcOrd="4" destOrd="0" parTransId="{D241936C-FFCC-434A-8D84-A3367ED41E42}" sibTransId="{DE4ECF5B-9C52-4711-A1A4-CFD20859531E}"/>
    <dgm:cxn modelId="{F4E3B175-C256-4105-9EC4-5F6A38AA09BE}" type="presOf" srcId="{965EA37A-C705-43CD-9965-047ED9591D76}" destId="{6ED290C2-D257-404B-B1BF-CC3C839003EF}" srcOrd="1" destOrd="0" presId="urn:microsoft.com/office/officeart/2005/8/layout/process1"/>
    <dgm:cxn modelId="{93B054B0-B06D-4711-89C8-A6D77B632C9C}" srcId="{A887676A-BEA8-4F3D-A381-96FEF8B64B4C}" destId="{5DB049B1-DE90-4F1E-8241-35EDD4CD5915}" srcOrd="2" destOrd="0" parTransId="{8D2891B1-06BD-40F1-B278-DE5D5EBB1D8F}" sibTransId="{EC7178DF-22D5-4522-9077-E5841BFA05BA}"/>
    <dgm:cxn modelId="{E205EFD5-2C4C-4784-B649-806538F67BBA}" type="presOf" srcId="{A764B8B0-13EE-472C-819A-E847425C65AB}" destId="{F1FD17F3-6C15-4504-B9A3-D5707B98398F}" srcOrd="0" destOrd="0" presId="urn:microsoft.com/office/officeart/2005/8/layout/process1"/>
    <dgm:cxn modelId="{51C90F3A-5E1A-4284-84A7-A00907F349E6}" srcId="{A887676A-BEA8-4F3D-A381-96FEF8B64B4C}" destId="{1C35C836-2D97-4A2F-B9A7-FD92A2575BCA}" srcOrd="5" destOrd="0" parTransId="{CA14B7D6-1CBA-4A43-A139-47B8237A0BFA}" sibTransId="{EA6D2FD7-72A8-4976-8850-34BEEC50E017}"/>
    <dgm:cxn modelId="{D853A135-1FD5-4653-8FFF-F3FB25C0DCB5}" srcId="{A887676A-BEA8-4F3D-A381-96FEF8B64B4C}" destId="{04324BC8-D334-437B-BACB-E93F2EF46DF6}" srcOrd="0" destOrd="0" parTransId="{C2CFF166-096B-4BE1-9636-06A6874C2B22}" sibTransId="{86DC9F85-8924-476A-87F4-D9EBF8ED489E}"/>
    <dgm:cxn modelId="{6EC6FC5A-16CF-47E8-8976-C351201E3FFA}" type="presOf" srcId="{FAE40ECA-3EA3-4078-B596-1A91BB8550B8}" destId="{6B303575-4275-407C-84D7-9839976FA5B0}" srcOrd="0" destOrd="0" presId="urn:microsoft.com/office/officeart/2005/8/layout/process1"/>
    <dgm:cxn modelId="{581224CB-FBDE-43EB-A0AB-EF1A76B99BF1}" type="presOf" srcId="{EC7178DF-22D5-4522-9077-E5841BFA05BA}" destId="{25410CC0-993D-406A-B128-9CE88D313630}" srcOrd="1" destOrd="0" presId="urn:microsoft.com/office/officeart/2005/8/layout/process1"/>
    <dgm:cxn modelId="{ABA33ED3-7581-4E7C-B185-6A40C2B31F09}" type="presOf" srcId="{DE4ECF5B-9C52-4711-A1A4-CFD20859531E}" destId="{DA76CFE8-D1EE-4570-B3AE-CF56AD1F6D06}" srcOrd="1" destOrd="0" presId="urn:microsoft.com/office/officeart/2005/8/layout/process1"/>
    <dgm:cxn modelId="{EA2EB5DA-5A26-4AB3-A52E-16B204DDFD00}" type="presOf" srcId="{04324BC8-D334-437B-BACB-E93F2EF46DF6}" destId="{A5B9FBA9-B48F-478C-AFF2-1C4BD176B9E5}" srcOrd="0" destOrd="0" presId="urn:microsoft.com/office/officeart/2005/8/layout/process1"/>
    <dgm:cxn modelId="{FB1B9A4C-5122-463D-88B4-B6D598FAF2AF}" srcId="{A887676A-BEA8-4F3D-A381-96FEF8B64B4C}" destId="{DCE1CBD6-7948-4181-8CCE-0E0E7BC9EFEF}" srcOrd="3" destOrd="0" parTransId="{F0288A95-965C-4808-9FAF-3DEA7C1DE292}" sibTransId="{965EA37A-C705-43CD-9965-047ED9591D76}"/>
    <dgm:cxn modelId="{ADA382C4-62A9-41EB-A074-5641694A5726}" srcId="{A887676A-BEA8-4F3D-A381-96FEF8B64B4C}" destId="{3DEC79C9-A8C6-40BB-AC22-94433CAEA2C5}" srcOrd="1" destOrd="0" parTransId="{E4D88217-7184-4647-9AA1-57E769A912DC}" sibTransId="{A764B8B0-13EE-472C-819A-E847425C65AB}"/>
    <dgm:cxn modelId="{B9C750DF-55AD-4D93-BF15-BC4A4E54F3F1}" type="presOf" srcId="{86DC9F85-8924-476A-87F4-D9EBF8ED489E}" destId="{C2181C78-24FC-4FB1-A16D-7424F662838D}" srcOrd="1" destOrd="0" presId="urn:microsoft.com/office/officeart/2005/8/layout/process1"/>
    <dgm:cxn modelId="{6120A564-0328-4BDB-8B26-130DF78FB6CB}" type="presOf" srcId="{DE4ECF5B-9C52-4711-A1A4-CFD20859531E}" destId="{72737E1C-C263-48CA-B53D-8458655643E9}" srcOrd="0" destOrd="0" presId="urn:microsoft.com/office/officeart/2005/8/layout/process1"/>
    <dgm:cxn modelId="{3102F327-8173-4913-968B-678FDA8DAB38}" type="presOf" srcId="{DCE1CBD6-7948-4181-8CCE-0E0E7BC9EFEF}" destId="{6B8F9A76-7D1D-450C-8CD8-873FB5251775}" srcOrd="0" destOrd="0" presId="urn:microsoft.com/office/officeart/2005/8/layout/process1"/>
    <dgm:cxn modelId="{2522D7E9-2355-4ADC-98E8-70A06D4147BD}" type="presOf" srcId="{A764B8B0-13EE-472C-819A-E847425C65AB}" destId="{1B72AEEC-16C2-477B-985C-3AE0ED92D9F7}" srcOrd="1" destOrd="0" presId="urn:microsoft.com/office/officeart/2005/8/layout/process1"/>
    <dgm:cxn modelId="{8C195EA4-0D9F-42EC-AFE3-20A500C0690E}" type="presOf" srcId="{5DB049B1-DE90-4F1E-8241-35EDD4CD5915}" destId="{8D59DAA6-0FA8-4DEA-9FF0-575B5098D6AA}" srcOrd="0" destOrd="0" presId="urn:microsoft.com/office/officeart/2005/8/layout/process1"/>
    <dgm:cxn modelId="{11B09267-9ECC-470D-BA6A-9756BEE01D27}" type="presOf" srcId="{965EA37A-C705-43CD-9965-047ED9591D76}" destId="{921E37CF-19A5-4C39-BA89-91573F072A86}" srcOrd="0" destOrd="0" presId="urn:microsoft.com/office/officeart/2005/8/layout/process1"/>
    <dgm:cxn modelId="{534C3472-DE25-4A7D-B477-B3EA39366CFE}" type="presOf" srcId="{1C35C836-2D97-4A2F-B9A7-FD92A2575BCA}" destId="{89ECCE28-CC3F-4BCD-9B2B-1873BA49F0D8}" srcOrd="0" destOrd="0" presId="urn:microsoft.com/office/officeart/2005/8/layout/process1"/>
    <dgm:cxn modelId="{7107D637-458D-4CDA-B63F-6009264DDF8D}" type="presOf" srcId="{A887676A-BEA8-4F3D-A381-96FEF8B64B4C}" destId="{152E3739-8AC0-4C2E-8611-5543529B67E6}" srcOrd="0" destOrd="0" presId="urn:microsoft.com/office/officeart/2005/8/layout/process1"/>
    <dgm:cxn modelId="{5BC114A5-7BFA-4D9C-9907-4762FA8ECB5C}" type="presParOf" srcId="{152E3739-8AC0-4C2E-8611-5543529B67E6}" destId="{A5B9FBA9-B48F-478C-AFF2-1C4BD176B9E5}" srcOrd="0" destOrd="0" presId="urn:microsoft.com/office/officeart/2005/8/layout/process1"/>
    <dgm:cxn modelId="{5882EFB6-04AD-4376-B484-AEB7997DA9FF}" type="presParOf" srcId="{152E3739-8AC0-4C2E-8611-5543529B67E6}" destId="{9E1C9755-4317-48C4-A4A1-413920BC0F7C}" srcOrd="1" destOrd="0" presId="urn:microsoft.com/office/officeart/2005/8/layout/process1"/>
    <dgm:cxn modelId="{C2BF894D-8D85-4662-A3C2-5F34F4007F79}" type="presParOf" srcId="{9E1C9755-4317-48C4-A4A1-413920BC0F7C}" destId="{C2181C78-24FC-4FB1-A16D-7424F662838D}" srcOrd="0" destOrd="0" presId="urn:microsoft.com/office/officeart/2005/8/layout/process1"/>
    <dgm:cxn modelId="{B84B07C9-FE14-4A63-AFB5-95DFD43AF4D6}" type="presParOf" srcId="{152E3739-8AC0-4C2E-8611-5543529B67E6}" destId="{FFA6EAE4-713E-42F5-B48A-CC255024DB0B}" srcOrd="2" destOrd="0" presId="urn:microsoft.com/office/officeart/2005/8/layout/process1"/>
    <dgm:cxn modelId="{3E457F51-090B-4D09-B9DF-6F9E4A6EC299}" type="presParOf" srcId="{152E3739-8AC0-4C2E-8611-5543529B67E6}" destId="{F1FD17F3-6C15-4504-B9A3-D5707B98398F}" srcOrd="3" destOrd="0" presId="urn:microsoft.com/office/officeart/2005/8/layout/process1"/>
    <dgm:cxn modelId="{7D1DC77B-CD17-4BD7-B6AE-33102D193A16}" type="presParOf" srcId="{F1FD17F3-6C15-4504-B9A3-D5707B98398F}" destId="{1B72AEEC-16C2-477B-985C-3AE0ED92D9F7}" srcOrd="0" destOrd="0" presId="urn:microsoft.com/office/officeart/2005/8/layout/process1"/>
    <dgm:cxn modelId="{35303092-7B0E-4B73-A6B6-BC47FFFA4C68}" type="presParOf" srcId="{152E3739-8AC0-4C2E-8611-5543529B67E6}" destId="{8D59DAA6-0FA8-4DEA-9FF0-575B5098D6AA}" srcOrd="4" destOrd="0" presId="urn:microsoft.com/office/officeart/2005/8/layout/process1"/>
    <dgm:cxn modelId="{F9A62242-FED3-4EB4-9AFC-8BEAE73933B9}" type="presParOf" srcId="{152E3739-8AC0-4C2E-8611-5543529B67E6}" destId="{82A8FF3B-C9AA-410C-AEF8-FCDCB699062C}" srcOrd="5" destOrd="0" presId="urn:microsoft.com/office/officeart/2005/8/layout/process1"/>
    <dgm:cxn modelId="{BD5CC2B8-766B-4433-812D-0D10A8D6017B}" type="presParOf" srcId="{82A8FF3B-C9AA-410C-AEF8-FCDCB699062C}" destId="{25410CC0-993D-406A-B128-9CE88D313630}" srcOrd="0" destOrd="0" presId="urn:microsoft.com/office/officeart/2005/8/layout/process1"/>
    <dgm:cxn modelId="{3E141609-5A9C-438F-ABBF-E7E776491442}" type="presParOf" srcId="{152E3739-8AC0-4C2E-8611-5543529B67E6}" destId="{6B8F9A76-7D1D-450C-8CD8-873FB5251775}" srcOrd="6" destOrd="0" presId="urn:microsoft.com/office/officeart/2005/8/layout/process1"/>
    <dgm:cxn modelId="{A5C79FB7-154E-4659-85CA-539D02EB4E43}" type="presParOf" srcId="{152E3739-8AC0-4C2E-8611-5543529B67E6}" destId="{921E37CF-19A5-4C39-BA89-91573F072A86}" srcOrd="7" destOrd="0" presId="urn:microsoft.com/office/officeart/2005/8/layout/process1"/>
    <dgm:cxn modelId="{C2D40F65-009D-41A3-9B52-8B6C18B8CA61}" type="presParOf" srcId="{921E37CF-19A5-4C39-BA89-91573F072A86}" destId="{6ED290C2-D257-404B-B1BF-CC3C839003EF}" srcOrd="0" destOrd="0" presId="urn:microsoft.com/office/officeart/2005/8/layout/process1"/>
    <dgm:cxn modelId="{037A60A9-D946-4552-9169-EE81541B0546}" type="presParOf" srcId="{152E3739-8AC0-4C2E-8611-5543529B67E6}" destId="{6B303575-4275-407C-84D7-9839976FA5B0}" srcOrd="8" destOrd="0" presId="urn:microsoft.com/office/officeart/2005/8/layout/process1"/>
    <dgm:cxn modelId="{7E5394A1-C4ED-4038-B2F1-FEBE93354024}" type="presParOf" srcId="{152E3739-8AC0-4C2E-8611-5543529B67E6}" destId="{72737E1C-C263-48CA-B53D-8458655643E9}" srcOrd="9" destOrd="0" presId="urn:microsoft.com/office/officeart/2005/8/layout/process1"/>
    <dgm:cxn modelId="{2E728D5E-C115-416B-8EF4-AEB15E40004B}" type="presParOf" srcId="{72737E1C-C263-48CA-B53D-8458655643E9}" destId="{DA76CFE8-D1EE-4570-B3AE-CF56AD1F6D06}" srcOrd="0" destOrd="0" presId="urn:microsoft.com/office/officeart/2005/8/layout/process1"/>
    <dgm:cxn modelId="{F630C6F5-F137-4A16-A749-09909147E84A}" type="presParOf" srcId="{152E3739-8AC0-4C2E-8611-5543529B67E6}" destId="{89ECCE28-CC3F-4BCD-9B2B-1873BA49F0D8}"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9FBA9-B48F-478C-AFF2-1C4BD176B9E5}">
      <dsp:nvSpPr>
        <dsp:cNvPr id="0" name=""/>
        <dsp:cNvSpPr/>
      </dsp:nvSpPr>
      <dsp:spPr>
        <a:xfrm>
          <a:off x="10111" y="1500342"/>
          <a:ext cx="1360372" cy="1905422"/>
        </a:xfrm>
        <a:prstGeom prst="roundRect">
          <a:avLst>
            <a:gd name="adj" fmla="val 10000"/>
          </a:avLst>
        </a:prstGeom>
        <a:solidFill>
          <a:srgbClr val="295A4D"/>
        </a:solidFill>
        <a:ln>
          <a:noFill/>
        </a:ln>
        <a:effectLst>
          <a:glow rad="63500">
            <a:schemeClr val="accent2">
              <a:satMod val="175000"/>
              <a:alpha val="40000"/>
            </a:schemeClr>
          </a:glow>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hr-HR" sz="1500" b="1" kern="1200" dirty="0" err="1">
              <a:solidFill>
                <a:schemeClr val="bg1"/>
              </a:solidFill>
              <a:latin typeface="Open sans"/>
              <a:ea typeface="+mn-ea"/>
              <a:cs typeface="Times New Roman" panose="02020603050405020304" pitchFamily="18" charset="0"/>
            </a:rPr>
            <a:t>Submission</a:t>
          </a:r>
          <a:r>
            <a:rPr lang="hr-HR" sz="1500" b="1" kern="1200" dirty="0">
              <a:solidFill>
                <a:schemeClr val="bg1"/>
              </a:solidFill>
              <a:latin typeface="Open sans"/>
              <a:ea typeface="+mn-ea"/>
              <a:cs typeface="Times New Roman" panose="02020603050405020304" pitchFamily="18" charset="0"/>
            </a:rPr>
            <a:t> </a:t>
          </a:r>
          <a:r>
            <a:rPr lang="hr-HR" sz="1500" b="1" kern="1200" dirty="0" err="1">
              <a:solidFill>
                <a:schemeClr val="bg1"/>
              </a:solidFill>
              <a:latin typeface="Open sans"/>
              <a:ea typeface="+mn-ea"/>
              <a:cs typeface="Times New Roman" panose="02020603050405020304" pitchFamily="18" charset="0"/>
            </a:rPr>
            <a:t>of</a:t>
          </a:r>
          <a:r>
            <a:rPr lang="hr-HR" sz="1500" b="1" kern="1200" dirty="0">
              <a:solidFill>
                <a:schemeClr val="bg1"/>
              </a:solidFill>
              <a:latin typeface="Open sans"/>
              <a:ea typeface="+mn-ea"/>
              <a:cs typeface="Times New Roman" panose="02020603050405020304" pitchFamily="18" charset="0"/>
            </a:rPr>
            <a:t> the </a:t>
          </a:r>
          <a:r>
            <a:rPr lang="hr-HR" sz="1500" b="1" kern="1200" dirty="0" err="1">
              <a:solidFill>
                <a:schemeClr val="bg1"/>
              </a:solidFill>
              <a:latin typeface="Open sans"/>
              <a:ea typeface="+mn-ea"/>
              <a:cs typeface="Times New Roman" panose="02020603050405020304" pitchFamily="18" charset="0"/>
            </a:rPr>
            <a:t>Application</a:t>
          </a:r>
          <a:endParaRPr lang="hr-HR" sz="1500" b="1" kern="1200" dirty="0">
            <a:solidFill>
              <a:schemeClr val="bg1"/>
            </a:solidFill>
            <a:latin typeface="Open sans"/>
            <a:ea typeface="+mn-ea"/>
            <a:cs typeface="Times New Roman" panose="02020603050405020304" pitchFamily="18" charset="0"/>
          </a:endParaRPr>
        </a:p>
      </dsp:txBody>
      <dsp:txXfrm>
        <a:off x="49955" y="1540186"/>
        <a:ext cx="1280684" cy="1825734"/>
      </dsp:txXfrm>
    </dsp:sp>
    <dsp:sp modelId="{9E1C9755-4317-48C4-A4A1-413920BC0F7C}">
      <dsp:nvSpPr>
        <dsp:cNvPr id="0" name=""/>
        <dsp:cNvSpPr/>
      </dsp:nvSpPr>
      <dsp:spPr>
        <a:xfrm>
          <a:off x="1506521" y="2284367"/>
          <a:ext cx="288398" cy="337372"/>
        </a:xfrm>
        <a:prstGeom prst="rightArrow">
          <a:avLst>
            <a:gd name="adj1" fmla="val 60000"/>
            <a:gd name="adj2" fmla="val 50000"/>
          </a:avLst>
        </a:prstGeom>
        <a:solidFill>
          <a:srgbClr val="295A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hr-HR" sz="1200" b="1" kern="1200">
            <a:solidFill>
              <a:sysClr val="windowText" lastClr="000000">
                <a:hueOff val="0"/>
                <a:satOff val="0"/>
                <a:lumOff val="0"/>
                <a:alphaOff val="0"/>
              </a:sysClr>
            </a:solidFill>
            <a:latin typeface="Calibri Light" panose="020F0302020204030204" pitchFamily="34" charset="0"/>
            <a:ea typeface="+mn-ea"/>
            <a:cs typeface="Calibri Light" panose="020F0302020204030204" pitchFamily="34" charset="0"/>
          </a:endParaRPr>
        </a:p>
      </dsp:txBody>
      <dsp:txXfrm>
        <a:off x="1506521" y="2351841"/>
        <a:ext cx="201879" cy="202424"/>
      </dsp:txXfrm>
    </dsp:sp>
    <dsp:sp modelId="{FFA6EAE4-713E-42F5-B48A-CC255024DB0B}">
      <dsp:nvSpPr>
        <dsp:cNvPr id="0" name=""/>
        <dsp:cNvSpPr/>
      </dsp:nvSpPr>
      <dsp:spPr>
        <a:xfrm>
          <a:off x="1914632" y="1502613"/>
          <a:ext cx="1623400" cy="1900880"/>
        </a:xfrm>
        <a:prstGeom prst="roundRect">
          <a:avLst>
            <a:gd name="adj" fmla="val 10000"/>
          </a:avLst>
        </a:prstGeom>
        <a:solidFill>
          <a:srgbClr val="295A4D"/>
        </a:solidFill>
        <a:ln>
          <a:noFill/>
        </a:ln>
        <a:effectLst>
          <a:glow rad="63500">
            <a:schemeClr val="accent2">
              <a:satMod val="175000"/>
              <a:alpha val="40000"/>
            </a:schemeClr>
          </a:glow>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bg1"/>
              </a:solidFill>
              <a:latin typeface="Open sans"/>
              <a:ea typeface="+mn-ea"/>
              <a:cs typeface="Times New Roman" panose="02020603050405020304" pitchFamily="18" charset="0"/>
            </a:rPr>
            <a:t>Assessment process</a:t>
          </a:r>
          <a:r>
            <a:rPr lang="hr-HR" sz="1500" b="1" kern="1200" dirty="0">
              <a:solidFill>
                <a:schemeClr val="bg1"/>
              </a:solidFill>
              <a:latin typeface="Open sans"/>
              <a:ea typeface="+mn-ea"/>
              <a:cs typeface="Times New Roman" panose="02020603050405020304" pitchFamily="18" charset="0"/>
            </a:rPr>
            <a:t> (</a:t>
          </a:r>
          <a:r>
            <a:rPr lang="hr-HR" sz="1500" b="1" kern="1200" dirty="0" err="1">
              <a:solidFill>
                <a:schemeClr val="bg1"/>
              </a:solidFill>
              <a:latin typeface="Open sans"/>
              <a:ea typeface="+mn-ea"/>
              <a:cs typeface="Times New Roman" panose="02020603050405020304" pitchFamily="18" charset="0"/>
            </a:rPr>
            <a:t>administrative</a:t>
          </a:r>
          <a:r>
            <a:rPr lang="hr-HR" sz="1500" b="1" kern="1200" dirty="0">
              <a:solidFill>
                <a:schemeClr val="bg1"/>
              </a:solidFill>
              <a:latin typeface="Open sans"/>
              <a:ea typeface="+mn-ea"/>
              <a:cs typeface="Times New Roman" panose="02020603050405020304" pitchFamily="18" charset="0"/>
            </a:rPr>
            <a:t>, </a:t>
          </a:r>
          <a:r>
            <a:rPr lang="hr-HR" sz="1500" b="1" kern="1200" dirty="0" err="1">
              <a:solidFill>
                <a:schemeClr val="bg1"/>
              </a:solidFill>
              <a:latin typeface="Open sans"/>
              <a:ea typeface="+mn-ea"/>
              <a:cs typeface="Times New Roman" panose="02020603050405020304" pitchFamily="18" charset="0"/>
            </a:rPr>
            <a:t>eligibility</a:t>
          </a:r>
          <a:r>
            <a:rPr lang="hr-HR" sz="1500" b="1" kern="1200" dirty="0">
              <a:solidFill>
                <a:schemeClr val="bg1"/>
              </a:solidFill>
              <a:latin typeface="Open sans"/>
              <a:ea typeface="+mn-ea"/>
              <a:cs typeface="Times New Roman" panose="02020603050405020304" pitchFamily="18" charset="0"/>
            </a:rPr>
            <a:t> </a:t>
          </a:r>
          <a:r>
            <a:rPr lang="hr-HR" sz="1500" b="1" kern="1200" dirty="0" err="1">
              <a:solidFill>
                <a:schemeClr val="bg1"/>
              </a:solidFill>
              <a:latin typeface="Open sans"/>
              <a:ea typeface="+mn-ea"/>
              <a:cs typeface="Times New Roman" panose="02020603050405020304" pitchFamily="18" charset="0"/>
            </a:rPr>
            <a:t>and</a:t>
          </a:r>
          <a:r>
            <a:rPr lang="hr-HR" sz="1500" b="1" kern="1200" dirty="0">
              <a:solidFill>
                <a:schemeClr val="bg1"/>
              </a:solidFill>
              <a:latin typeface="Open sans"/>
              <a:ea typeface="+mn-ea"/>
              <a:cs typeface="Times New Roman" panose="02020603050405020304" pitchFamily="18" charset="0"/>
            </a:rPr>
            <a:t> </a:t>
          </a:r>
          <a:r>
            <a:rPr lang="hr-HR" sz="1500" b="1" kern="1200" dirty="0" err="1">
              <a:solidFill>
                <a:schemeClr val="bg1"/>
              </a:solidFill>
              <a:latin typeface="Open sans"/>
              <a:ea typeface="+mn-ea"/>
              <a:cs typeface="Times New Roman" panose="02020603050405020304" pitchFamily="18" charset="0"/>
            </a:rPr>
            <a:t>quality</a:t>
          </a:r>
          <a:r>
            <a:rPr lang="hr-HR" sz="1500" b="1" kern="1200" dirty="0">
              <a:solidFill>
                <a:schemeClr val="bg1"/>
              </a:solidFill>
              <a:latin typeface="Open sans"/>
              <a:ea typeface="+mn-ea"/>
              <a:cs typeface="Times New Roman" panose="02020603050405020304" pitchFamily="18" charset="0"/>
            </a:rPr>
            <a:t>)</a:t>
          </a:r>
          <a:r>
            <a:rPr lang="hr-HR" sz="1500" b="1" kern="1200" dirty="0">
              <a:solidFill>
                <a:srgbClr val="295A4D"/>
              </a:solidFill>
              <a:latin typeface="Open sans"/>
              <a:ea typeface="+mn-ea"/>
              <a:cs typeface="Times New Roman" panose="02020603050405020304" pitchFamily="18" charset="0"/>
            </a:rPr>
            <a:t>)</a:t>
          </a:r>
          <a:r>
            <a:rPr lang="hr-HR" sz="1500" b="1" kern="1200" dirty="0">
              <a:solidFill>
                <a:sysClr val="windowText" lastClr="000000">
                  <a:hueOff val="0"/>
                  <a:satOff val="0"/>
                  <a:lumOff val="0"/>
                  <a:alphaOff val="0"/>
                </a:sysClr>
              </a:solidFill>
              <a:latin typeface="Open sans"/>
              <a:ea typeface="+mn-ea"/>
              <a:cs typeface="Times New Roman" panose="02020603050405020304" pitchFamily="18" charset="0"/>
            </a:rPr>
            <a:t> </a:t>
          </a:r>
        </a:p>
      </dsp:txBody>
      <dsp:txXfrm>
        <a:off x="1962180" y="1550161"/>
        <a:ext cx="1528304" cy="1805784"/>
      </dsp:txXfrm>
    </dsp:sp>
    <dsp:sp modelId="{F1FD17F3-6C15-4504-B9A3-D5707B98398F}">
      <dsp:nvSpPr>
        <dsp:cNvPr id="0" name=""/>
        <dsp:cNvSpPr/>
      </dsp:nvSpPr>
      <dsp:spPr>
        <a:xfrm>
          <a:off x="3674070" y="2284367"/>
          <a:ext cx="288398" cy="337372"/>
        </a:xfrm>
        <a:prstGeom prst="rightArrow">
          <a:avLst>
            <a:gd name="adj1" fmla="val 60000"/>
            <a:gd name="adj2" fmla="val 50000"/>
          </a:avLst>
        </a:prstGeom>
        <a:solidFill>
          <a:srgbClr val="295A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hr-HR" sz="1200" b="1" kern="1200">
            <a:solidFill>
              <a:srgbClr val="295A4D"/>
            </a:solidFill>
            <a:latin typeface="Calibri Light" panose="020F0302020204030204" pitchFamily="34" charset="0"/>
            <a:ea typeface="+mn-ea"/>
            <a:cs typeface="Calibri Light" panose="020F0302020204030204" pitchFamily="34" charset="0"/>
          </a:endParaRPr>
        </a:p>
      </dsp:txBody>
      <dsp:txXfrm>
        <a:off x="3674070" y="2351841"/>
        <a:ext cx="201879" cy="202424"/>
      </dsp:txXfrm>
    </dsp:sp>
    <dsp:sp modelId="{8D59DAA6-0FA8-4DEA-9FF0-575B5098D6AA}">
      <dsp:nvSpPr>
        <dsp:cNvPr id="0" name=""/>
        <dsp:cNvSpPr/>
      </dsp:nvSpPr>
      <dsp:spPr>
        <a:xfrm>
          <a:off x="4082182" y="1503544"/>
          <a:ext cx="1360372" cy="1899019"/>
        </a:xfrm>
        <a:prstGeom prst="roundRect">
          <a:avLst>
            <a:gd name="adj" fmla="val 10000"/>
          </a:avLst>
        </a:prstGeom>
        <a:solidFill>
          <a:srgbClr val="295A4D"/>
        </a:solidFill>
        <a:ln>
          <a:noFill/>
        </a:ln>
        <a:effectLst>
          <a:glow rad="63500">
            <a:schemeClr val="accent2">
              <a:satMod val="175000"/>
              <a:alpha val="40000"/>
            </a:schemeClr>
          </a:glow>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bg1"/>
              </a:solidFill>
              <a:latin typeface="Open sans"/>
              <a:ea typeface="+mn-ea"/>
              <a:cs typeface="Times New Roman" panose="02020603050405020304" pitchFamily="18" charset="0"/>
            </a:rPr>
            <a:t>Selection of projects</a:t>
          </a:r>
          <a:r>
            <a:rPr lang="hr-HR" sz="1500" b="1" kern="1200" dirty="0">
              <a:solidFill>
                <a:schemeClr val="bg1"/>
              </a:solidFill>
              <a:latin typeface="Open sans"/>
              <a:ea typeface="+mn-ea"/>
              <a:cs typeface="Times New Roman" panose="02020603050405020304" pitchFamily="18" charset="0"/>
            </a:rPr>
            <a:t> </a:t>
          </a:r>
          <a:r>
            <a:rPr lang="hr-HR" sz="1500" b="1" kern="1200" dirty="0" err="1">
              <a:solidFill>
                <a:schemeClr val="bg1"/>
              </a:solidFill>
              <a:latin typeface="Open sans"/>
              <a:ea typeface="+mn-ea"/>
              <a:cs typeface="Times New Roman" panose="02020603050405020304" pitchFamily="18" charset="0"/>
            </a:rPr>
            <a:t>meeting</a:t>
          </a:r>
          <a:r>
            <a:rPr lang="hr-HR" sz="1500" b="1" kern="1200" dirty="0">
              <a:solidFill>
                <a:schemeClr val="bg1"/>
              </a:solidFill>
              <a:latin typeface="Open sans"/>
              <a:ea typeface="+mn-ea"/>
              <a:cs typeface="Times New Roman" panose="02020603050405020304" pitchFamily="18" charset="0"/>
            </a:rPr>
            <a:t> minimum </a:t>
          </a:r>
          <a:r>
            <a:rPr lang="hr-HR" sz="1500" b="1" kern="1200" dirty="0" err="1">
              <a:solidFill>
                <a:schemeClr val="bg1"/>
              </a:solidFill>
              <a:latin typeface="Open sans"/>
              <a:ea typeface="+mn-ea"/>
              <a:cs typeface="Times New Roman" panose="02020603050405020304" pitchFamily="18" charset="0"/>
            </a:rPr>
            <a:t>criteria</a:t>
          </a:r>
          <a:r>
            <a:rPr lang="hr-HR" sz="1500" b="1" kern="1200" dirty="0">
              <a:solidFill>
                <a:schemeClr val="bg1"/>
              </a:solidFill>
              <a:latin typeface="Open sans"/>
              <a:ea typeface="+mn-ea"/>
              <a:cs typeface="Times New Roman" panose="02020603050405020304" pitchFamily="18" charset="0"/>
            </a:rPr>
            <a:t> </a:t>
          </a:r>
          <a:r>
            <a:rPr lang="hr-HR" sz="1500" b="1" kern="1200" dirty="0" err="1">
              <a:solidFill>
                <a:schemeClr val="bg1"/>
              </a:solidFill>
              <a:latin typeface="Open sans"/>
              <a:ea typeface="+mn-ea"/>
              <a:cs typeface="Times New Roman" panose="02020603050405020304" pitchFamily="18" charset="0"/>
            </a:rPr>
            <a:t>and</a:t>
          </a:r>
          <a:r>
            <a:rPr lang="hr-HR" sz="1500" b="1" kern="1200" dirty="0">
              <a:solidFill>
                <a:schemeClr val="bg1"/>
              </a:solidFill>
              <a:latin typeface="Open sans"/>
              <a:ea typeface="+mn-ea"/>
              <a:cs typeface="Times New Roman" panose="02020603050405020304" pitchFamily="18" charset="0"/>
            </a:rPr>
            <a:t> are</a:t>
          </a:r>
          <a:r>
            <a:rPr lang="en-US" sz="1500" b="1" kern="1200" dirty="0">
              <a:solidFill>
                <a:schemeClr val="bg1"/>
              </a:solidFill>
              <a:latin typeface="Open sans"/>
              <a:ea typeface="+mn-ea"/>
              <a:cs typeface="Times New Roman" panose="02020603050405020304" pitchFamily="18" charset="0"/>
            </a:rPr>
            <a:t> </a:t>
          </a:r>
          <a:r>
            <a:rPr lang="hr-HR" sz="1500" b="1" kern="1200" dirty="0" err="1">
              <a:solidFill>
                <a:schemeClr val="bg1"/>
              </a:solidFill>
              <a:latin typeface="Open sans"/>
              <a:ea typeface="+mn-ea"/>
              <a:cs typeface="Times New Roman" panose="02020603050405020304" pitchFamily="18" charset="0"/>
            </a:rPr>
            <a:t>within</a:t>
          </a:r>
          <a:r>
            <a:rPr lang="hr-HR" sz="1500" b="1" kern="1200" dirty="0">
              <a:solidFill>
                <a:schemeClr val="bg1"/>
              </a:solidFill>
              <a:latin typeface="Open sans"/>
              <a:ea typeface="+mn-ea"/>
              <a:cs typeface="Times New Roman" panose="02020603050405020304" pitchFamily="18" charset="0"/>
            </a:rPr>
            <a:t> </a:t>
          </a:r>
          <a:r>
            <a:rPr lang="hr-HR" sz="1500" b="1" kern="1200" dirty="0" err="1">
              <a:solidFill>
                <a:schemeClr val="bg1"/>
              </a:solidFill>
              <a:latin typeface="Open sans"/>
              <a:ea typeface="+mn-ea"/>
              <a:cs typeface="Times New Roman" panose="02020603050405020304" pitchFamily="18" charset="0"/>
            </a:rPr>
            <a:t>allocation</a:t>
          </a:r>
          <a:endParaRPr lang="hr-HR" sz="1500" b="1" kern="1200" dirty="0">
            <a:solidFill>
              <a:schemeClr val="bg1"/>
            </a:solidFill>
            <a:latin typeface="Open sans"/>
            <a:ea typeface="+mn-ea"/>
            <a:cs typeface="Times New Roman" panose="02020603050405020304" pitchFamily="18" charset="0"/>
          </a:endParaRPr>
        </a:p>
      </dsp:txBody>
      <dsp:txXfrm>
        <a:off x="4122026" y="1543388"/>
        <a:ext cx="1280684" cy="1819331"/>
      </dsp:txXfrm>
    </dsp:sp>
    <dsp:sp modelId="{82A8FF3B-C9AA-410C-AEF8-FCDCB699062C}">
      <dsp:nvSpPr>
        <dsp:cNvPr id="0" name=""/>
        <dsp:cNvSpPr/>
      </dsp:nvSpPr>
      <dsp:spPr>
        <a:xfrm>
          <a:off x="5578591" y="2284367"/>
          <a:ext cx="288398" cy="337372"/>
        </a:xfrm>
        <a:prstGeom prst="rightArrow">
          <a:avLst>
            <a:gd name="adj1" fmla="val 60000"/>
            <a:gd name="adj2" fmla="val 50000"/>
          </a:avLst>
        </a:prstGeom>
        <a:solidFill>
          <a:srgbClr val="295A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hr-HR" sz="1200" b="1" kern="1200">
            <a:solidFill>
              <a:sysClr val="windowText" lastClr="000000">
                <a:hueOff val="0"/>
                <a:satOff val="0"/>
                <a:lumOff val="0"/>
                <a:alphaOff val="0"/>
              </a:sysClr>
            </a:solidFill>
            <a:latin typeface="Calibri Light" panose="020F0302020204030204" pitchFamily="34" charset="0"/>
            <a:ea typeface="+mn-ea"/>
            <a:cs typeface="Calibri Light" panose="020F0302020204030204" pitchFamily="34" charset="0"/>
          </a:endParaRPr>
        </a:p>
      </dsp:txBody>
      <dsp:txXfrm>
        <a:off x="5578591" y="2351841"/>
        <a:ext cx="201879" cy="202424"/>
      </dsp:txXfrm>
    </dsp:sp>
    <dsp:sp modelId="{6B8F9A76-7D1D-450C-8CD8-873FB5251775}">
      <dsp:nvSpPr>
        <dsp:cNvPr id="0" name=""/>
        <dsp:cNvSpPr/>
      </dsp:nvSpPr>
      <dsp:spPr>
        <a:xfrm>
          <a:off x="5986703" y="1503544"/>
          <a:ext cx="1360372" cy="1899019"/>
        </a:xfrm>
        <a:prstGeom prst="roundRect">
          <a:avLst>
            <a:gd name="adj" fmla="val 10000"/>
          </a:avLst>
        </a:prstGeom>
        <a:solidFill>
          <a:srgbClr val="295A4D"/>
        </a:solidFill>
        <a:ln>
          <a:noFill/>
        </a:ln>
        <a:effectLst>
          <a:glow rad="63500">
            <a:schemeClr val="accent2">
              <a:satMod val="175000"/>
              <a:alpha val="40000"/>
            </a:schemeClr>
          </a:glow>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hr-HR" sz="1500" b="1" kern="1200" dirty="0" err="1">
              <a:solidFill>
                <a:schemeClr val="bg1"/>
              </a:solidFill>
              <a:latin typeface="Open sans"/>
              <a:ea typeface="+mn-ea"/>
              <a:cs typeface="Times New Roman" panose="02020603050405020304" pitchFamily="18" charset="0"/>
            </a:rPr>
            <a:t>Eligibility</a:t>
          </a:r>
          <a:r>
            <a:rPr lang="hr-HR" sz="1500" b="1" kern="1200" dirty="0">
              <a:solidFill>
                <a:schemeClr val="bg1"/>
              </a:solidFill>
              <a:latin typeface="Open sans"/>
              <a:ea typeface="+mn-ea"/>
              <a:cs typeface="Times New Roman" panose="02020603050405020304" pitchFamily="18" charset="0"/>
            </a:rPr>
            <a:t> </a:t>
          </a:r>
          <a:r>
            <a:rPr lang="hr-HR" sz="1500" b="1" kern="1200" dirty="0" err="1">
              <a:solidFill>
                <a:schemeClr val="bg1"/>
              </a:solidFill>
              <a:latin typeface="Open sans"/>
              <a:ea typeface="+mn-ea"/>
              <a:cs typeface="Times New Roman" panose="02020603050405020304" pitchFamily="18" charset="0"/>
            </a:rPr>
            <a:t>of</a:t>
          </a:r>
          <a:r>
            <a:rPr lang="hr-HR" sz="1500" b="1" kern="1200" dirty="0">
              <a:solidFill>
                <a:schemeClr val="bg1"/>
              </a:solidFill>
              <a:latin typeface="Open sans"/>
              <a:ea typeface="+mn-ea"/>
              <a:cs typeface="Times New Roman" panose="02020603050405020304" pitchFamily="18" charset="0"/>
            </a:rPr>
            <a:t> </a:t>
          </a:r>
          <a:r>
            <a:rPr lang="hr-HR" sz="1500" b="1" kern="1200" dirty="0" err="1">
              <a:solidFill>
                <a:schemeClr val="bg1"/>
              </a:solidFill>
              <a:latin typeface="Open sans"/>
              <a:ea typeface="+mn-ea"/>
              <a:cs typeface="Times New Roman" panose="02020603050405020304" pitchFamily="18" charset="0"/>
            </a:rPr>
            <a:t>costs</a:t>
          </a:r>
          <a:r>
            <a:rPr lang="hr-HR" sz="1500" b="1" kern="1200" dirty="0">
              <a:solidFill>
                <a:schemeClr val="bg1"/>
              </a:solidFill>
              <a:latin typeface="Open sans"/>
              <a:ea typeface="+mn-ea"/>
              <a:cs typeface="Times New Roman" panose="02020603050405020304" pitchFamily="18" charset="0"/>
            </a:rPr>
            <a:t> and </a:t>
          </a:r>
          <a:r>
            <a:rPr lang="hr-HR" sz="1500" b="1" kern="1200" dirty="0" err="1">
              <a:solidFill>
                <a:schemeClr val="bg1"/>
              </a:solidFill>
              <a:latin typeface="Open sans"/>
              <a:ea typeface="+mn-ea"/>
              <a:cs typeface="Times New Roman" panose="02020603050405020304" pitchFamily="18" charset="0"/>
            </a:rPr>
            <a:t>budget</a:t>
          </a:r>
          <a:r>
            <a:rPr lang="hr-HR" sz="1500" b="1" kern="1200" dirty="0">
              <a:solidFill>
                <a:schemeClr val="bg1"/>
              </a:solidFill>
              <a:latin typeface="Open sans"/>
              <a:ea typeface="+mn-ea"/>
              <a:cs typeface="Times New Roman" panose="02020603050405020304" pitchFamily="18" charset="0"/>
            </a:rPr>
            <a:t> </a:t>
          </a:r>
          <a:r>
            <a:rPr lang="hr-HR" sz="1500" b="1" kern="1200" dirty="0" err="1">
              <a:solidFill>
                <a:schemeClr val="bg1"/>
              </a:solidFill>
              <a:latin typeface="Open sans"/>
              <a:ea typeface="+mn-ea"/>
              <a:cs typeface="Times New Roman" panose="02020603050405020304" pitchFamily="18" charset="0"/>
            </a:rPr>
            <a:t>cleaning</a:t>
          </a:r>
          <a:endParaRPr lang="hr-HR" sz="1500" b="1" kern="1200" dirty="0">
            <a:solidFill>
              <a:schemeClr val="bg1"/>
            </a:solidFill>
            <a:latin typeface="Open sans"/>
            <a:ea typeface="+mn-ea"/>
            <a:cs typeface="Times New Roman" panose="02020603050405020304" pitchFamily="18" charset="0"/>
          </a:endParaRPr>
        </a:p>
      </dsp:txBody>
      <dsp:txXfrm>
        <a:off x="6026547" y="1543388"/>
        <a:ext cx="1280684" cy="1819331"/>
      </dsp:txXfrm>
    </dsp:sp>
    <dsp:sp modelId="{921E37CF-19A5-4C39-BA89-91573F072A86}">
      <dsp:nvSpPr>
        <dsp:cNvPr id="0" name=""/>
        <dsp:cNvSpPr/>
      </dsp:nvSpPr>
      <dsp:spPr>
        <a:xfrm>
          <a:off x="7483113" y="2284367"/>
          <a:ext cx="288398" cy="337372"/>
        </a:xfrm>
        <a:prstGeom prst="rightArrow">
          <a:avLst>
            <a:gd name="adj1" fmla="val 60000"/>
            <a:gd name="adj2" fmla="val 50000"/>
          </a:avLst>
        </a:prstGeom>
        <a:solidFill>
          <a:srgbClr val="295A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hr-HR" sz="1200" b="1" kern="1200">
            <a:solidFill>
              <a:sysClr val="windowText" lastClr="000000">
                <a:hueOff val="0"/>
                <a:satOff val="0"/>
                <a:lumOff val="0"/>
                <a:alphaOff val="0"/>
              </a:sysClr>
            </a:solidFill>
            <a:latin typeface="Calibri Light" panose="020F0302020204030204" pitchFamily="34" charset="0"/>
            <a:ea typeface="+mn-ea"/>
            <a:cs typeface="Calibri Light" panose="020F0302020204030204" pitchFamily="34" charset="0"/>
          </a:endParaRPr>
        </a:p>
      </dsp:txBody>
      <dsp:txXfrm>
        <a:off x="7483113" y="2351841"/>
        <a:ext cx="201879" cy="202424"/>
      </dsp:txXfrm>
    </dsp:sp>
    <dsp:sp modelId="{6B303575-4275-407C-84D7-9839976FA5B0}">
      <dsp:nvSpPr>
        <dsp:cNvPr id="0" name=""/>
        <dsp:cNvSpPr/>
      </dsp:nvSpPr>
      <dsp:spPr>
        <a:xfrm>
          <a:off x="7891224" y="1503544"/>
          <a:ext cx="1360372" cy="1899019"/>
        </a:xfrm>
        <a:prstGeom prst="roundRect">
          <a:avLst>
            <a:gd name="adj" fmla="val 10000"/>
          </a:avLst>
        </a:prstGeom>
        <a:solidFill>
          <a:srgbClr val="295A4D"/>
        </a:solidFill>
        <a:ln>
          <a:noFill/>
        </a:ln>
        <a:effectLst>
          <a:glow rad="63500">
            <a:schemeClr val="accent2">
              <a:satMod val="175000"/>
              <a:alpha val="40000"/>
            </a:schemeClr>
          </a:glow>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hr-HR" sz="1500" b="1" kern="1200" dirty="0" err="1">
              <a:solidFill>
                <a:schemeClr val="bg1"/>
              </a:solidFill>
              <a:latin typeface="Open sans"/>
              <a:ea typeface="+mn-ea"/>
              <a:cs typeface="Times New Roman" panose="02020603050405020304" pitchFamily="18" charset="0"/>
            </a:rPr>
            <a:t>Award</a:t>
          </a:r>
          <a:r>
            <a:rPr lang="hr-HR" sz="1500" b="1" kern="1200" dirty="0">
              <a:solidFill>
                <a:schemeClr val="bg1"/>
              </a:solidFill>
              <a:latin typeface="Open sans"/>
              <a:ea typeface="+mn-ea"/>
              <a:cs typeface="Times New Roman" panose="02020603050405020304" pitchFamily="18" charset="0"/>
            </a:rPr>
            <a:t> </a:t>
          </a:r>
          <a:r>
            <a:rPr lang="hr-HR" sz="1500" b="1" kern="1200" dirty="0" err="1">
              <a:solidFill>
                <a:schemeClr val="bg1"/>
              </a:solidFill>
              <a:latin typeface="Open sans"/>
              <a:ea typeface="+mn-ea"/>
              <a:cs typeface="Times New Roman" panose="02020603050405020304" pitchFamily="18" charset="0"/>
            </a:rPr>
            <a:t>decision</a:t>
          </a:r>
          <a:r>
            <a:rPr lang="hr-HR" sz="1500" b="1" kern="1200" dirty="0">
              <a:solidFill>
                <a:schemeClr val="bg1"/>
              </a:solidFill>
              <a:latin typeface="Open sans"/>
              <a:ea typeface="+mn-ea"/>
              <a:cs typeface="Times New Roman" panose="02020603050405020304" pitchFamily="18" charset="0"/>
            </a:rPr>
            <a:t> on </a:t>
          </a:r>
          <a:r>
            <a:rPr lang="hr-HR" sz="1500" b="1" kern="1200" dirty="0" err="1">
              <a:solidFill>
                <a:schemeClr val="bg1"/>
              </a:solidFill>
              <a:latin typeface="Open sans"/>
              <a:ea typeface="+mn-ea"/>
              <a:cs typeface="Times New Roman" panose="02020603050405020304" pitchFamily="18" charset="0"/>
            </a:rPr>
            <a:t>funding</a:t>
          </a:r>
          <a:endParaRPr lang="hr-HR" sz="1500" b="1" kern="1200" dirty="0">
            <a:solidFill>
              <a:schemeClr val="bg1"/>
            </a:solidFill>
            <a:latin typeface="Open sans"/>
            <a:ea typeface="+mn-ea"/>
            <a:cs typeface="Times New Roman" panose="02020603050405020304" pitchFamily="18" charset="0"/>
          </a:endParaRPr>
        </a:p>
      </dsp:txBody>
      <dsp:txXfrm>
        <a:off x="7931068" y="1543388"/>
        <a:ext cx="1280684" cy="1819331"/>
      </dsp:txXfrm>
    </dsp:sp>
    <dsp:sp modelId="{72737E1C-C263-48CA-B53D-8458655643E9}">
      <dsp:nvSpPr>
        <dsp:cNvPr id="0" name=""/>
        <dsp:cNvSpPr/>
      </dsp:nvSpPr>
      <dsp:spPr>
        <a:xfrm>
          <a:off x="9387634" y="2284367"/>
          <a:ext cx="288398" cy="337372"/>
        </a:xfrm>
        <a:prstGeom prst="rightArrow">
          <a:avLst>
            <a:gd name="adj1" fmla="val 60000"/>
            <a:gd name="adj2" fmla="val 50000"/>
          </a:avLst>
        </a:prstGeom>
        <a:solidFill>
          <a:srgbClr val="295A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hr-HR" sz="1200" b="1" kern="1200">
            <a:solidFill>
              <a:sysClr val="windowText" lastClr="000000">
                <a:hueOff val="0"/>
                <a:satOff val="0"/>
                <a:lumOff val="0"/>
                <a:alphaOff val="0"/>
              </a:sysClr>
            </a:solidFill>
            <a:latin typeface="Calibri Light" panose="020F0302020204030204" pitchFamily="34" charset="0"/>
            <a:ea typeface="+mn-ea"/>
            <a:cs typeface="Calibri Light" panose="020F0302020204030204" pitchFamily="34" charset="0"/>
          </a:endParaRPr>
        </a:p>
      </dsp:txBody>
      <dsp:txXfrm>
        <a:off x="9387634" y="2351841"/>
        <a:ext cx="201879" cy="202424"/>
      </dsp:txXfrm>
    </dsp:sp>
    <dsp:sp modelId="{89ECCE28-CC3F-4BCD-9B2B-1873BA49F0D8}">
      <dsp:nvSpPr>
        <dsp:cNvPr id="0" name=""/>
        <dsp:cNvSpPr/>
      </dsp:nvSpPr>
      <dsp:spPr>
        <a:xfrm>
          <a:off x="9795745" y="1503544"/>
          <a:ext cx="1360372" cy="1899019"/>
        </a:xfrm>
        <a:prstGeom prst="roundRect">
          <a:avLst>
            <a:gd name="adj" fmla="val 10000"/>
          </a:avLst>
        </a:prstGeom>
        <a:solidFill>
          <a:srgbClr val="295A4D"/>
        </a:solidFill>
        <a:ln>
          <a:noFill/>
        </a:ln>
        <a:effectLst>
          <a:glow rad="63500">
            <a:schemeClr val="accent2">
              <a:satMod val="175000"/>
              <a:alpha val="40000"/>
            </a:schemeClr>
          </a:glow>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hr-HR" sz="1500" b="1" kern="1200" dirty="0">
              <a:solidFill>
                <a:schemeClr val="bg1"/>
              </a:solidFill>
              <a:latin typeface="Open sans"/>
              <a:ea typeface="+mn-ea"/>
              <a:cs typeface="Times New Roman" panose="02020603050405020304" pitchFamily="18" charset="0"/>
            </a:rPr>
            <a:t>Grant Agreement </a:t>
          </a:r>
          <a:r>
            <a:rPr lang="hr-HR" sz="1500" b="1" kern="1200" dirty="0" err="1">
              <a:solidFill>
                <a:schemeClr val="bg1"/>
              </a:solidFill>
              <a:latin typeface="Open sans"/>
              <a:ea typeface="+mn-ea"/>
              <a:cs typeface="Times New Roman" panose="02020603050405020304" pitchFamily="18" charset="0"/>
            </a:rPr>
            <a:t>sigining</a:t>
          </a:r>
          <a:endParaRPr lang="hr-HR" sz="1500" b="1" kern="1200" dirty="0">
            <a:solidFill>
              <a:schemeClr val="bg1"/>
            </a:solidFill>
            <a:latin typeface="Open sans"/>
            <a:ea typeface="+mn-ea"/>
            <a:cs typeface="Times New Roman" panose="02020603050405020304" pitchFamily="18" charset="0"/>
          </a:endParaRPr>
        </a:p>
      </dsp:txBody>
      <dsp:txXfrm>
        <a:off x="9835589" y="1543388"/>
        <a:ext cx="1280684" cy="18193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42041910-4C75-B14F-9922-311B1249383F}" type="datetimeFigureOut">
              <a:rPr lang="hr-HR" smtClean="0"/>
              <a:t>19.5.2026.</a:t>
            </a:fld>
            <a:endParaRPr lang="hr-HR"/>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hr-HR"/>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5FB0D446-CEE6-7744-9CF5-39945A94E57F}" type="slidenum">
              <a:rPr lang="hr-HR" smtClean="0"/>
              <a:t>‹#›</a:t>
            </a:fld>
            <a:endParaRPr lang="hr-HR"/>
          </a:p>
        </p:txBody>
      </p:sp>
    </p:spTree>
    <p:extLst>
      <p:ext uri="{BB962C8B-B14F-4D97-AF65-F5344CB8AC3E}">
        <p14:creationId xmlns:p14="http://schemas.microsoft.com/office/powerpoint/2010/main" val="56293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8A93A-9FC0-71FF-6693-588505A12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314FE-C010-1805-645B-7E2DEA261A71}"/>
              </a:ext>
            </a:extLst>
          </p:cNvPr>
          <p:cNvSpPr>
            <a:spLocks noGrp="1" noRot="1" noChangeAspect="1"/>
          </p:cNvSpPr>
          <p:nvPr>
            <p:ph type="sldImg"/>
          </p:nvPr>
        </p:nvSpPr>
        <p:spPr/>
        <p:txBody>
          <a:bodyPr/>
          <a:lstStyle/>
          <a:p>
            <a:endParaRPr lang="hr-HR"/>
          </a:p>
        </p:txBody>
      </p:sp>
      <p:sp>
        <p:nvSpPr>
          <p:cNvPr id="3" name="Notes Placeholder 2">
            <a:extLst>
              <a:ext uri="{FF2B5EF4-FFF2-40B4-BE49-F238E27FC236}">
                <a16:creationId xmlns:a16="http://schemas.microsoft.com/office/drawing/2014/main" id="{A487E0EF-592B-6CB0-43EF-D67E3748C30D}"/>
              </a:ext>
            </a:extLst>
          </p:cNvPr>
          <p:cNvSpPr>
            <a:spLocks noGrp="1"/>
          </p:cNvSpPr>
          <p:nvPr>
            <p:ph type="body" idx="1"/>
          </p:nvPr>
        </p:nvSpPr>
        <p:spPr/>
        <p:txBody>
          <a:bodyPr/>
          <a:lstStyle/>
          <a:p>
            <a:endParaRPr lang="hr-HR" dirty="0"/>
          </a:p>
        </p:txBody>
      </p:sp>
      <p:sp>
        <p:nvSpPr>
          <p:cNvPr id="4" name="Slide Number Placeholder 3">
            <a:extLst>
              <a:ext uri="{FF2B5EF4-FFF2-40B4-BE49-F238E27FC236}">
                <a16:creationId xmlns:a16="http://schemas.microsoft.com/office/drawing/2014/main" id="{5A3A86E7-ED5F-BE79-D3C5-3068935BE3B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67C839-4FD4-4524-8530-B9F75100EA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5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FB0D446-CEE6-7744-9CF5-39945A94E57F}" type="slidenum">
              <a:rPr lang="hr-HR" smtClean="0"/>
              <a:t>19</a:t>
            </a:fld>
            <a:endParaRPr lang="hr-HR"/>
          </a:p>
        </p:txBody>
      </p:sp>
    </p:spTree>
    <p:extLst>
      <p:ext uri="{BB962C8B-B14F-4D97-AF65-F5344CB8AC3E}">
        <p14:creationId xmlns:p14="http://schemas.microsoft.com/office/powerpoint/2010/main" val="36209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AA747-8770-CADB-ADC9-04D31110A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946E7-3D96-2378-C847-F76E1A4D8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EBE60-0561-9DB4-8424-A37D4B077A3D}"/>
              </a:ext>
            </a:extLst>
          </p:cNvPr>
          <p:cNvSpPr>
            <a:spLocks noGrp="1"/>
          </p:cNvSpPr>
          <p:nvPr>
            <p:ph type="body" idx="1"/>
          </p:nvPr>
        </p:nvSpPr>
        <p:spPr/>
        <p:txBody>
          <a:bodyPr/>
          <a:lstStyle/>
          <a:p>
            <a:endParaRPr lang="hr-HR" dirty="0"/>
          </a:p>
        </p:txBody>
      </p:sp>
      <p:sp>
        <p:nvSpPr>
          <p:cNvPr id="4" name="Slide Number Placeholder 3">
            <a:extLst>
              <a:ext uri="{FF2B5EF4-FFF2-40B4-BE49-F238E27FC236}">
                <a16:creationId xmlns:a16="http://schemas.microsoft.com/office/drawing/2014/main" id="{E0E1D5B2-165E-A754-5BF8-1973D02ABAB9}"/>
              </a:ext>
            </a:extLst>
          </p:cNvPr>
          <p:cNvSpPr>
            <a:spLocks noGrp="1"/>
          </p:cNvSpPr>
          <p:nvPr>
            <p:ph type="sldNum" sz="quarter" idx="5"/>
          </p:nvPr>
        </p:nvSpPr>
        <p:spPr/>
        <p:txBody>
          <a:bodyPr/>
          <a:lstStyle/>
          <a:p>
            <a:fld id="{5FB0D446-CEE6-7744-9CF5-39945A94E57F}" type="slidenum">
              <a:rPr lang="hr-HR" smtClean="0"/>
              <a:t>20</a:t>
            </a:fld>
            <a:endParaRPr lang="hr-HR"/>
          </a:p>
        </p:txBody>
      </p:sp>
    </p:spTree>
    <p:extLst>
      <p:ext uri="{BB962C8B-B14F-4D97-AF65-F5344CB8AC3E}">
        <p14:creationId xmlns:p14="http://schemas.microsoft.com/office/powerpoint/2010/main" val="348390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2FF45-F9CE-952F-1990-30D5DB35C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F3D91-F7D2-B368-DE01-150C3B960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F1852-CA7B-49FF-15F6-F8814F411DE2}"/>
              </a:ext>
            </a:extLst>
          </p:cNvPr>
          <p:cNvSpPr>
            <a:spLocks noGrp="1"/>
          </p:cNvSpPr>
          <p:nvPr>
            <p:ph type="body" idx="1"/>
          </p:nvPr>
        </p:nvSpPr>
        <p:spPr/>
        <p:txBody>
          <a:bodyPr/>
          <a:lstStyle/>
          <a:p>
            <a:endParaRPr lang="hr-HR" dirty="0"/>
          </a:p>
        </p:txBody>
      </p:sp>
      <p:sp>
        <p:nvSpPr>
          <p:cNvPr id="4" name="Slide Number Placeholder 3">
            <a:extLst>
              <a:ext uri="{FF2B5EF4-FFF2-40B4-BE49-F238E27FC236}">
                <a16:creationId xmlns:a16="http://schemas.microsoft.com/office/drawing/2014/main" id="{BEC23530-5165-DDEB-0D15-1AA5F70175ED}"/>
              </a:ext>
            </a:extLst>
          </p:cNvPr>
          <p:cNvSpPr>
            <a:spLocks noGrp="1"/>
          </p:cNvSpPr>
          <p:nvPr>
            <p:ph type="sldNum" sz="quarter" idx="5"/>
          </p:nvPr>
        </p:nvSpPr>
        <p:spPr/>
        <p:txBody>
          <a:bodyPr/>
          <a:lstStyle/>
          <a:p>
            <a:fld id="{5FB0D446-CEE6-7744-9CF5-39945A94E57F}" type="slidenum">
              <a:rPr lang="hr-HR" smtClean="0"/>
              <a:t>21</a:t>
            </a:fld>
            <a:endParaRPr lang="hr-HR"/>
          </a:p>
        </p:txBody>
      </p:sp>
    </p:spTree>
    <p:extLst>
      <p:ext uri="{BB962C8B-B14F-4D97-AF65-F5344CB8AC3E}">
        <p14:creationId xmlns:p14="http://schemas.microsoft.com/office/powerpoint/2010/main" val="33276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9880F-9CB6-D15B-9959-D4C442335E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2AEBA-B059-747C-6061-78784361E6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88245-0172-3CB7-5D55-BB7C053F0CA4}"/>
              </a:ext>
            </a:extLst>
          </p:cNvPr>
          <p:cNvSpPr>
            <a:spLocks noGrp="1"/>
          </p:cNvSpPr>
          <p:nvPr>
            <p:ph type="body" idx="1"/>
          </p:nvPr>
        </p:nvSpPr>
        <p:spPr/>
        <p:txBody>
          <a:bodyPr/>
          <a:lstStyle/>
          <a:p>
            <a:endParaRPr lang="hr-HR" dirty="0"/>
          </a:p>
        </p:txBody>
      </p:sp>
      <p:sp>
        <p:nvSpPr>
          <p:cNvPr id="4" name="Slide Number Placeholder 3">
            <a:extLst>
              <a:ext uri="{FF2B5EF4-FFF2-40B4-BE49-F238E27FC236}">
                <a16:creationId xmlns:a16="http://schemas.microsoft.com/office/drawing/2014/main" id="{F7B02273-6F9D-B817-ED28-B15EE83A4B51}"/>
              </a:ext>
            </a:extLst>
          </p:cNvPr>
          <p:cNvSpPr>
            <a:spLocks noGrp="1"/>
          </p:cNvSpPr>
          <p:nvPr>
            <p:ph type="sldNum" sz="quarter" idx="5"/>
          </p:nvPr>
        </p:nvSpPr>
        <p:spPr/>
        <p:txBody>
          <a:bodyPr/>
          <a:lstStyle/>
          <a:p>
            <a:fld id="{5FB0D446-CEE6-7744-9CF5-39945A94E57F}" type="slidenum">
              <a:rPr lang="hr-HR" smtClean="0"/>
              <a:t>22</a:t>
            </a:fld>
            <a:endParaRPr lang="hr-HR"/>
          </a:p>
        </p:txBody>
      </p:sp>
    </p:spTree>
    <p:extLst>
      <p:ext uri="{BB962C8B-B14F-4D97-AF65-F5344CB8AC3E}">
        <p14:creationId xmlns:p14="http://schemas.microsoft.com/office/powerpoint/2010/main" val="282324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FB0D446-CEE6-7744-9CF5-39945A94E57F}" type="slidenum">
              <a:rPr lang="hr-HR" smtClean="0"/>
              <a:t>23</a:t>
            </a:fld>
            <a:endParaRPr lang="hr-HR"/>
          </a:p>
        </p:txBody>
      </p:sp>
    </p:spTree>
    <p:extLst>
      <p:ext uri="{BB962C8B-B14F-4D97-AF65-F5344CB8AC3E}">
        <p14:creationId xmlns:p14="http://schemas.microsoft.com/office/powerpoint/2010/main" val="701183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FB0D446-CEE6-7744-9CF5-39945A94E57F}" type="slidenum">
              <a:rPr lang="hr-HR" smtClean="0"/>
              <a:t>24</a:t>
            </a:fld>
            <a:endParaRPr lang="hr-HR"/>
          </a:p>
        </p:txBody>
      </p:sp>
    </p:spTree>
    <p:extLst>
      <p:ext uri="{BB962C8B-B14F-4D97-AF65-F5344CB8AC3E}">
        <p14:creationId xmlns:p14="http://schemas.microsoft.com/office/powerpoint/2010/main" val="1349514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9F1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8D63-803E-F3EF-4CCE-F883D52E87E9}"/>
              </a:ext>
            </a:extLst>
          </p:cNvPr>
          <p:cNvSpPr>
            <a:spLocks noGrp="1"/>
          </p:cNvSpPr>
          <p:nvPr>
            <p:ph type="ctrTitle"/>
          </p:nvPr>
        </p:nvSpPr>
        <p:spPr>
          <a:xfrm>
            <a:off x="1524000" y="1122363"/>
            <a:ext cx="9144000" cy="2387600"/>
          </a:xfrm>
        </p:spPr>
        <p:txBody>
          <a:bodyPr anchor="b"/>
          <a:lstStyle>
            <a:lvl1pPr algn="l">
              <a:defRPr sz="6000">
                <a:solidFill>
                  <a:srgbClr val="295A4D"/>
                </a:solidFill>
                <a:latin typeface=""/>
              </a:defRPr>
            </a:lvl1pPr>
          </a:lstStyle>
          <a:p>
            <a:r>
              <a:rPr lang="en-GB" dirty="0"/>
              <a:t>Click to edit Master title style</a:t>
            </a:r>
            <a:endParaRPr lang="en-HR" dirty="0"/>
          </a:p>
        </p:txBody>
      </p:sp>
      <p:sp>
        <p:nvSpPr>
          <p:cNvPr id="3" name="Subtitle 2">
            <a:extLst>
              <a:ext uri="{FF2B5EF4-FFF2-40B4-BE49-F238E27FC236}">
                <a16:creationId xmlns:a16="http://schemas.microsoft.com/office/drawing/2014/main" id="{3D045C99-05F6-1CF5-2164-18B6913AE229}"/>
              </a:ext>
            </a:extLst>
          </p:cNvPr>
          <p:cNvSpPr>
            <a:spLocks noGrp="1"/>
          </p:cNvSpPr>
          <p:nvPr>
            <p:ph type="subTitle" idx="1"/>
          </p:nvPr>
        </p:nvSpPr>
        <p:spPr>
          <a:xfrm>
            <a:off x="1524000" y="3735621"/>
            <a:ext cx="9144000" cy="521727"/>
          </a:xfrm>
        </p:spPr>
        <p:txBody>
          <a:bodyPr/>
          <a:lstStyle>
            <a:lvl1pPr marL="0" indent="0" algn="l">
              <a:buNone/>
              <a:defRPr sz="2400">
                <a:solidFill>
                  <a:srgbClr val="295A4D"/>
                </a:solidFill>
                <a:latin typefac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HR" dirty="0"/>
          </a:p>
        </p:txBody>
      </p:sp>
    </p:spTree>
    <p:extLst>
      <p:ext uri="{BB962C8B-B14F-4D97-AF65-F5344CB8AC3E}">
        <p14:creationId xmlns:p14="http://schemas.microsoft.com/office/powerpoint/2010/main" val="68826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9F1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11E9-0E2F-4801-A1C8-7A5719BFA722}"/>
              </a:ext>
            </a:extLst>
          </p:cNvPr>
          <p:cNvSpPr>
            <a:spLocks noGrp="1"/>
          </p:cNvSpPr>
          <p:nvPr>
            <p:ph type="title"/>
          </p:nvPr>
        </p:nvSpPr>
        <p:spPr/>
        <p:txBody>
          <a:bodyPr/>
          <a:lstStyle>
            <a:lvl1pPr>
              <a:defRPr>
                <a:solidFill>
                  <a:srgbClr val="295A4D"/>
                </a:solidFill>
              </a:defRPr>
            </a:lvl1pPr>
          </a:lstStyle>
          <a:p>
            <a:r>
              <a:rPr lang="en-GB" dirty="0"/>
              <a:t>Click to edit Master title style</a:t>
            </a:r>
            <a:endParaRPr lang="en-HR" dirty="0"/>
          </a:p>
        </p:txBody>
      </p:sp>
      <p:sp>
        <p:nvSpPr>
          <p:cNvPr id="3" name="Content Placeholder 2">
            <a:extLst>
              <a:ext uri="{FF2B5EF4-FFF2-40B4-BE49-F238E27FC236}">
                <a16:creationId xmlns:a16="http://schemas.microsoft.com/office/drawing/2014/main" id="{670895A1-35B6-EDCD-19C4-186AE4B0B886}"/>
              </a:ext>
            </a:extLst>
          </p:cNvPr>
          <p:cNvSpPr>
            <a:spLocks noGrp="1"/>
          </p:cNvSpPr>
          <p:nvPr>
            <p:ph idx="1"/>
          </p:nvPr>
        </p:nvSpPr>
        <p:spPr/>
        <p:txBody>
          <a:bodyPr/>
          <a:lstStyle>
            <a:lvl1pPr>
              <a:defRPr>
                <a:solidFill>
                  <a:srgbClr val="295A4D"/>
                </a:solidFill>
              </a:defRPr>
            </a:lvl1pPr>
            <a:lvl2pPr>
              <a:defRPr>
                <a:solidFill>
                  <a:srgbClr val="295A4D"/>
                </a:solidFill>
              </a:defRPr>
            </a:lvl2pPr>
            <a:lvl3pPr>
              <a:defRPr>
                <a:solidFill>
                  <a:srgbClr val="295A4D"/>
                </a:solidFill>
              </a:defRPr>
            </a:lvl3pPr>
            <a:lvl4pPr>
              <a:defRPr>
                <a:solidFill>
                  <a:srgbClr val="295A4D"/>
                </a:solidFill>
              </a:defRPr>
            </a:lvl4pPr>
            <a:lvl5pPr>
              <a:defRPr>
                <a:solidFill>
                  <a:srgbClr val="295A4D"/>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HR" dirty="0"/>
          </a:p>
        </p:txBody>
      </p:sp>
    </p:spTree>
    <p:extLst>
      <p:ext uri="{BB962C8B-B14F-4D97-AF65-F5344CB8AC3E}">
        <p14:creationId xmlns:p14="http://schemas.microsoft.com/office/powerpoint/2010/main" val="85125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E9F1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DD66-EBDD-CD8C-55AD-38AC7FC47880}"/>
              </a:ext>
            </a:extLst>
          </p:cNvPr>
          <p:cNvSpPr>
            <a:spLocks noGrp="1"/>
          </p:cNvSpPr>
          <p:nvPr>
            <p:ph type="title"/>
          </p:nvPr>
        </p:nvSpPr>
        <p:spPr/>
        <p:txBody>
          <a:bodyPr/>
          <a:lstStyle>
            <a:lvl1pPr>
              <a:defRPr>
                <a:solidFill>
                  <a:srgbClr val="295A4D"/>
                </a:solidFill>
              </a:defRPr>
            </a:lvl1pPr>
          </a:lstStyle>
          <a:p>
            <a:r>
              <a:rPr lang="en-GB" dirty="0"/>
              <a:t>Click to edit Master title style</a:t>
            </a:r>
            <a:endParaRPr lang="en-HR" dirty="0"/>
          </a:p>
        </p:txBody>
      </p:sp>
      <p:sp>
        <p:nvSpPr>
          <p:cNvPr id="3" name="Content Placeholder 2">
            <a:extLst>
              <a:ext uri="{FF2B5EF4-FFF2-40B4-BE49-F238E27FC236}">
                <a16:creationId xmlns:a16="http://schemas.microsoft.com/office/drawing/2014/main" id="{DBD9C37A-E306-9164-20DB-6BB75074AE65}"/>
              </a:ext>
            </a:extLst>
          </p:cNvPr>
          <p:cNvSpPr>
            <a:spLocks noGrp="1"/>
          </p:cNvSpPr>
          <p:nvPr>
            <p:ph sz="half" idx="1"/>
          </p:nvPr>
        </p:nvSpPr>
        <p:spPr>
          <a:xfrm>
            <a:off x="838200" y="1825625"/>
            <a:ext cx="5181600" cy="4351338"/>
          </a:xfrm>
        </p:spPr>
        <p:txBody>
          <a:bodyPr/>
          <a:lstStyle>
            <a:lvl1pPr>
              <a:defRPr>
                <a:solidFill>
                  <a:srgbClr val="295A4D"/>
                </a:solidFill>
              </a:defRPr>
            </a:lvl1pPr>
            <a:lvl2pPr>
              <a:defRPr>
                <a:solidFill>
                  <a:srgbClr val="295A4D"/>
                </a:solidFill>
              </a:defRPr>
            </a:lvl2pPr>
            <a:lvl3pPr>
              <a:defRPr>
                <a:solidFill>
                  <a:srgbClr val="295A4D"/>
                </a:solidFill>
              </a:defRPr>
            </a:lvl3pPr>
            <a:lvl4pPr>
              <a:defRPr>
                <a:solidFill>
                  <a:srgbClr val="295A4D"/>
                </a:solidFill>
              </a:defRPr>
            </a:lvl4pPr>
            <a:lvl5pPr>
              <a:defRPr>
                <a:solidFill>
                  <a:srgbClr val="295A4D"/>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HR" dirty="0"/>
          </a:p>
        </p:txBody>
      </p:sp>
      <p:sp>
        <p:nvSpPr>
          <p:cNvPr id="4" name="Content Placeholder 3">
            <a:extLst>
              <a:ext uri="{FF2B5EF4-FFF2-40B4-BE49-F238E27FC236}">
                <a16:creationId xmlns:a16="http://schemas.microsoft.com/office/drawing/2014/main" id="{4086CFE1-C78B-2250-BB9A-F3E930A3B9D8}"/>
              </a:ext>
            </a:extLst>
          </p:cNvPr>
          <p:cNvSpPr>
            <a:spLocks noGrp="1"/>
          </p:cNvSpPr>
          <p:nvPr>
            <p:ph sz="half" idx="2"/>
          </p:nvPr>
        </p:nvSpPr>
        <p:spPr>
          <a:xfrm>
            <a:off x="6172200" y="1825625"/>
            <a:ext cx="5181600" cy="4351338"/>
          </a:xfrm>
        </p:spPr>
        <p:txBody>
          <a:bodyPr/>
          <a:lstStyle>
            <a:lvl1pPr>
              <a:defRPr>
                <a:solidFill>
                  <a:srgbClr val="295A4D"/>
                </a:solidFill>
              </a:defRPr>
            </a:lvl1pPr>
            <a:lvl2pPr>
              <a:defRPr>
                <a:solidFill>
                  <a:srgbClr val="295A4D"/>
                </a:solidFill>
              </a:defRPr>
            </a:lvl2pPr>
            <a:lvl3pPr>
              <a:defRPr>
                <a:solidFill>
                  <a:srgbClr val="295A4D"/>
                </a:solidFill>
              </a:defRPr>
            </a:lvl3pPr>
            <a:lvl4pPr>
              <a:defRPr>
                <a:solidFill>
                  <a:srgbClr val="295A4D"/>
                </a:solidFill>
              </a:defRPr>
            </a:lvl4pPr>
            <a:lvl5pPr>
              <a:defRPr>
                <a:solidFill>
                  <a:srgbClr val="295A4D"/>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HR" dirty="0"/>
          </a:p>
        </p:txBody>
      </p:sp>
      <p:sp>
        <p:nvSpPr>
          <p:cNvPr id="5" name="Date Placeholder 4">
            <a:extLst>
              <a:ext uri="{FF2B5EF4-FFF2-40B4-BE49-F238E27FC236}">
                <a16:creationId xmlns:a16="http://schemas.microsoft.com/office/drawing/2014/main" id="{8D657622-A053-B7E2-A5AC-2E5B70D01DAD}"/>
              </a:ext>
            </a:extLst>
          </p:cNvPr>
          <p:cNvSpPr>
            <a:spLocks noGrp="1"/>
          </p:cNvSpPr>
          <p:nvPr>
            <p:ph type="dt" sz="half" idx="10"/>
          </p:nvPr>
        </p:nvSpPr>
        <p:spPr/>
        <p:txBody>
          <a:bodyPr/>
          <a:lstStyle/>
          <a:p>
            <a:fld id="{C22DA00F-5EF3-0F40-B42D-BDED0C5653CA}" type="datetimeFigureOut">
              <a:rPr lang="en-HR" smtClean="0"/>
              <a:t>05/19/2026</a:t>
            </a:fld>
            <a:endParaRPr lang="en-HR"/>
          </a:p>
        </p:txBody>
      </p:sp>
      <p:sp>
        <p:nvSpPr>
          <p:cNvPr id="6" name="Footer Placeholder 5">
            <a:extLst>
              <a:ext uri="{FF2B5EF4-FFF2-40B4-BE49-F238E27FC236}">
                <a16:creationId xmlns:a16="http://schemas.microsoft.com/office/drawing/2014/main" id="{40CD191C-8B10-870E-3594-9BA40378BA53}"/>
              </a:ext>
            </a:extLst>
          </p:cNvPr>
          <p:cNvSpPr>
            <a:spLocks noGrp="1"/>
          </p:cNvSpPr>
          <p:nvPr>
            <p:ph type="ftr" sz="quarter" idx="11"/>
          </p:nvPr>
        </p:nvSpPr>
        <p:spPr/>
        <p:txBody>
          <a:bodyPr/>
          <a:lstStyle/>
          <a:p>
            <a:endParaRPr lang="en-HR"/>
          </a:p>
        </p:txBody>
      </p:sp>
      <p:sp>
        <p:nvSpPr>
          <p:cNvPr id="7" name="Slide Number Placeholder 6">
            <a:extLst>
              <a:ext uri="{FF2B5EF4-FFF2-40B4-BE49-F238E27FC236}">
                <a16:creationId xmlns:a16="http://schemas.microsoft.com/office/drawing/2014/main" id="{0C04B1BE-255A-F336-BDAF-EB3CAE919F03}"/>
              </a:ext>
            </a:extLst>
          </p:cNvPr>
          <p:cNvSpPr>
            <a:spLocks noGrp="1"/>
          </p:cNvSpPr>
          <p:nvPr>
            <p:ph type="sldNum" sz="quarter" idx="12"/>
          </p:nvPr>
        </p:nvSpPr>
        <p:spPr/>
        <p:txBody>
          <a:bodyPr/>
          <a:lstStyle/>
          <a:p>
            <a:fld id="{924116BA-D97F-E246-A094-80A82B4C848D}" type="slidenum">
              <a:rPr lang="en-HR" smtClean="0"/>
              <a:t>‹#›</a:t>
            </a:fld>
            <a:endParaRPr lang="en-HR"/>
          </a:p>
        </p:txBody>
      </p:sp>
    </p:spTree>
    <p:extLst>
      <p:ext uri="{BB962C8B-B14F-4D97-AF65-F5344CB8AC3E}">
        <p14:creationId xmlns:p14="http://schemas.microsoft.com/office/powerpoint/2010/main" val="1050542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D3F81-53CA-4B5A-8420-BA31C951C580}" type="datetimeFigureOut">
              <a:rPr lang="en-US" smtClean="0"/>
              <a:t>5/19/2026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2AAE6A-F277-49F2-8D4C-183F77D74628}" type="slidenum">
              <a:rPr lang="en-US" smtClean="0"/>
              <a:t>‹#›</a:t>
            </a:fld>
            <a:endParaRPr lang="en-US" dirty="0"/>
          </a:p>
        </p:txBody>
      </p:sp>
    </p:spTree>
    <p:extLst>
      <p:ext uri="{BB962C8B-B14F-4D97-AF65-F5344CB8AC3E}">
        <p14:creationId xmlns:p14="http://schemas.microsoft.com/office/powerpoint/2010/main" val="4093260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F1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23A86-F0BA-043C-2F28-0E3F6C0931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HR" dirty="0"/>
          </a:p>
        </p:txBody>
      </p:sp>
      <p:sp>
        <p:nvSpPr>
          <p:cNvPr id="3" name="Text Placeholder 2">
            <a:extLst>
              <a:ext uri="{FF2B5EF4-FFF2-40B4-BE49-F238E27FC236}">
                <a16:creationId xmlns:a16="http://schemas.microsoft.com/office/drawing/2014/main" id="{E56612DA-E8A2-63AF-10F0-77F18C432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HR" dirty="0"/>
          </a:p>
        </p:txBody>
      </p:sp>
      <p:sp>
        <p:nvSpPr>
          <p:cNvPr id="4" name="Date Placeholder 3">
            <a:extLst>
              <a:ext uri="{FF2B5EF4-FFF2-40B4-BE49-F238E27FC236}">
                <a16:creationId xmlns:a16="http://schemas.microsoft.com/office/drawing/2014/main" id="{E728B273-4A9D-4F6E-D976-D4DD3F4E9A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2DA00F-5EF3-0F40-B42D-BDED0C5653CA}" type="datetimeFigureOut">
              <a:rPr lang="en-HR" smtClean="0"/>
              <a:t>05/19/2026</a:t>
            </a:fld>
            <a:endParaRPr lang="en-HR"/>
          </a:p>
        </p:txBody>
      </p:sp>
      <p:sp>
        <p:nvSpPr>
          <p:cNvPr id="5" name="Footer Placeholder 4">
            <a:extLst>
              <a:ext uri="{FF2B5EF4-FFF2-40B4-BE49-F238E27FC236}">
                <a16:creationId xmlns:a16="http://schemas.microsoft.com/office/drawing/2014/main" id="{CC377900-518A-6C02-8AE6-764E358D3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HR"/>
          </a:p>
        </p:txBody>
      </p:sp>
      <p:sp>
        <p:nvSpPr>
          <p:cNvPr id="6" name="Slide Number Placeholder 5">
            <a:extLst>
              <a:ext uri="{FF2B5EF4-FFF2-40B4-BE49-F238E27FC236}">
                <a16:creationId xmlns:a16="http://schemas.microsoft.com/office/drawing/2014/main" id="{0295199E-228E-F7E3-3107-F8B2F4225E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4116BA-D97F-E246-A094-80A82B4C848D}" type="slidenum">
              <a:rPr lang="en-HR" smtClean="0"/>
              <a:t>‹#›</a:t>
            </a:fld>
            <a:endParaRPr lang="en-HR"/>
          </a:p>
        </p:txBody>
      </p:sp>
    </p:spTree>
    <p:extLst>
      <p:ext uri="{BB962C8B-B14F-4D97-AF65-F5344CB8AC3E}">
        <p14:creationId xmlns:p14="http://schemas.microsoft.com/office/powerpoint/2010/main" val="2316114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6" r:id="rId4"/>
  </p:sldLayoutIdLst>
  <p:txStyles>
    <p:titleStyle>
      <a:lvl1pPr algn="l" defTabSz="914400" rtl="0" eaLnBrk="1" latinLnBrk="0" hangingPunct="1">
        <a:lnSpc>
          <a:spcPct val="90000"/>
        </a:lnSpc>
        <a:spcBef>
          <a:spcPct val="0"/>
        </a:spcBef>
        <a:buNone/>
        <a:defRPr sz="4400" b="1" kern="1200">
          <a:solidFill>
            <a:srgbClr val="295A4D"/>
          </a:solidFill>
          <a:latin typeface=""/>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5A4D"/>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5A4D"/>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5A4D"/>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igit.mzom.h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9.sv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a:extLst>
              <a:ext uri="{FF2B5EF4-FFF2-40B4-BE49-F238E27FC236}">
                <a16:creationId xmlns:a16="http://schemas.microsoft.com/office/drawing/2014/main" id="{3552D95A-532B-0CF6-3D43-0868091FADB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6729"/>
          </a:xfrm>
          <a:prstGeom prst="rect">
            <a:avLst/>
          </a:prstGeom>
        </p:spPr>
      </p:pic>
      <p:sp>
        <p:nvSpPr>
          <p:cNvPr id="13" name="Title 1">
            <a:extLst>
              <a:ext uri="{FF2B5EF4-FFF2-40B4-BE49-F238E27FC236}">
                <a16:creationId xmlns:a16="http://schemas.microsoft.com/office/drawing/2014/main" id="{B0D6D153-B462-7947-2296-CF402E4269F9}"/>
              </a:ext>
            </a:extLst>
          </p:cNvPr>
          <p:cNvSpPr>
            <a:spLocks noGrp="1"/>
          </p:cNvSpPr>
          <p:nvPr>
            <p:ph type="ctrTitle"/>
          </p:nvPr>
        </p:nvSpPr>
        <p:spPr>
          <a:xfrm>
            <a:off x="612012" y="1390661"/>
            <a:ext cx="11241742" cy="2358601"/>
          </a:xfrm>
        </p:spPr>
        <p:txBody>
          <a:bodyPr>
            <a:noAutofit/>
          </a:bodyPr>
          <a:lstStyle/>
          <a:p>
            <a:r>
              <a:rPr lang="hr-HR" sz="3600" dirty="0"/>
              <a:t/>
            </a:r>
            <a:br>
              <a:rPr lang="hr-HR" sz="3600" dirty="0"/>
            </a:br>
            <a:r>
              <a:rPr lang="hr-HR" sz="3000" dirty="0"/>
              <a:t>Radionica:</a:t>
            </a:r>
            <a:br>
              <a:rPr lang="hr-HR" sz="3000" dirty="0"/>
            </a:br>
            <a:r>
              <a:rPr lang="hr-HR" sz="3000" dirty="0"/>
              <a:t/>
            </a:r>
            <a:br>
              <a:rPr lang="hr-HR" sz="3000" dirty="0"/>
            </a:br>
            <a:r>
              <a:rPr lang="en-US" sz="3000" i="1" dirty="0"/>
              <a:t>Call</a:t>
            </a:r>
            <a:r>
              <a:rPr lang="hr-HR" sz="3000" i="1" dirty="0"/>
              <a:t>s</a:t>
            </a:r>
            <a:r>
              <a:rPr lang="en-US" sz="3000" i="1" dirty="0"/>
              <a:t> for proposals </a:t>
            </a:r>
            <a:r>
              <a:rPr lang="hr-HR" sz="3000" i="1" dirty="0" err="1"/>
              <a:t>under</a:t>
            </a:r>
            <a:r>
              <a:rPr lang="hr-HR" sz="3000" i="1" dirty="0"/>
              <a:t> </a:t>
            </a:r>
            <a:r>
              <a:rPr lang="hr-HR" sz="3000" i="1" dirty="0" err="1"/>
              <a:t>the</a:t>
            </a:r>
            <a:r>
              <a:rPr lang="hr-HR" sz="3000" i="1" dirty="0"/>
              <a:t> Technology </a:t>
            </a:r>
            <a:r>
              <a:rPr lang="hr-HR" sz="3000" i="1" dirty="0" err="1"/>
              <a:t>Scouting</a:t>
            </a:r>
            <a:r>
              <a:rPr lang="hr-HR" sz="3000" i="1" dirty="0"/>
              <a:t> program (DIGIT.1.2.02)</a:t>
            </a:r>
            <a:endParaRPr lang="hr-HR" sz="2400" dirty="0"/>
          </a:p>
        </p:txBody>
      </p:sp>
      <p:sp>
        <p:nvSpPr>
          <p:cNvPr id="15" name="Subtitle 2">
            <a:extLst>
              <a:ext uri="{FF2B5EF4-FFF2-40B4-BE49-F238E27FC236}">
                <a16:creationId xmlns:a16="http://schemas.microsoft.com/office/drawing/2014/main" id="{EE89B0E1-02EC-D937-F52B-1A9E37E499F4}"/>
              </a:ext>
            </a:extLst>
          </p:cNvPr>
          <p:cNvSpPr txBox="1">
            <a:spLocks/>
          </p:cNvSpPr>
          <p:nvPr/>
        </p:nvSpPr>
        <p:spPr>
          <a:xfrm>
            <a:off x="735105" y="5653454"/>
            <a:ext cx="9144000" cy="8791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295A4D"/>
                </a:solidFill>
                <a:latin typeface=""/>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295A4D"/>
                </a:solidFill>
                <a:latin typeface=""/>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295A4D"/>
                </a:solidFill>
                <a:latin typeface=""/>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95A4D"/>
                </a:solidFill>
                <a:latin typeface=""/>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95A4D"/>
                </a:solidFill>
                <a:latin typeface=""/>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r-HR" sz="1800" b="1" dirty="0"/>
              <a:t>Projekt DIGIT – Digitalne, inovativne i zelene tehnologije</a:t>
            </a:r>
          </a:p>
          <a:p>
            <a:r>
              <a:rPr lang="hr-HR" sz="1800" b="1" i="1" dirty="0"/>
              <a:t>Ministarstvo znanosti, obrazovanja i mladih, 19. svibnja 2026.</a:t>
            </a:r>
          </a:p>
        </p:txBody>
      </p:sp>
      <p:pic>
        <p:nvPicPr>
          <p:cNvPr id="18" name="Picture 17">
            <a:extLst>
              <a:ext uri="{FF2B5EF4-FFF2-40B4-BE49-F238E27FC236}">
                <a16:creationId xmlns:a16="http://schemas.microsoft.com/office/drawing/2014/main" id="{20E0526F-CE11-CF59-8602-C6A2353103A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5105" y="219269"/>
            <a:ext cx="1730283" cy="992029"/>
          </a:xfrm>
          <a:prstGeom prst="rect">
            <a:avLst/>
          </a:prstGeom>
        </p:spPr>
      </p:pic>
      <p:pic>
        <p:nvPicPr>
          <p:cNvPr id="19" name="Picture 18">
            <a:extLst>
              <a:ext uri="{FF2B5EF4-FFF2-40B4-BE49-F238E27FC236}">
                <a16:creationId xmlns:a16="http://schemas.microsoft.com/office/drawing/2014/main" id="{7B371B94-1E71-78B8-7A0E-1E8401AC6D0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513509" y="90472"/>
            <a:ext cx="2358163" cy="1326466"/>
          </a:xfrm>
          <a:prstGeom prst="rect">
            <a:avLst/>
          </a:prstGeom>
        </p:spPr>
      </p:pic>
      <p:pic>
        <p:nvPicPr>
          <p:cNvPr id="20" name="Picture 19">
            <a:extLst>
              <a:ext uri="{FF2B5EF4-FFF2-40B4-BE49-F238E27FC236}">
                <a16:creationId xmlns:a16="http://schemas.microsoft.com/office/drawing/2014/main" id="{B18C0E34-E882-2385-5299-2197EFCC744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871672" y="610813"/>
            <a:ext cx="1906043" cy="377991"/>
          </a:xfrm>
          <a:prstGeom prst="rect">
            <a:avLst/>
          </a:prstGeom>
        </p:spPr>
      </p:pic>
    </p:spTree>
    <p:extLst>
      <p:ext uri="{BB962C8B-B14F-4D97-AF65-F5344CB8AC3E}">
        <p14:creationId xmlns:p14="http://schemas.microsoft.com/office/powerpoint/2010/main" val="4157672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379443"/>
            <a:ext cx="9791701" cy="430886"/>
          </a:xfrm>
        </p:spPr>
        <p:txBody>
          <a:bodyPr>
            <a:noAutofit/>
          </a:bodyPr>
          <a:lstStyle/>
          <a:p>
            <a:r>
              <a:rPr lang="hr-HR" sz="2400" dirty="0"/>
              <a:t>Prihvatljivost projekta</a:t>
            </a:r>
            <a:r>
              <a:rPr lang="hr-HR" sz="2400" b="1" dirty="0"/>
              <a:t/>
            </a:r>
            <a:br>
              <a:rPr lang="hr-HR" sz="2400" b="1" dirty="0"/>
            </a:b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367400" y="810329"/>
            <a:ext cx="11457200" cy="5201424"/>
          </a:xfrm>
          <a:prstGeom prst="rect">
            <a:avLst/>
          </a:prstGeom>
          <a:noFill/>
        </p:spPr>
        <p:txBody>
          <a:bodyPr wrap="square">
            <a:spAutoFit/>
          </a:bodyPr>
          <a:lstStyle/>
          <a:p>
            <a:pPr marL="342900" indent="-342900">
              <a:buFont typeface="Arial" panose="020B0604020202020204" pitchFamily="34" charset="0"/>
              <a:buChar char="•"/>
            </a:pPr>
            <a:r>
              <a:rPr lang="hr-HR" sz="2200" b="1" dirty="0">
                <a:solidFill>
                  <a:srgbClr val="295A4D"/>
                </a:solidFill>
                <a:latin typeface=""/>
              </a:rPr>
              <a:t>Projektni prijedlog mora ispunjavati sljedeće uvjete:</a:t>
            </a:r>
          </a:p>
          <a:p>
            <a:pPr marL="342900" indent="-342900">
              <a:buFont typeface="Arial" panose="020B0604020202020204" pitchFamily="34" charset="0"/>
              <a:buChar char="•"/>
            </a:pPr>
            <a:endParaRPr lang="hr-HR" sz="2200" b="1" dirty="0">
              <a:solidFill>
                <a:srgbClr val="295A4D"/>
              </a:solidFill>
              <a:latin typeface=""/>
            </a:endParaRPr>
          </a:p>
          <a:p>
            <a:pPr marL="800100" lvl="1" indent="-342900">
              <a:buFont typeface="Courier New" panose="02070309020205020404" pitchFamily="49" charset="0"/>
              <a:buChar char="o"/>
            </a:pPr>
            <a:r>
              <a:rPr lang="hr-HR" dirty="0">
                <a:solidFill>
                  <a:srgbClr val="295A4D"/>
                </a:solidFill>
                <a:latin typeface=""/>
              </a:rPr>
              <a:t>Usklađen je s ciljem i pokazateljima Poziva</a:t>
            </a:r>
          </a:p>
          <a:p>
            <a:pPr marL="800100" lvl="1" indent="-342900">
              <a:buFont typeface="Courier New" panose="02070309020205020404" pitchFamily="49" charset="0"/>
              <a:buChar char="o"/>
            </a:pPr>
            <a:r>
              <a:rPr lang="hr-HR" dirty="0">
                <a:solidFill>
                  <a:srgbClr val="295A4D"/>
                </a:solidFill>
                <a:latin typeface=""/>
              </a:rPr>
              <a:t>Provodi se samostalno od strane prijavitelja</a:t>
            </a:r>
          </a:p>
          <a:p>
            <a:pPr marL="800100" lvl="1" indent="-342900">
              <a:buFont typeface="Courier New" panose="02070309020205020404" pitchFamily="49" charset="0"/>
              <a:buChar char="o"/>
            </a:pPr>
            <a:r>
              <a:rPr lang="hr-HR" dirty="0">
                <a:solidFill>
                  <a:srgbClr val="295A4D"/>
                </a:solidFill>
                <a:latin typeface=""/>
              </a:rPr>
              <a:t>Projekt mora biti pripremljen i podnesen u suradnji s certificiranim tehnološkim skautom</a:t>
            </a:r>
          </a:p>
          <a:p>
            <a:pPr marL="800100" lvl="1" indent="-342900">
              <a:buFont typeface="Courier New" panose="02070309020205020404" pitchFamily="49" charset="0"/>
              <a:buChar char="o"/>
            </a:pPr>
            <a:r>
              <a:rPr lang="hr-HR" dirty="0">
                <a:solidFill>
                  <a:srgbClr val="295A4D"/>
                </a:solidFill>
                <a:latin typeface=""/>
              </a:rPr>
              <a:t>Projekt mora dokazati svoj doprinos ostvarenju jednog od transformacijskih ciljeva definiranih unutar tematskih prioritetnih područja S3 2029</a:t>
            </a:r>
          </a:p>
          <a:p>
            <a:pPr marL="800100" lvl="1" indent="-342900">
              <a:buFont typeface="Courier New" panose="02070309020205020404" pitchFamily="49" charset="0"/>
              <a:buChar char="o"/>
            </a:pPr>
            <a:r>
              <a:rPr lang="hr-HR" dirty="0">
                <a:solidFill>
                  <a:srgbClr val="295A4D"/>
                </a:solidFill>
                <a:latin typeface=""/>
              </a:rPr>
              <a:t>Provodi se na području Republike Hrvatske </a:t>
            </a:r>
          </a:p>
          <a:p>
            <a:pPr marL="800100" lvl="1" indent="-342900">
              <a:buFont typeface="Courier New" panose="02070309020205020404" pitchFamily="49" charset="0"/>
              <a:buChar char="o"/>
            </a:pPr>
            <a:r>
              <a:rPr lang="hr-HR" dirty="0">
                <a:solidFill>
                  <a:srgbClr val="295A4D"/>
                </a:solidFill>
                <a:latin typeface=""/>
              </a:rPr>
              <a:t>Nije fizički ni financijski dovršen prije potpisivanja Grant Agreement-a</a:t>
            </a:r>
          </a:p>
          <a:p>
            <a:pPr marL="800100" lvl="1" indent="-342900">
              <a:buFont typeface="Courier New" panose="02070309020205020404" pitchFamily="49" charset="0"/>
              <a:buChar char="o"/>
            </a:pPr>
            <a:r>
              <a:rPr lang="hr-HR" dirty="0">
                <a:solidFill>
                  <a:srgbClr val="295A4D"/>
                </a:solidFill>
                <a:latin typeface=""/>
              </a:rPr>
              <a:t>Spreman je za provedbu u trajanju do 12 mjeseci, uz završetak svih aktivnosti i plaćanja do 31. listopada 2028.</a:t>
            </a:r>
          </a:p>
          <a:p>
            <a:pPr marL="800100" lvl="1" indent="-342900">
              <a:buFont typeface="Courier New" panose="02070309020205020404" pitchFamily="49" charset="0"/>
              <a:buChar char="o"/>
            </a:pPr>
            <a:r>
              <a:rPr lang="hr-HR" dirty="0">
                <a:solidFill>
                  <a:srgbClr val="295A4D"/>
                </a:solidFill>
                <a:latin typeface=""/>
              </a:rPr>
              <a:t>Obuhvaća prihvatljive aktivnosti i troškove</a:t>
            </a:r>
          </a:p>
          <a:p>
            <a:pPr marL="800100" lvl="1" indent="-342900">
              <a:buFont typeface="Courier New" panose="02070309020205020404" pitchFamily="49" charset="0"/>
              <a:buChar char="o"/>
            </a:pPr>
            <a:r>
              <a:rPr lang="hr-HR" dirty="0">
                <a:solidFill>
                  <a:srgbClr val="295A4D"/>
                </a:solidFill>
                <a:latin typeface=""/>
              </a:rPr>
              <a:t>Ne sadrži aktivnosti navedene na listi isključenja IFC-a niti one isključene ESMF-om</a:t>
            </a:r>
          </a:p>
          <a:p>
            <a:pPr marL="800100" lvl="1" indent="-342900">
              <a:buFont typeface="Courier New" panose="02070309020205020404" pitchFamily="49" charset="0"/>
              <a:buChar char="o"/>
            </a:pPr>
            <a:r>
              <a:rPr lang="hr-HR" dirty="0">
                <a:solidFill>
                  <a:srgbClr val="295A4D"/>
                </a:solidFill>
                <a:latin typeface=""/>
              </a:rPr>
              <a:t>Traženi iznos potpore je unutar dopuštenih granica</a:t>
            </a:r>
          </a:p>
          <a:p>
            <a:pPr marL="800100" lvl="1" indent="-342900">
              <a:buFont typeface="Courier New" panose="02070309020205020404" pitchFamily="49" charset="0"/>
              <a:buChar char="o"/>
            </a:pPr>
            <a:r>
              <a:rPr lang="hr-HR" dirty="0">
                <a:solidFill>
                  <a:srgbClr val="295A4D"/>
                </a:solidFill>
                <a:latin typeface=""/>
              </a:rPr>
              <a:t>Poštuje načelo nekumulativnosti (ne predstavlja dvostruko financiranje)</a:t>
            </a:r>
          </a:p>
          <a:p>
            <a:pPr marL="800100" lvl="1" indent="-342900">
              <a:buFont typeface="Courier New" panose="02070309020205020404" pitchFamily="49" charset="0"/>
              <a:buChar char="o"/>
            </a:pPr>
            <a:r>
              <a:rPr lang="hr-HR" dirty="0">
                <a:solidFill>
                  <a:srgbClr val="295A4D"/>
                </a:solidFill>
                <a:latin typeface=""/>
              </a:rPr>
              <a:t>U skladu je s horizontalnim i etičkim načelima projekta DIGIT</a:t>
            </a:r>
          </a:p>
          <a:p>
            <a:pPr marL="800100" lvl="1" indent="-342900">
              <a:buFont typeface="Courier New" panose="02070309020205020404" pitchFamily="49" charset="0"/>
              <a:buChar char="o"/>
            </a:pPr>
            <a:r>
              <a:rPr lang="hr-HR" dirty="0">
                <a:solidFill>
                  <a:srgbClr val="295A4D"/>
                </a:solidFill>
                <a:latin typeface=""/>
              </a:rPr>
              <a:t>Klasificiran je kao projekt niskog do umjerenog rizika za okoliš i društvo, sukladno kriterijima Svjetske banke i ESMF-u</a:t>
            </a: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951965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90" y="164000"/>
            <a:ext cx="9791701" cy="430886"/>
          </a:xfrm>
        </p:spPr>
        <p:txBody>
          <a:bodyPr>
            <a:noAutofit/>
          </a:bodyPr>
          <a:lstStyle/>
          <a:p>
            <a:r>
              <a:rPr lang="hr-HR" sz="2400" dirty="0"/>
              <a:t>Prihvatljivi prijavitelji</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1662536" y="1036138"/>
            <a:ext cx="10347755" cy="3847207"/>
          </a:xfrm>
          <a:prstGeom prst="rect">
            <a:avLst/>
          </a:prstGeom>
          <a:noFill/>
        </p:spPr>
        <p:txBody>
          <a:bodyPr wrap="square">
            <a:spAutoFit/>
          </a:bodyPr>
          <a:lstStyle/>
          <a:p>
            <a:r>
              <a:rPr lang="hr-HR" sz="2000" b="1" dirty="0">
                <a:solidFill>
                  <a:srgbClr val="295A4D"/>
                </a:solidFill>
                <a:latin typeface=""/>
              </a:rPr>
              <a:t>Prihvatljivi prijavitelji:</a:t>
            </a:r>
          </a:p>
          <a:p>
            <a:endParaRPr lang="hr-HR" sz="2000" b="1" dirty="0">
              <a:solidFill>
                <a:srgbClr val="295A4D"/>
              </a:solidFill>
              <a:latin typeface=""/>
            </a:endParaRPr>
          </a:p>
          <a:p>
            <a:pPr marL="342900" indent="-342900">
              <a:buFont typeface="Arial" panose="020B0604020202020204" pitchFamily="34" charset="0"/>
              <a:buChar char="•"/>
            </a:pPr>
            <a:r>
              <a:rPr lang="hr-HR" sz="2000" b="1" dirty="0">
                <a:solidFill>
                  <a:srgbClr val="295A4D"/>
                </a:solidFill>
                <a:latin typeface=""/>
              </a:rPr>
              <a:t>mikro, mala ili srednja poduzeća (MSP-ovi), </a:t>
            </a:r>
            <a:r>
              <a:rPr lang="hr-HR" sz="2000" dirty="0">
                <a:solidFill>
                  <a:srgbClr val="295A4D"/>
                </a:solidFill>
                <a:latin typeface=""/>
              </a:rPr>
              <a:t>koja su registrirana i posluju u Republici Hrvatskoj, a koja zadovoljavaju definiciju iz Priloga I. Uredbe Komisije (EU) br. 651/2014.</a:t>
            </a:r>
          </a:p>
          <a:p>
            <a:endParaRPr lang="hr-HR" sz="2000" dirty="0">
              <a:solidFill>
                <a:srgbClr val="295A4D"/>
              </a:solidFill>
              <a:latin typeface=""/>
            </a:endParaRPr>
          </a:p>
          <a:p>
            <a:pPr marL="342900" indent="-342900">
              <a:buFont typeface="Arial" panose="020B0604020202020204" pitchFamily="34" charset="0"/>
              <a:buChar char="•"/>
            </a:pPr>
            <a:r>
              <a:rPr lang="hr-HR" sz="2000" b="1" dirty="0">
                <a:solidFill>
                  <a:srgbClr val="295A4D"/>
                </a:solidFill>
                <a:latin typeface=""/>
              </a:rPr>
              <a:t>Dodatni uvjeti:</a:t>
            </a:r>
          </a:p>
          <a:p>
            <a:pPr marL="342900" indent="-342900">
              <a:buFont typeface="Arial" panose="020B0604020202020204" pitchFamily="34" charset="0"/>
              <a:buChar char="•"/>
            </a:pPr>
            <a:r>
              <a:rPr lang="hr-HR" sz="2000" dirty="0">
                <a:solidFill>
                  <a:srgbClr val="295A4D"/>
                </a:solidFill>
                <a:latin typeface=""/>
              </a:rPr>
              <a:t>Prijavitelj ne smije biti u situacijama isključenja navedenima u Aneksu I. (točka 1.1. </a:t>
            </a:r>
            <a:r>
              <a:rPr lang="hr-HR" sz="2000" i="1" dirty="0" err="1">
                <a:solidFill>
                  <a:srgbClr val="295A4D"/>
                </a:solidFill>
                <a:latin typeface=""/>
              </a:rPr>
              <a:t>Exclusion</a:t>
            </a:r>
            <a:r>
              <a:rPr lang="hr-HR" sz="2000" i="1" dirty="0">
                <a:solidFill>
                  <a:srgbClr val="295A4D"/>
                </a:solidFill>
                <a:latin typeface=""/>
              </a:rPr>
              <a:t> </a:t>
            </a:r>
            <a:r>
              <a:rPr lang="hr-HR" sz="2000" i="1" dirty="0" err="1">
                <a:solidFill>
                  <a:srgbClr val="295A4D"/>
                </a:solidFill>
                <a:latin typeface=""/>
              </a:rPr>
              <a:t>situations</a:t>
            </a:r>
            <a:r>
              <a:rPr lang="hr-HR" sz="2000" dirty="0">
                <a:solidFill>
                  <a:srgbClr val="295A4D"/>
                </a:solidFill>
                <a:latin typeface=""/>
              </a:rPr>
              <a:t>)</a:t>
            </a:r>
          </a:p>
          <a:p>
            <a:pPr marL="342900" indent="-342900">
              <a:buFont typeface="Arial" panose="020B0604020202020204" pitchFamily="34" charset="0"/>
              <a:buChar char="•"/>
            </a:pPr>
            <a:r>
              <a:rPr lang="hr-HR" sz="2000" dirty="0">
                <a:solidFill>
                  <a:srgbClr val="295A4D"/>
                </a:solidFill>
                <a:latin typeface=""/>
              </a:rPr>
              <a:t>Prijavitelj može podnijeti maksimalno 2 projektna prijedloga</a:t>
            </a:r>
          </a:p>
          <a:p>
            <a:pPr marL="342900" indent="-342900">
              <a:buFont typeface="Arial" panose="020B0604020202020204" pitchFamily="34" charset="0"/>
              <a:buChar char="•"/>
            </a:pPr>
            <a:endParaRPr lang="hr-HR" sz="2200" dirty="0">
              <a:solidFill>
                <a:srgbClr val="295A4D"/>
              </a:solidFill>
              <a:latin typeface=""/>
            </a:endParaRPr>
          </a:p>
          <a:p>
            <a:pPr marL="342900" indent="-342900">
              <a:buFont typeface="Arial" panose="020B0604020202020204" pitchFamily="34" charset="0"/>
              <a:buChar char="•"/>
            </a:pPr>
            <a:endParaRPr lang="hr-HR" sz="2200" b="1" dirty="0">
              <a:solidFill>
                <a:srgbClr val="295A4D"/>
              </a:solidFill>
              <a:latin typeface=""/>
            </a:endParaRP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0" name="Picture 9">
            <a:extLst>
              <a:ext uri="{FF2B5EF4-FFF2-40B4-BE49-F238E27FC236}">
                <a16:creationId xmlns:a16="http://schemas.microsoft.com/office/drawing/2014/main" id="{1D45F7D4-15A7-EA43-4E91-D99338AC303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84481" y="3159121"/>
            <a:ext cx="779833" cy="779833"/>
          </a:xfrm>
          <a:prstGeom prst="rect">
            <a:avLst/>
          </a:prstGeom>
        </p:spPr>
      </p:pic>
      <p:pic>
        <p:nvPicPr>
          <p:cNvPr id="7" name="Picture 6">
            <a:extLst>
              <a:ext uri="{FF2B5EF4-FFF2-40B4-BE49-F238E27FC236}">
                <a16:creationId xmlns:a16="http://schemas.microsoft.com/office/drawing/2014/main" id="{505AD026-8E5A-4389-525D-BC398B942D0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3087" y="1036138"/>
            <a:ext cx="704822" cy="704822"/>
          </a:xfrm>
          <a:prstGeom prst="rect">
            <a:avLst/>
          </a:prstGeom>
        </p:spPr>
      </p:pic>
    </p:spTree>
    <p:extLst>
      <p:ext uri="{BB962C8B-B14F-4D97-AF65-F5344CB8AC3E}">
        <p14:creationId xmlns:p14="http://schemas.microsoft.com/office/powerpoint/2010/main" val="381457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90" y="164000"/>
            <a:ext cx="9791701" cy="430886"/>
          </a:xfrm>
        </p:spPr>
        <p:txBody>
          <a:bodyPr>
            <a:noAutofit/>
          </a:bodyPr>
          <a:lstStyle/>
          <a:p>
            <a:r>
              <a:rPr lang="hr-HR" sz="2400" dirty="0"/>
              <a:t>Kriteriji za isključenje</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560068" y="594886"/>
            <a:ext cx="10940270" cy="4862870"/>
          </a:xfrm>
          <a:prstGeom prst="rect">
            <a:avLst/>
          </a:prstGeom>
          <a:noFill/>
        </p:spPr>
        <p:txBody>
          <a:bodyPr wrap="square">
            <a:spAutoFit/>
          </a:bodyPr>
          <a:lstStyle/>
          <a:p>
            <a:r>
              <a:rPr lang="hr-HR" sz="2000" b="1" dirty="0">
                <a:solidFill>
                  <a:srgbClr val="295A4D"/>
                </a:solidFill>
                <a:latin typeface=""/>
              </a:rPr>
              <a:t>U okviru ovog Poziva, potpora ne može biti dodijeljena:</a:t>
            </a:r>
          </a:p>
          <a:p>
            <a:endParaRPr lang="hr-HR" sz="2000" dirty="0">
              <a:solidFill>
                <a:srgbClr val="295A4D"/>
              </a:solidFill>
              <a:latin typeface=""/>
            </a:endParaRPr>
          </a:p>
          <a:p>
            <a:pPr marL="342900" indent="-342900">
              <a:buFont typeface="Arial" panose="020B0604020202020204" pitchFamily="34" charset="0"/>
              <a:buChar char="•"/>
            </a:pPr>
            <a:r>
              <a:rPr lang="hr-HR" dirty="0">
                <a:solidFill>
                  <a:srgbClr val="295A4D"/>
                </a:solidFill>
                <a:latin typeface=""/>
              </a:rPr>
              <a:t>Prijavitelju koji nije SME</a:t>
            </a:r>
          </a:p>
          <a:p>
            <a:pPr marL="342900" indent="-342900">
              <a:buFont typeface="Arial" panose="020B0604020202020204" pitchFamily="34" charset="0"/>
              <a:buChar char="•"/>
            </a:pPr>
            <a:r>
              <a:rPr lang="hr-HR" dirty="0">
                <a:solidFill>
                  <a:srgbClr val="295A4D"/>
                </a:solidFill>
                <a:latin typeface=""/>
              </a:rPr>
              <a:t>Prijavitelju koji nije vratio sredstva temeljem odluke nadležnog tijela (npr. za nezakonitu potporu)</a:t>
            </a:r>
          </a:p>
          <a:p>
            <a:pPr marL="342900" indent="-342900">
              <a:buFont typeface="Arial" panose="020B0604020202020204" pitchFamily="34" charset="0"/>
              <a:buChar char="•"/>
            </a:pPr>
            <a:r>
              <a:rPr lang="hr-HR" dirty="0">
                <a:solidFill>
                  <a:srgbClr val="295A4D"/>
                </a:solidFill>
                <a:latin typeface=""/>
              </a:rPr>
              <a:t>Prijavitelj koji je udruga, dobrotvorna organizacija ili obrt;</a:t>
            </a:r>
          </a:p>
          <a:p>
            <a:pPr marL="342900" indent="-342900">
              <a:buFont typeface="Arial" panose="020B0604020202020204" pitchFamily="34" charset="0"/>
              <a:buChar char="•"/>
            </a:pPr>
            <a:r>
              <a:rPr lang="hr-HR" dirty="0">
                <a:solidFill>
                  <a:srgbClr val="295A4D"/>
                </a:solidFill>
                <a:latin typeface=""/>
              </a:rPr>
              <a:t>Subjekt koji u trenutku isplate potpore (bespovratnih sredstava) nema registrirano sjedište ili podružnicu u Republici Hrvatskoj</a:t>
            </a:r>
          </a:p>
          <a:p>
            <a:pPr marL="342900" indent="-342900">
              <a:buFont typeface="Arial" panose="020B0604020202020204" pitchFamily="34" charset="0"/>
              <a:buChar char="•"/>
            </a:pPr>
            <a:r>
              <a:rPr lang="hr-HR" dirty="0">
                <a:solidFill>
                  <a:srgbClr val="295A4D"/>
                </a:solidFill>
                <a:latin typeface=""/>
              </a:rPr>
              <a:t>Prijavitelj koji ne zapošljava najmanje jednu osobu (1 FTE) na temelju evidentiranih radnih sati, kako je iskazano u godišnjem financijskom izvješću poduzeća (ili drugom jednakovrijednom dokumentu)</a:t>
            </a:r>
          </a:p>
          <a:p>
            <a:pPr marL="342900" indent="-342900">
              <a:buFont typeface="Arial" panose="020B0604020202020204" pitchFamily="34" charset="0"/>
              <a:buChar char="•"/>
            </a:pPr>
            <a:r>
              <a:rPr lang="hr-HR" dirty="0">
                <a:solidFill>
                  <a:srgbClr val="295A4D"/>
                </a:solidFill>
                <a:latin typeface=""/>
              </a:rPr>
              <a:t>Prijavitelj čiji su poslovni prihodi u godini koja prethodi podnošenju projektnog prijedloga (na temelju posljednjih dostupnih službenih podataka) manji od 50% ukupnih prihvatljivih troškova projekta dodijeljenih prijavitelju</a:t>
            </a:r>
          </a:p>
          <a:p>
            <a:pPr marL="342900" indent="-342900">
              <a:buFont typeface="Arial" panose="020B0604020202020204" pitchFamily="34" charset="0"/>
              <a:buChar char="•"/>
            </a:pPr>
            <a:r>
              <a:rPr lang="hr-HR" dirty="0">
                <a:solidFill>
                  <a:srgbClr val="295A4D"/>
                </a:solidFill>
                <a:latin typeface=""/>
              </a:rPr>
              <a:t>Prijavitelju ili osobi ovlaštenoj za njegovo zastupanje koja je pravomoćno osuđena za određena kaznena djela ili teške povrede profesionalne etike</a:t>
            </a:r>
          </a:p>
          <a:p>
            <a:pPr marL="342900" indent="-342900">
              <a:buFont typeface="Arial" panose="020B0604020202020204" pitchFamily="34" charset="0"/>
              <a:buChar char="•"/>
            </a:pPr>
            <a:r>
              <a:rPr lang="hr-HR" dirty="0">
                <a:solidFill>
                  <a:srgbClr val="295A4D"/>
                </a:solidFill>
                <a:latin typeface=""/>
              </a:rPr>
              <a:t>Prijavitelju koji je bio u sukobu interesa u postupku dodjele bespovratnih sredstava</a:t>
            </a:r>
          </a:p>
          <a:p>
            <a:pPr marL="342900" indent="-342900">
              <a:buFont typeface="Arial" panose="020B0604020202020204" pitchFamily="34" charset="0"/>
              <a:buChar char="•"/>
            </a:pPr>
            <a:r>
              <a:rPr lang="hr-HR" dirty="0">
                <a:solidFill>
                  <a:srgbClr val="295A4D"/>
                </a:solidFill>
                <a:latin typeface=""/>
              </a:rPr>
              <a:t>Prijavitelju koji nije isplaćivao plaće, doprinose ili poreze sukladno propisima</a:t>
            </a:r>
          </a:p>
          <a:p>
            <a:pPr marL="342900" indent="-342900">
              <a:buFont typeface="Arial" panose="020B0604020202020204" pitchFamily="34" charset="0"/>
              <a:buChar char="•"/>
            </a:pPr>
            <a:r>
              <a:rPr lang="hr-HR" dirty="0">
                <a:solidFill>
                  <a:srgbClr val="295A4D"/>
                </a:solidFill>
                <a:latin typeface=""/>
              </a:rPr>
              <a:t>Prijavitelju koji je naveo neistinite podatke u projektnom prijedlogu</a:t>
            </a: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079869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7180616-7EE4-F6F8-A145-63EC259DB2A2}"/>
              </a:ext>
            </a:extLst>
          </p:cNvPr>
          <p:cNvGrpSpPr/>
          <p:nvPr/>
        </p:nvGrpSpPr>
        <p:grpSpPr>
          <a:xfrm>
            <a:off x="356871" y="749405"/>
            <a:ext cx="5255144" cy="2505808"/>
            <a:chOff x="1528353" y="1911926"/>
            <a:chExt cx="4127863" cy="3861858"/>
          </a:xfrm>
        </p:grpSpPr>
        <p:sp>
          <p:nvSpPr>
            <p:cNvPr id="5" name="Rounded Rectangle 4">
              <a:extLst>
                <a:ext uri="{FF2B5EF4-FFF2-40B4-BE49-F238E27FC236}">
                  <a16:creationId xmlns:a16="http://schemas.microsoft.com/office/drawing/2014/main" id="{3ACC1D9C-3E8A-2C98-E32C-E7FC1EB229EA}"/>
                </a:ext>
              </a:extLst>
            </p:cNvPr>
            <p:cNvSpPr/>
            <p:nvPr/>
          </p:nvSpPr>
          <p:spPr>
            <a:xfrm>
              <a:off x="1528353" y="1911928"/>
              <a:ext cx="4127863" cy="3861856"/>
            </a:xfrm>
            <a:prstGeom prst="roundRect">
              <a:avLst/>
            </a:prstGeom>
            <a:solidFill>
              <a:srgbClr val="295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Rectangle 6">
              <a:extLst>
                <a:ext uri="{FF2B5EF4-FFF2-40B4-BE49-F238E27FC236}">
                  <a16:creationId xmlns:a16="http://schemas.microsoft.com/office/drawing/2014/main" id="{C716A39C-3B44-9556-1007-D1E58279C7E8}"/>
                </a:ext>
              </a:extLst>
            </p:cNvPr>
            <p:cNvSpPr/>
            <p:nvPr/>
          </p:nvSpPr>
          <p:spPr>
            <a:xfrm rot="10800000">
              <a:off x="2182173" y="1911926"/>
              <a:ext cx="2820216" cy="758122"/>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grpSp>
      <p:sp>
        <p:nvSpPr>
          <p:cNvPr id="8" name="TextBox 7">
            <a:extLst>
              <a:ext uri="{FF2B5EF4-FFF2-40B4-BE49-F238E27FC236}">
                <a16:creationId xmlns:a16="http://schemas.microsoft.com/office/drawing/2014/main" id="{A6C0826C-B77F-F808-A8A0-EC48CFAE6190}"/>
              </a:ext>
            </a:extLst>
          </p:cNvPr>
          <p:cNvSpPr txBox="1"/>
          <p:nvPr/>
        </p:nvSpPr>
        <p:spPr>
          <a:xfrm>
            <a:off x="431753" y="809845"/>
            <a:ext cx="5180262" cy="3210110"/>
          </a:xfrm>
          <a:prstGeom prst="rect">
            <a:avLst/>
          </a:prstGeom>
          <a:noFill/>
        </p:spPr>
        <p:txBody>
          <a:bodyPr wrap="square" rtlCol="0">
            <a:spAutoFit/>
          </a:bodyPr>
          <a:lstStyle/>
          <a:p>
            <a:pPr algn="ctr"/>
            <a:r>
              <a:rPr lang="hr-HR" sz="1900" b="1" dirty="0">
                <a:solidFill>
                  <a:schemeClr val="bg1"/>
                </a:solidFill>
                <a:latin typeface=""/>
              </a:rPr>
              <a:t>Alokacija</a:t>
            </a:r>
          </a:p>
          <a:p>
            <a:pPr algn="just"/>
            <a:endParaRPr lang="hr-HR" sz="1900" b="1" dirty="0">
              <a:solidFill>
                <a:srgbClr val="E9F1EF"/>
              </a:solidFill>
              <a:latin typeface="Calibri" panose="020F0502020204030204" pitchFamily="34" charset="0"/>
              <a:ea typeface="Calibri" panose="020F0502020204030204" pitchFamily="34" charset="0"/>
              <a:cs typeface="Calibri" panose="020F0502020204030204" pitchFamily="34" charset="0"/>
            </a:endParaRPr>
          </a:p>
          <a:p>
            <a:pPr fontAlgn="t">
              <a:lnSpc>
                <a:spcPct val="115000"/>
              </a:lnSpc>
            </a:pPr>
            <a:r>
              <a:rPr lang="hr-HR" sz="1900" b="1" dirty="0">
                <a:solidFill>
                  <a:schemeClr val="bg1"/>
                </a:solidFill>
                <a:latin typeface=""/>
              </a:rPr>
              <a:t>Ukupna alokacija</a:t>
            </a:r>
            <a:r>
              <a:rPr lang="hr-HR" sz="1900" dirty="0">
                <a:solidFill>
                  <a:schemeClr val="bg1"/>
                </a:solidFill>
                <a:latin typeface=""/>
              </a:rPr>
              <a:t>: 2.000.000,00 EUR</a:t>
            </a:r>
          </a:p>
          <a:p>
            <a:pPr fontAlgn="t">
              <a:lnSpc>
                <a:spcPct val="115000"/>
              </a:lnSpc>
            </a:pPr>
            <a:endParaRPr lang="hr-HR" sz="1900" dirty="0">
              <a:solidFill>
                <a:schemeClr val="bg1"/>
              </a:solidFill>
              <a:latin typeface=""/>
            </a:endParaRPr>
          </a:p>
          <a:p>
            <a:pPr fontAlgn="t">
              <a:lnSpc>
                <a:spcPct val="115000"/>
              </a:lnSpc>
            </a:pPr>
            <a:r>
              <a:rPr lang="hr-HR" sz="1900" b="1" dirty="0">
                <a:solidFill>
                  <a:schemeClr val="bg1"/>
                </a:solidFill>
                <a:latin typeface=""/>
              </a:rPr>
              <a:t>Minimalni iznos potpore</a:t>
            </a:r>
            <a:r>
              <a:rPr lang="hr-HR" sz="1900" dirty="0">
                <a:solidFill>
                  <a:schemeClr val="bg1"/>
                </a:solidFill>
                <a:latin typeface=""/>
              </a:rPr>
              <a:t>: 30.000,00 EUR</a:t>
            </a:r>
          </a:p>
          <a:p>
            <a:pPr fontAlgn="t">
              <a:lnSpc>
                <a:spcPct val="115000"/>
              </a:lnSpc>
            </a:pPr>
            <a:r>
              <a:rPr lang="hr-HR" sz="1900" b="1" dirty="0">
                <a:solidFill>
                  <a:schemeClr val="bg1"/>
                </a:solidFill>
                <a:latin typeface=""/>
              </a:rPr>
              <a:t>Maksimalni iznos potpore</a:t>
            </a:r>
            <a:r>
              <a:rPr lang="hr-HR" sz="1900" dirty="0">
                <a:solidFill>
                  <a:schemeClr val="bg1"/>
                </a:solidFill>
                <a:latin typeface=""/>
              </a:rPr>
              <a:t>: 70.000,00 EUR</a:t>
            </a:r>
          </a:p>
          <a:p>
            <a:pPr algn="ctr" fontAlgn="t">
              <a:lnSpc>
                <a:spcPct val="115000"/>
              </a:lnSpc>
            </a:pPr>
            <a:endParaRPr lang="hr-HR" sz="2400" dirty="0">
              <a:latin typeface="Arial" panose="020B0604020202020204" pitchFamily="34" charset="0"/>
            </a:endParaRPr>
          </a:p>
          <a:p>
            <a:pPr algn="ctr" fontAlgn="ctr">
              <a:lnSpc>
                <a:spcPct val="115000"/>
              </a:lnSpc>
            </a:pPr>
            <a:endParaRPr lang="hr-HR" sz="20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itchFamily="2" charset="2"/>
              <a:buChar char="§"/>
            </a:pPr>
            <a:endParaRPr lang="hr-HR" sz="2000" dirty="0">
              <a:solidFill>
                <a:srgbClr val="E9F1EF"/>
              </a:solidFill>
              <a:latin typeface=""/>
            </a:endParaRPr>
          </a:p>
        </p:txBody>
      </p:sp>
      <p:grpSp>
        <p:nvGrpSpPr>
          <p:cNvPr id="26" name="Group 25">
            <a:extLst>
              <a:ext uri="{FF2B5EF4-FFF2-40B4-BE49-F238E27FC236}">
                <a16:creationId xmlns:a16="http://schemas.microsoft.com/office/drawing/2014/main" id="{A543BF61-6590-6F40-DAD0-4B69635DE72D}"/>
              </a:ext>
            </a:extLst>
          </p:cNvPr>
          <p:cNvGrpSpPr/>
          <p:nvPr/>
        </p:nvGrpSpPr>
        <p:grpSpPr>
          <a:xfrm>
            <a:off x="5794052" y="612746"/>
            <a:ext cx="5440169" cy="6063394"/>
            <a:chOff x="1528353" y="1911924"/>
            <a:chExt cx="4127863" cy="3861860"/>
          </a:xfrm>
        </p:grpSpPr>
        <p:sp>
          <p:nvSpPr>
            <p:cNvPr id="27" name="Rounded Rectangle 26">
              <a:extLst>
                <a:ext uri="{FF2B5EF4-FFF2-40B4-BE49-F238E27FC236}">
                  <a16:creationId xmlns:a16="http://schemas.microsoft.com/office/drawing/2014/main" id="{A4E08769-BDE6-2B43-68F8-A9C3EE5BB635}"/>
                </a:ext>
              </a:extLst>
            </p:cNvPr>
            <p:cNvSpPr/>
            <p:nvPr/>
          </p:nvSpPr>
          <p:spPr>
            <a:xfrm>
              <a:off x="1528353" y="1911928"/>
              <a:ext cx="4127863" cy="3861856"/>
            </a:xfrm>
            <a:prstGeom prst="roundRect">
              <a:avLst/>
            </a:prstGeom>
            <a:solidFill>
              <a:srgbClr val="295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8" name="Rectangle 27">
              <a:extLst>
                <a:ext uri="{FF2B5EF4-FFF2-40B4-BE49-F238E27FC236}">
                  <a16:creationId xmlns:a16="http://schemas.microsoft.com/office/drawing/2014/main" id="{15C5A90D-D4D5-98C0-F4A8-71517C4BA7FD}"/>
                </a:ext>
              </a:extLst>
            </p:cNvPr>
            <p:cNvSpPr/>
            <p:nvPr/>
          </p:nvSpPr>
          <p:spPr>
            <a:xfrm rot="10800000">
              <a:off x="2182174" y="1911924"/>
              <a:ext cx="2773022" cy="470248"/>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grpSp>
      <p:sp>
        <p:nvSpPr>
          <p:cNvPr id="16" name="TextBox 15">
            <a:extLst>
              <a:ext uri="{FF2B5EF4-FFF2-40B4-BE49-F238E27FC236}">
                <a16:creationId xmlns:a16="http://schemas.microsoft.com/office/drawing/2014/main" id="{A6C0826C-B77F-F808-A8A0-EC48CFAE6190}"/>
              </a:ext>
            </a:extLst>
          </p:cNvPr>
          <p:cNvSpPr txBox="1"/>
          <p:nvPr/>
        </p:nvSpPr>
        <p:spPr>
          <a:xfrm>
            <a:off x="5815851" y="749405"/>
            <a:ext cx="5440169" cy="6488699"/>
          </a:xfrm>
          <a:prstGeom prst="rect">
            <a:avLst/>
          </a:prstGeom>
          <a:noFill/>
        </p:spPr>
        <p:txBody>
          <a:bodyPr wrap="square" rtlCol="0">
            <a:spAutoFit/>
          </a:bodyPr>
          <a:lstStyle/>
          <a:p>
            <a:pPr algn="ctr"/>
            <a:r>
              <a:rPr lang="hr-HR" sz="1900" b="1" dirty="0">
                <a:solidFill>
                  <a:schemeClr val="bg1"/>
                </a:solidFill>
                <a:latin typeface=""/>
              </a:rPr>
              <a:t>Intenzitet potpore</a:t>
            </a:r>
          </a:p>
          <a:p>
            <a:pPr algn="just"/>
            <a:endParaRPr lang="hr-HR" sz="1900" dirty="0">
              <a:solidFill>
                <a:schemeClr val="bg1"/>
              </a:solidFill>
              <a:latin typeface=""/>
            </a:endParaRPr>
          </a:p>
          <a:p>
            <a:pPr fontAlgn="ctr">
              <a:lnSpc>
                <a:spcPct val="115000"/>
              </a:lnSpc>
            </a:pPr>
            <a:r>
              <a:rPr lang="hr-HR" dirty="0">
                <a:solidFill>
                  <a:schemeClr val="bg1"/>
                </a:solidFill>
                <a:latin typeface=""/>
              </a:rPr>
              <a:t>1. Potpora za istraživanja i razvoj (industrijsko istraživanje) – članak 25. GBER-a </a:t>
            </a:r>
          </a:p>
          <a:p>
            <a:pPr marL="342900" indent="-342900" fontAlgn="ctr">
              <a:lnSpc>
                <a:spcPct val="115000"/>
              </a:lnSpc>
              <a:buFont typeface="Arial" panose="020B0604020202020204" pitchFamily="34" charset="0"/>
              <a:buChar char="•"/>
            </a:pPr>
            <a:r>
              <a:rPr lang="hr-HR" dirty="0">
                <a:solidFill>
                  <a:schemeClr val="bg1"/>
                </a:solidFill>
                <a:latin typeface=""/>
              </a:rPr>
              <a:t>Mikro i mala poduzeća – do 70% </a:t>
            </a:r>
          </a:p>
          <a:p>
            <a:pPr marL="342900" indent="-342900" fontAlgn="ctr">
              <a:lnSpc>
                <a:spcPct val="115000"/>
              </a:lnSpc>
              <a:buFont typeface="Arial" panose="020B0604020202020204" pitchFamily="34" charset="0"/>
              <a:buChar char="•"/>
            </a:pPr>
            <a:r>
              <a:rPr lang="hr-HR" dirty="0">
                <a:solidFill>
                  <a:schemeClr val="bg1"/>
                </a:solidFill>
                <a:latin typeface=""/>
              </a:rPr>
              <a:t>Srednja poduzeća – do 60% </a:t>
            </a:r>
          </a:p>
          <a:p>
            <a:pPr fontAlgn="ctr">
              <a:lnSpc>
                <a:spcPct val="115000"/>
              </a:lnSpc>
            </a:pPr>
            <a:endParaRPr lang="hr-HR" dirty="0">
              <a:solidFill>
                <a:schemeClr val="bg1"/>
              </a:solidFill>
              <a:latin typeface=""/>
            </a:endParaRPr>
          </a:p>
          <a:p>
            <a:pPr fontAlgn="ctr">
              <a:lnSpc>
                <a:spcPct val="115000"/>
              </a:lnSpc>
            </a:pPr>
            <a:r>
              <a:rPr lang="hr-HR" dirty="0">
                <a:solidFill>
                  <a:schemeClr val="bg1"/>
                </a:solidFill>
                <a:latin typeface=""/>
              </a:rPr>
              <a:t>2. Potpora za inovacije – članak 28. GBER-a</a:t>
            </a:r>
          </a:p>
          <a:p>
            <a:pPr marL="342900" indent="-342900" fontAlgn="ctr">
              <a:lnSpc>
                <a:spcPct val="115000"/>
              </a:lnSpc>
              <a:buFont typeface="Arial" panose="020B0604020202020204" pitchFamily="34" charset="0"/>
              <a:buChar char="•"/>
            </a:pPr>
            <a:r>
              <a:rPr lang="hr-HR" dirty="0">
                <a:solidFill>
                  <a:schemeClr val="bg1"/>
                </a:solidFill>
                <a:latin typeface=""/>
              </a:rPr>
              <a:t>Mikro i mala poduzeća – do 100% </a:t>
            </a:r>
          </a:p>
          <a:p>
            <a:pPr marL="342900" indent="-342900" fontAlgn="ctr">
              <a:lnSpc>
                <a:spcPct val="115000"/>
              </a:lnSpc>
              <a:buFont typeface="Arial" panose="020B0604020202020204" pitchFamily="34" charset="0"/>
              <a:buChar char="•"/>
            </a:pPr>
            <a:r>
              <a:rPr lang="hr-HR" dirty="0">
                <a:solidFill>
                  <a:schemeClr val="bg1"/>
                </a:solidFill>
                <a:latin typeface=""/>
              </a:rPr>
              <a:t>Srednja poduzeća – do 100% </a:t>
            </a:r>
          </a:p>
          <a:p>
            <a:pPr fontAlgn="ctr">
              <a:lnSpc>
                <a:spcPct val="115000"/>
              </a:lnSpc>
            </a:pPr>
            <a:endParaRPr lang="hr-HR" sz="1900" dirty="0">
              <a:solidFill>
                <a:schemeClr val="bg1"/>
              </a:solidFill>
              <a:latin typeface=""/>
            </a:endParaRPr>
          </a:p>
          <a:p>
            <a:pPr fontAlgn="ctr">
              <a:lnSpc>
                <a:spcPct val="115000"/>
              </a:lnSpc>
            </a:pPr>
            <a:r>
              <a:rPr lang="hr-HR" sz="1600" dirty="0">
                <a:solidFill>
                  <a:schemeClr val="bg1"/>
                </a:solidFill>
                <a:latin typeface="Arial" panose="020B0604020202020204" pitchFamily="34" charset="0"/>
                <a:cs typeface="Arial" panose="020B0604020202020204" pitchFamily="34" charset="0"/>
              </a:rPr>
              <a:t>NAPOMENA: U posebnom slučaju potpore za  inovacije, intenzitet potpore može se povećati do 100 % prihvatljivih troškova pod uvjetom da ukupan iznos potpore za savjetodavne usluge i usluge potpore inovacijama ne prelazi 220.000 EUR po poduzetniku tijekom bilo kojeg trogodišnjeg razdoblja. Ako taj uvjet nije ispunjen, intenzitet potpore ne smije prelaziti 50 % prihvatljivih troškova.</a:t>
            </a:r>
          </a:p>
          <a:p>
            <a:pPr fontAlgn="ctr">
              <a:lnSpc>
                <a:spcPct val="115000"/>
              </a:lnSpc>
            </a:pPr>
            <a:endParaRPr lang="hr-HR"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itchFamily="2" charset="2"/>
              <a:buChar char="§"/>
            </a:pPr>
            <a:endParaRPr lang="hr-HR" sz="2000" dirty="0">
              <a:solidFill>
                <a:srgbClr val="E9F1EF"/>
              </a:solidFill>
              <a:latin typeface=""/>
            </a:endParaRPr>
          </a:p>
        </p:txBody>
      </p:sp>
      <p:sp>
        <p:nvSpPr>
          <p:cNvPr id="11" name="Title 1"/>
          <p:cNvSpPr txBox="1">
            <a:spLocks/>
          </p:cNvSpPr>
          <p:nvPr/>
        </p:nvSpPr>
        <p:spPr>
          <a:xfrm>
            <a:off x="744271" y="181860"/>
            <a:ext cx="9791701" cy="4308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5A4D"/>
                </a:solidFill>
                <a:latin typeface=""/>
                <a:ea typeface="+mj-ea"/>
                <a:cs typeface="+mj-cs"/>
              </a:defRPr>
            </a:lvl1pPr>
          </a:lstStyle>
          <a:p>
            <a:r>
              <a:rPr lang="hr-HR" sz="2400" dirty="0"/>
              <a:t>Informacije o potporama i trajanju projekata</a:t>
            </a:r>
          </a:p>
        </p:txBody>
      </p:sp>
      <p:sp>
        <p:nvSpPr>
          <p:cNvPr id="13" name="Rectangle 12">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15" name="Group 14">
            <a:extLst>
              <a:ext uri="{FF2B5EF4-FFF2-40B4-BE49-F238E27FC236}">
                <a16:creationId xmlns:a16="http://schemas.microsoft.com/office/drawing/2014/main" id="{87180616-7EE4-F6F8-A145-63EC259DB2A2}"/>
              </a:ext>
            </a:extLst>
          </p:cNvPr>
          <p:cNvGrpSpPr/>
          <p:nvPr/>
        </p:nvGrpSpPr>
        <p:grpSpPr>
          <a:xfrm>
            <a:off x="364237" y="3391781"/>
            <a:ext cx="5247778" cy="3099625"/>
            <a:chOff x="1528353" y="1911924"/>
            <a:chExt cx="4127863" cy="3861860"/>
          </a:xfrm>
        </p:grpSpPr>
        <p:sp>
          <p:nvSpPr>
            <p:cNvPr id="17" name="Rounded Rectangle 16">
              <a:extLst>
                <a:ext uri="{FF2B5EF4-FFF2-40B4-BE49-F238E27FC236}">
                  <a16:creationId xmlns:a16="http://schemas.microsoft.com/office/drawing/2014/main" id="{3ACC1D9C-3E8A-2C98-E32C-E7FC1EB229EA}"/>
                </a:ext>
              </a:extLst>
            </p:cNvPr>
            <p:cNvSpPr/>
            <p:nvPr/>
          </p:nvSpPr>
          <p:spPr>
            <a:xfrm>
              <a:off x="1528353" y="1911928"/>
              <a:ext cx="4127863" cy="3861856"/>
            </a:xfrm>
            <a:prstGeom prst="roundRect">
              <a:avLst/>
            </a:prstGeom>
            <a:solidFill>
              <a:srgbClr val="295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Rectangle 17">
              <a:extLst>
                <a:ext uri="{FF2B5EF4-FFF2-40B4-BE49-F238E27FC236}">
                  <a16:creationId xmlns:a16="http://schemas.microsoft.com/office/drawing/2014/main" id="{C716A39C-3B44-9556-1007-D1E58279C7E8}"/>
                </a:ext>
              </a:extLst>
            </p:cNvPr>
            <p:cNvSpPr/>
            <p:nvPr/>
          </p:nvSpPr>
          <p:spPr>
            <a:xfrm rot="10800000">
              <a:off x="2182173" y="1911924"/>
              <a:ext cx="2820216" cy="804899"/>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grpSp>
      <p:sp>
        <p:nvSpPr>
          <p:cNvPr id="22" name="TextBox 21">
            <a:extLst>
              <a:ext uri="{FF2B5EF4-FFF2-40B4-BE49-F238E27FC236}">
                <a16:creationId xmlns:a16="http://schemas.microsoft.com/office/drawing/2014/main" id="{A6C0826C-B77F-F808-A8A0-EC48CFAE6190}"/>
              </a:ext>
            </a:extLst>
          </p:cNvPr>
          <p:cNvSpPr txBox="1"/>
          <p:nvPr/>
        </p:nvSpPr>
        <p:spPr>
          <a:xfrm>
            <a:off x="932313" y="3510174"/>
            <a:ext cx="4104249" cy="3016210"/>
          </a:xfrm>
          <a:prstGeom prst="rect">
            <a:avLst/>
          </a:prstGeom>
          <a:noFill/>
        </p:spPr>
        <p:txBody>
          <a:bodyPr wrap="square" rtlCol="0">
            <a:spAutoFit/>
          </a:bodyPr>
          <a:lstStyle/>
          <a:p>
            <a:pPr algn="ctr"/>
            <a:r>
              <a:rPr lang="hr-HR" sz="1900" b="1" dirty="0">
                <a:solidFill>
                  <a:schemeClr val="bg1"/>
                </a:solidFill>
                <a:latin typeface=""/>
              </a:rPr>
              <a:t>Rokovi</a:t>
            </a:r>
          </a:p>
          <a:p>
            <a:pPr algn="just"/>
            <a:endParaRPr lang="hr-HR" sz="1900" dirty="0">
              <a:solidFill>
                <a:schemeClr val="bg1"/>
              </a:solidFill>
              <a:latin typeface=""/>
            </a:endParaRPr>
          </a:p>
          <a:p>
            <a:pPr marL="342900" indent="-342900" algn="just">
              <a:buFont typeface="Arial" panose="020B0604020202020204" pitchFamily="34" charset="0"/>
              <a:buChar char="•"/>
            </a:pPr>
            <a:r>
              <a:rPr lang="hr-HR" sz="1900" dirty="0">
                <a:solidFill>
                  <a:schemeClr val="bg1"/>
                </a:solidFill>
                <a:latin typeface=""/>
              </a:rPr>
              <a:t>Projekti mogu trajati do 12 mj.</a:t>
            </a:r>
          </a:p>
          <a:p>
            <a:pPr marL="342900" indent="-342900">
              <a:buFont typeface="Arial" panose="020B0604020202020204" pitchFamily="34" charset="0"/>
              <a:buChar char="•"/>
            </a:pPr>
            <a:r>
              <a:rPr lang="hr-HR" sz="1900" dirty="0">
                <a:solidFill>
                  <a:schemeClr val="bg1"/>
                </a:solidFill>
                <a:latin typeface=""/>
              </a:rPr>
              <a:t>Sve projektne aktivnosti i plaćanja moraju biti završeni do 31.10.2028.</a:t>
            </a:r>
          </a:p>
          <a:p>
            <a:pPr marL="342900" indent="-342900">
              <a:buFont typeface="Arial" panose="020B0604020202020204" pitchFamily="34" charset="0"/>
              <a:buChar char="•"/>
            </a:pPr>
            <a:r>
              <a:rPr lang="hr-HR" sz="1900" dirty="0">
                <a:solidFill>
                  <a:schemeClr val="bg1"/>
                </a:solidFill>
                <a:latin typeface=""/>
              </a:rPr>
              <a:t>Projektne aktivnosti mogu započeti nakon predaje projektnih prijedloga (osim aktivnosti 1) </a:t>
            </a:r>
          </a:p>
        </p:txBody>
      </p:sp>
    </p:spTree>
    <p:extLst>
      <p:ext uri="{BB962C8B-B14F-4D97-AF65-F5344CB8AC3E}">
        <p14:creationId xmlns:p14="http://schemas.microsoft.com/office/powerpoint/2010/main" val="2794401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30DF9-9850-BACE-54A2-2713A8CB24C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87DB4C0-58CA-BD40-4A25-A329F3519AB4}"/>
              </a:ext>
            </a:extLst>
          </p:cNvPr>
          <p:cNvPicPr>
            <a:picLocks noChangeAspect="1"/>
          </p:cNvPicPr>
          <p:nvPr/>
        </p:nvPicPr>
        <p:blipFill>
          <a:blip r:embed="rId2"/>
          <a:srcRect r="28636"/>
          <a:stretch>
            <a:fillRect/>
          </a:stretch>
        </p:blipFill>
        <p:spPr>
          <a:xfrm>
            <a:off x="6004537" y="3434785"/>
            <a:ext cx="5255145" cy="3219294"/>
          </a:xfrm>
          <a:prstGeom prst="rect">
            <a:avLst/>
          </a:prstGeom>
        </p:spPr>
      </p:pic>
      <p:grpSp>
        <p:nvGrpSpPr>
          <p:cNvPr id="12" name="Group 11">
            <a:extLst>
              <a:ext uri="{FF2B5EF4-FFF2-40B4-BE49-F238E27FC236}">
                <a16:creationId xmlns:a16="http://schemas.microsoft.com/office/drawing/2014/main" id="{DC6BA0CB-8EAD-B088-6DB8-69F69764109C}"/>
              </a:ext>
            </a:extLst>
          </p:cNvPr>
          <p:cNvGrpSpPr/>
          <p:nvPr/>
        </p:nvGrpSpPr>
        <p:grpSpPr>
          <a:xfrm>
            <a:off x="5929655" y="699195"/>
            <a:ext cx="5255144" cy="2505808"/>
            <a:chOff x="1528353" y="1911926"/>
            <a:chExt cx="4127863" cy="3861858"/>
          </a:xfrm>
        </p:grpSpPr>
        <p:sp>
          <p:nvSpPr>
            <p:cNvPr id="5" name="Rounded Rectangle 4">
              <a:extLst>
                <a:ext uri="{FF2B5EF4-FFF2-40B4-BE49-F238E27FC236}">
                  <a16:creationId xmlns:a16="http://schemas.microsoft.com/office/drawing/2014/main" id="{9830DC2C-1FEA-8359-1956-65A9D37A7D04}"/>
                </a:ext>
              </a:extLst>
            </p:cNvPr>
            <p:cNvSpPr/>
            <p:nvPr/>
          </p:nvSpPr>
          <p:spPr>
            <a:xfrm>
              <a:off x="1528353" y="1911928"/>
              <a:ext cx="4127863" cy="3861856"/>
            </a:xfrm>
            <a:prstGeom prst="roundRect">
              <a:avLst/>
            </a:prstGeom>
            <a:solidFill>
              <a:srgbClr val="295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Rectangle 6">
              <a:extLst>
                <a:ext uri="{FF2B5EF4-FFF2-40B4-BE49-F238E27FC236}">
                  <a16:creationId xmlns:a16="http://schemas.microsoft.com/office/drawing/2014/main" id="{6D1A4AC8-F7BD-46A1-DEC9-F39A53974CDF}"/>
                </a:ext>
              </a:extLst>
            </p:cNvPr>
            <p:cNvSpPr/>
            <p:nvPr/>
          </p:nvSpPr>
          <p:spPr>
            <a:xfrm rot="10800000">
              <a:off x="2182173" y="1911926"/>
              <a:ext cx="2820216" cy="758122"/>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grpSp>
      <p:sp>
        <p:nvSpPr>
          <p:cNvPr id="8" name="TextBox 7">
            <a:extLst>
              <a:ext uri="{FF2B5EF4-FFF2-40B4-BE49-F238E27FC236}">
                <a16:creationId xmlns:a16="http://schemas.microsoft.com/office/drawing/2014/main" id="{CE494E93-13D3-428E-534B-A893C8D4BAAD}"/>
              </a:ext>
            </a:extLst>
          </p:cNvPr>
          <p:cNvSpPr txBox="1"/>
          <p:nvPr/>
        </p:nvSpPr>
        <p:spPr>
          <a:xfrm>
            <a:off x="6004537" y="759635"/>
            <a:ext cx="5180262" cy="1825115"/>
          </a:xfrm>
          <a:prstGeom prst="rect">
            <a:avLst/>
          </a:prstGeom>
          <a:noFill/>
        </p:spPr>
        <p:txBody>
          <a:bodyPr wrap="square" rtlCol="0">
            <a:spAutoFit/>
          </a:bodyPr>
          <a:lstStyle/>
          <a:p>
            <a:pPr algn="ctr"/>
            <a:r>
              <a:rPr lang="hr-HR" sz="1900" b="1" dirty="0">
                <a:solidFill>
                  <a:schemeClr val="bg1"/>
                </a:solidFill>
                <a:latin typeface=""/>
              </a:rPr>
              <a:t>Popis skauta </a:t>
            </a:r>
            <a:endParaRPr lang="hr-HR" sz="1900" dirty="0">
              <a:solidFill>
                <a:schemeClr val="bg1"/>
              </a:solidFill>
              <a:latin typeface=""/>
            </a:endParaRPr>
          </a:p>
          <a:p>
            <a:pPr algn="ctr" fontAlgn="t">
              <a:lnSpc>
                <a:spcPct val="115000"/>
              </a:lnSpc>
            </a:pPr>
            <a:endParaRPr lang="hr-HR" sz="2400" dirty="0">
              <a:latin typeface="Arial" panose="020B0604020202020204" pitchFamily="34" charset="0"/>
            </a:endParaRPr>
          </a:p>
          <a:p>
            <a:pPr marL="342900" indent="-342900" fontAlgn="ctr">
              <a:lnSpc>
                <a:spcPct val="115000"/>
              </a:lnSpc>
              <a:buFont typeface="Arial" panose="020B0604020202020204" pitchFamily="34" charset="0"/>
              <a:buChar char="•"/>
            </a:pPr>
            <a:r>
              <a:rPr lang="hr-HR" sz="2000" dirty="0">
                <a:solidFill>
                  <a:srgbClr val="FFFFFF"/>
                </a:solidFill>
                <a:latin typeface="Calibri" panose="020F0502020204030204" pitchFamily="34" charset="0"/>
                <a:ea typeface="Calibri" panose="020F0502020204030204" pitchFamily="34" charset="0"/>
                <a:cs typeface="Calibri" panose="020F0502020204030204" pitchFamily="34" charset="0"/>
              </a:rPr>
              <a:t>Popis skauta se nalazi na web stranici digit.mzom.hr </a:t>
            </a:r>
          </a:p>
          <a:p>
            <a:pPr algn="just">
              <a:buFont typeface="Wingdings" pitchFamily="2" charset="2"/>
              <a:buChar char="§"/>
            </a:pPr>
            <a:endParaRPr lang="hr-HR" sz="2000" dirty="0">
              <a:solidFill>
                <a:srgbClr val="E9F1EF"/>
              </a:solidFill>
              <a:latin typeface=""/>
            </a:endParaRPr>
          </a:p>
        </p:txBody>
      </p:sp>
      <p:grpSp>
        <p:nvGrpSpPr>
          <p:cNvPr id="26" name="Group 25">
            <a:extLst>
              <a:ext uri="{FF2B5EF4-FFF2-40B4-BE49-F238E27FC236}">
                <a16:creationId xmlns:a16="http://schemas.microsoft.com/office/drawing/2014/main" id="{688539C9-0499-30B5-DABA-0C8E1FD59CE0}"/>
              </a:ext>
            </a:extLst>
          </p:cNvPr>
          <p:cNvGrpSpPr/>
          <p:nvPr/>
        </p:nvGrpSpPr>
        <p:grpSpPr>
          <a:xfrm>
            <a:off x="189178" y="644924"/>
            <a:ext cx="5440169" cy="6063394"/>
            <a:chOff x="1528353" y="1911924"/>
            <a:chExt cx="4127863" cy="3861860"/>
          </a:xfrm>
        </p:grpSpPr>
        <p:sp>
          <p:nvSpPr>
            <p:cNvPr id="27" name="Rounded Rectangle 26">
              <a:extLst>
                <a:ext uri="{FF2B5EF4-FFF2-40B4-BE49-F238E27FC236}">
                  <a16:creationId xmlns:a16="http://schemas.microsoft.com/office/drawing/2014/main" id="{C5500BA1-EAED-B940-4B22-8A0D7EF45032}"/>
                </a:ext>
              </a:extLst>
            </p:cNvPr>
            <p:cNvSpPr/>
            <p:nvPr/>
          </p:nvSpPr>
          <p:spPr>
            <a:xfrm>
              <a:off x="1528353" y="1911928"/>
              <a:ext cx="4127863" cy="3861856"/>
            </a:xfrm>
            <a:prstGeom prst="roundRect">
              <a:avLst/>
            </a:prstGeom>
            <a:solidFill>
              <a:srgbClr val="295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8" name="Rectangle 27">
              <a:extLst>
                <a:ext uri="{FF2B5EF4-FFF2-40B4-BE49-F238E27FC236}">
                  <a16:creationId xmlns:a16="http://schemas.microsoft.com/office/drawing/2014/main" id="{8D4C0B5B-AD2E-2CE0-3D70-1AA940A9EA1C}"/>
                </a:ext>
              </a:extLst>
            </p:cNvPr>
            <p:cNvSpPr/>
            <p:nvPr/>
          </p:nvSpPr>
          <p:spPr>
            <a:xfrm>
              <a:off x="2182174" y="1911924"/>
              <a:ext cx="2773022" cy="470248"/>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b="1" dirty="0"/>
                <a:t>Uloga</a:t>
              </a:r>
            </a:p>
          </p:txBody>
        </p:sp>
      </p:grpSp>
      <p:sp>
        <p:nvSpPr>
          <p:cNvPr id="16" name="TextBox 15">
            <a:extLst>
              <a:ext uri="{FF2B5EF4-FFF2-40B4-BE49-F238E27FC236}">
                <a16:creationId xmlns:a16="http://schemas.microsoft.com/office/drawing/2014/main" id="{B2E777ED-5523-45C1-74FB-07A19761567B}"/>
              </a:ext>
            </a:extLst>
          </p:cNvPr>
          <p:cNvSpPr txBox="1"/>
          <p:nvPr/>
        </p:nvSpPr>
        <p:spPr>
          <a:xfrm>
            <a:off x="470843" y="1433292"/>
            <a:ext cx="5301170" cy="1600438"/>
          </a:xfrm>
          <a:prstGeom prst="rect">
            <a:avLst/>
          </a:prstGeom>
          <a:noFill/>
        </p:spPr>
        <p:txBody>
          <a:bodyPr wrap="square" rtlCol="0">
            <a:spAutoFit/>
          </a:bodyPr>
          <a:lstStyle/>
          <a:p>
            <a:r>
              <a:rPr lang="hr-HR" dirty="0">
                <a:solidFill>
                  <a:schemeClr val="bg1"/>
                </a:solidFill>
                <a:latin typeface="Arial" panose="020B0604020202020204" pitchFamily="34" charset="0"/>
                <a:cs typeface="Arial" panose="020B0604020202020204" pitchFamily="34" charset="0"/>
              </a:rPr>
              <a:t>U fazi pripreme projekta, tehnološki skaut pruža</a:t>
            </a:r>
          </a:p>
          <a:p>
            <a:r>
              <a:rPr lang="hr-HR" dirty="0">
                <a:solidFill>
                  <a:schemeClr val="bg1"/>
                </a:solidFill>
                <a:latin typeface="Arial" panose="020B0604020202020204" pitchFamily="34" charset="0"/>
                <a:cs typeface="Arial" panose="020B0604020202020204" pitchFamily="34" charset="0"/>
              </a:rPr>
              <a:t>stratešku i tehničku podršku prijaviteljima u:</a:t>
            </a:r>
          </a:p>
          <a:p>
            <a:pPr algn="ctr"/>
            <a:endParaRPr lang="hr-HR" sz="1900" dirty="0">
              <a:solidFill>
                <a:schemeClr val="bg1"/>
              </a:solidFill>
              <a:latin typeface="Arial" panose="020B0604020202020204" pitchFamily="34" charset="0"/>
              <a:cs typeface="Arial" panose="020B0604020202020204" pitchFamily="34" charset="0"/>
            </a:endParaRPr>
          </a:p>
          <a:p>
            <a:pPr fontAlgn="ctr">
              <a:lnSpc>
                <a:spcPct val="115000"/>
              </a:lnSpc>
            </a:pPr>
            <a:endParaRPr lang="hr-HR"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itchFamily="2" charset="2"/>
              <a:buChar char="§"/>
            </a:pPr>
            <a:endParaRPr lang="hr-HR" sz="2000" dirty="0">
              <a:solidFill>
                <a:srgbClr val="E9F1EF"/>
              </a:solidFill>
              <a:latin typeface=""/>
            </a:endParaRPr>
          </a:p>
        </p:txBody>
      </p:sp>
      <p:sp>
        <p:nvSpPr>
          <p:cNvPr id="11" name="Title 1">
            <a:extLst>
              <a:ext uri="{FF2B5EF4-FFF2-40B4-BE49-F238E27FC236}">
                <a16:creationId xmlns:a16="http://schemas.microsoft.com/office/drawing/2014/main" id="{D52C82A2-E627-94F8-D37E-9B0EFA52D275}"/>
              </a:ext>
            </a:extLst>
          </p:cNvPr>
          <p:cNvSpPr txBox="1">
            <a:spLocks/>
          </p:cNvSpPr>
          <p:nvPr/>
        </p:nvSpPr>
        <p:spPr>
          <a:xfrm>
            <a:off x="744271" y="181860"/>
            <a:ext cx="9791701" cy="4308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5A4D"/>
                </a:solidFill>
                <a:latin typeface=""/>
                <a:ea typeface="+mj-ea"/>
                <a:cs typeface="+mj-cs"/>
              </a:defRPr>
            </a:lvl1pPr>
          </a:lstStyle>
          <a:p>
            <a:r>
              <a:rPr lang="hr-HR" sz="2400" dirty="0"/>
              <a:t>Tehnološki skauti </a:t>
            </a:r>
          </a:p>
        </p:txBody>
      </p:sp>
      <p:sp>
        <p:nvSpPr>
          <p:cNvPr id="13" name="Rectangle 12">
            <a:extLst>
              <a:ext uri="{FF2B5EF4-FFF2-40B4-BE49-F238E27FC236}">
                <a16:creationId xmlns:a16="http://schemas.microsoft.com/office/drawing/2014/main" id="{150FEC54-884E-EB8B-F1B6-967D561B35D9}"/>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Rectangle 2">
            <a:extLst>
              <a:ext uri="{FF2B5EF4-FFF2-40B4-BE49-F238E27FC236}">
                <a16:creationId xmlns:a16="http://schemas.microsoft.com/office/drawing/2014/main" id="{23EBE375-E24A-1B36-6BEC-3369A309FE26}"/>
              </a:ext>
            </a:extLst>
          </p:cNvPr>
          <p:cNvSpPr>
            <a:spLocks noChangeArrowheads="1"/>
          </p:cNvSpPr>
          <p:nvPr/>
        </p:nvSpPr>
        <p:spPr bwMode="auto">
          <a:xfrm>
            <a:off x="375965" y="2233511"/>
            <a:ext cx="5066593"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ct val="0"/>
              </a:spcAft>
              <a:buFont typeface="+mj-lt"/>
              <a:buAutoNum type="arabicPeriod"/>
            </a:pPr>
            <a:r>
              <a:rPr lang="hr-HR" dirty="0">
                <a:solidFill>
                  <a:schemeClr val="bg1"/>
                </a:solidFill>
                <a:latin typeface="Arial" panose="020B0604020202020204" pitchFamily="34" charset="0"/>
                <a:cs typeface="Arial" panose="020B0604020202020204" pitchFamily="34" charset="0"/>
              </a:rPr>
              <a:t>identifikaciji inovacijskih potreba i izazova relevantnih za poduzeće;</a:t>
            </a:r>
            <a:endParaRPr kumimoji="0" lang="sr-Latn-RS" altLang="sr-Latn-R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sr-Latn-RS" altLang="sr-Latn-RS" b="0" i="0" u="none" strike="noStrike" cap="none" normalizeH="0" baseline="0" dirty="0">
                <a:ln>
                  <a:noFill/>
                </a:ln>
                <a:solidFill>
                  <a:schemeClr val="bg1"/>
                </a:solidFill>
                <a:effectLst/>
                <a:latin typeface="Arial" panose="020B0604020202020204" pitchFamily="34" charset="0"/>
                <a:cs typeface="Arial" panose="020B0604020202020204" pitchFamily="34" charset="0"/>
              </a:rPr>
              <a:t>mapiranju istraživačke ekspertize, povezivanju poduzeća, istraživača i industrijskih partnera radi uspostave partnerstava koja jačaju projektni </a:t>
            </a:r>
            <a:r>
              <a:rPr kumimoji="0" lang="sr-Latn-RS" altLang="sr-Latn-RS"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prijedlog</a:t>
            </a:r>
            <a:r>
              <a:rPr kumimoji="0" lang="sr-Latn-RS" altLang="sr-Latn-RS"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sr-Latn-RS" altLang="sr-Latn-RS" b="0" i="0" u="none" strike="noStrike" cap="none" normalizeH="0" baseline="0" dirty="0">
                <a:ln>
                  <a:noFill/>
                </a:ln>
                <a:solidFill>
                  <a:schemeClr val="bg1"/>
                </a:solidFill>
                <a:effectLst/>
                <a:latin typeface="Arial" panose="020B0604020202020204" pitchFamily="34" charset="0"/>
                <a:cs typeface="Arial" panose="020B0604020202020204" pitchFamily="34" charset="0"/>
              </a:rPr>
              <a:t>vođenju procesa identifikacije svih ključnih elemenata ugovora, čime se doprinosi jasnom definiranju opsega suradnje, </a:t>
            </a:r>
            <a:r>
              <a:rPr kumimoji="0" lang="sr-Latn-RS" altLang="sr-Latn-RS"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mjerljivih</a:t>
            </a:r>
            <a:r>
              <a:rPr kumimoji="0" lang="sr-Latn-RS" altLang="sr-Latn-RS" b="0" i="0" u="none" strike="noStrike" cap="none" normalizeH="0" baseline="0" dirty="0">
                <a:ln>
                  <a:noFill/>
                </a:ln>
                <a:solidFill>
                  <a:schemeClr val="bg1"/>
                </a:solidFill>
                <a:effectLst/>
                <a:latin typeface="Arial" panose="020B0604020202020204" pitchFamily="34" charset="0"/>
                <a:cs typeface="Arial" panose="020B0604020202020204" pitchFamily="34" charset="0"/>
              </a:rPr>
              <a:t> rezultata, uloga obiju strana i </a:t>
            </a:r>
            <a:r>
              <a:rPr kumimoji="0" lang="sr-Latn-RS" altLang="sr-Latn-RS"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pravodobnom</a:t>
            </a:r>
            <a:r>
              <a:rPr kumimoji="0" lang="sr-Latn-RS" altLang="sr-Latn-RS" b="0" i="0" u="none" strike="noStrike" cap="none" normalizeH="0" baseline="0" dirty="0">
                <a:ln>
                  <a:noFill/>
                </a:ln>
                <a:solidFill>
                  <a:schemeClr val="bg1"/>
                </a:solidFill>
                <a:effectLst/>
                <a:latin typeface="Arial" panose="020B0604020202020204" pitchFamily="34" charset="0"/>
                <a:cs typeface="Arial" panose="020B0604020202020204" pitchFamily="34" charset="0"/>
              </a:rPr>
              <a:t> upravljanju rizicima;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sr-Latn-RS" altLang="sr-Latn-RS" b="0" i="0" u="none" strike="noStrike" cap="none" normalizeH="0" baseline="0" dirty="0">
                <a:ln>
                  <a:noFill/>
                </a:ln>
                <a:solidFill>
                  <a:schemeClr val="bg1"/>
                </a:solidFill>
                <a:effectLst/>
                <a:latin typeface="Arial" panose="020B0604020202020204" pitchFamily="34" charset="0"/>
                <a:cs typeface="Arial" panose="020B0604020202020204" pitchFamily="34" charset="0"/>
              </a:rPr>
              <a:t>podršci pripremi projektnog </a:t>
            </a:r>
            <a:r>
              <a:rPr kumimoji="0" lang="sr-Latn-RS" altLang="sr-Latn-RS"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prijedloga</a:t>
            </a:r>
            <a:r>
              <a:rPr kumimoji="0" lang="sr-Latn-RS" altLang="sr-Latn-RS" b="0" i="0" u="none" strike="noStrike" cap="none" normalizeH="0" baseline="0" dirty="0">
                <a:ln>
                  <a:noFill/>
                </a:ln>
                <a:solidFill>
                  <a:schemeClr val="bg1"/>
                </a:solidFill>
                <a:effectLst/>
                <a:latin typeface="Arial" panose="020B0604020202020204" pitchFamily="34" charset="0"/>
                <a:cs typeface="Arial" panose="020B0604020202020204" pitchFamily="34" charset="0"/>
              </a:rPr>
              <a:t> za </a:t>
            </a:r>
            <a:r>
              <a:rPr kumimoji="0" lang="sr-Latn-RS" altLang="sr-Latn-RS"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financiranje</a:t>
            </a:r>
            <a:r>
              <a:rPr kumimoji="0" lang="sr-Latn-RS" altLang="sr-Latn-RS" b="0" i="0" u="none" strike="noStrike" cap="none" normalizeH="0" baseline="0" dirty="0">
                <a:ln>
                  <a:noFill/>
                </a:ln>
                <a:solidFill>
                  <a:schemeClr val="bg1"/>
                </a:solidFill>
                <a:effectLst/>
                <a:latin typeface="Arial" panose="020B0604020202020204" pitchFamily="34" charset="0"/>
                <a:cs typeface="Arial" panose="020B0604020202020204" pitchFamily="34" charset="0"/>
              </a:rPr>
              <a:t> kroz pružanje ključnih informacija i podataka radi povećanja konkurentnosti projektnog </a:t>
            </a:r>
            <a:r>
              <a:rPr kumimoji="0" lang="sr-Latn-RS" altLang="sr-Latn-RS"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prijedloga</a:t>
            </a:r>
            <a:r>
              <a:rPr kumimoji="0" lang="sr-Latn-RS" altLang="sr-Latn-RS"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p>
        </p:txBody>
      </p:sp>
      <p:cxnSp>
        <p:nvCxnSpPr>
          <p:cNvPr id="9" name="Straight Arrow Connector 8">
            <a:extLst>
              <a:ext uri="{FF2B5EF4-FFF2-40B4-BE49-F238E27FC236}">
                <a16:creationId xmlns:a16="http://schemas.microsoft.com/office/drawing/2014/main" id="{43E4ED94-D18B-5B24-0A3F-64790F191C0F}"/>
              </a:ext>
            </a:extLst>
          </p:cNvPr>
          <p:cNvCxnSpPr>
            <a:cxnSpLocks/>
          </p:cNvCxnSpPr>
          <p:nvPr/>
        </p:nvCxnSpPr>
        <p:spPr>
          <a:xfrm>
            <a:off x="7659352" y="2415409"/>
            <a:ext cx="158843" cy="3483864"/>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0" name="Oval 9">
            <a:extLst>
              <a:ext uri="{FF2B5EF4-FFF2-40B4-BE49-F238E27FC236}">
                <a16:creationId xmlns:a16="http://schemas.microsoft.com/office/drawing/2014/main" id="{3B824C56-8963-04F3-9188-005B2D0957F7}"/>
              </a:ext>
            </a:extLst>
          </p:cNvPr>
          <p:cNvSpPr/>
          <p:nvPr/>
        </p:nvSpPr>
        <p:spPr>
          <a:xfrm>
            <a:off x="7183864" y="5899273"/>
            <a:ext cx="1316736" cy="4846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012800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30" y="689007"/>
            <a:ext cx="5578479" cy="5192681"/>
          </a:xfrm>
        </p:spPr>
        <p:txBody>
          <a:bodyPr>
            <a:noAutofit/>
          </a:bodyPr>
          <a:lstStyle/>
          <a:p>
            <a:r>
              <a:rPr lang="hr-HR" sz="4000" dirty="0"/>
              <a:t/>
            </a:r>
            <a:br>
              <a:rPr lang="hr-HR" sz="4000" dirty="0"/>
            </a:br>
            <a:r>
              <a:rPr lang="hr-HR" sz="4000" dirty="0"/>
              <a:t/>
            </a:r>
            <a:br>
              <a:rPr lang="hr-HR" sz="4000" dirty="0"/>
            </a:br>
            <a:r>
              <a:rPr lang="hr-HR" sz="3600" dirty="0"/>
              <a:t>Prihvatljive aktivnosti i troškovi</a:t>
            </a:r>
            <a:r>
              <a:rPr lang="en-US" sz="4000" dirty="0"/>
              <a:t/>
            </a:r>
            <a:br>
              <a:rPr lang="en-US" sz="4000" dirty="0"/>
            </a:br>
            <a:r>
              <a:rPr lang="hr-HR" sz="4000" dirty="0"/>
              <a:t/>
            </a:r>
            <a:br>
              <a:rPr lang="hr-HR" sz="4000" dirty="0"/>
            </a:br>
            <a:r>
              <a:rPr lang="hr-HR" dirty="0"/>
              <a:t/>
            </a:r>
            <a:br>
              <a:rPr lang="hr-HR" dirty="0"/>
            </a:br>
            <a:endParaRPr lang="hr-HR" b="1" dirty="0"/>
          </a:p>
        </p:txBody>
      </p:sp>
      <p:sp>
        <p:nvSpPr>
          <p:cNvPr id="12" name="Rectangle 11">
            <a:extLst>
              <a:ext uri="{FF2B5EF4-FFF2-40B4-BE49-F238E27FC236}">
                <a16:creationId xmlns:a16="http://schemas.microsoft.com/office/drawing/2014/main" id="{1CBD0F50-3592-009D-52CB-47922585D535}"/>
              </a:ext>
            </a:extLst>
          </p:cNvPr>
          <p:cNvSpPr/>
          <p:nvPr/>
        </p:nvSpPr>
        <p:spPr>
          <a:xfrm>
            <a:off x="646584" y="1828800"/>
            <a:ext cx="2349500" cy="172204"/>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a:extLst>
              <a:ext uri="{FF2B5EF4-FFF2-40B4-BE49-F238E27FC236}">
                <a16:creationId xmlns:a16="http://schemas.microsoft.com/office/drawing/2014/main" id="{967E7612-7304-D1D2-FC39-318758619479}"/>
              </a:ext>
            </a:extLst>
          </p:cNvPr>
          <p:cNvSpPr/>
          <p:nvPr/>
        </p:nvSpPr>
        <p:spPr>
          <a:xfrm rot="16200000">
            <a:off x="4252547" y="1972516"/>
            <a:ext cx="6858000" cy="2912968"/>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1" name="Content Placeholder 10" descr="A hand touching a screen&#10;&#10;Description automatically generated">
            <a:extLst>
              <a:ext uri="{FF2B5EF4-FFF2-40B4-BE49-F238E27FC236}">
                <a16:creationId xmlns:a16="http://schemas.microsoft.com/office/drawing/2014/main" id="{0BF26A4B-3DCF-21EF-3182-57977688CB3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613520" y="0"/>
            <a:ext cx="5851521" cy="6858000"/>
          </a:xfrm>
        </p:spPr>
      </p:pic>
      <p:pic>
        <p:nvPicPr>
          <p:cNvPr id="7" name="Picture 6" descr="\\mzt\share\Uprave\znanost\DIGIT - PIU\2. Procurement\1.13. ICENT Nuqleus+DIGIT Website\Sadržaj web-a\Ikone za web\Professionalization of research centre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876" y="3757246"/>
            <a:ext cx="1752600" cy="1752600"/>
          </a:xfrm>
          <a:prstGeom prst="rect">
            <a:avLst/>
          </a:prstGeom>
          <a:noFill/>
          <a:ln>
            <a:noFill/>
          </a:ln>
        </p:spPr>
      </p:pic>
    </p:spTree>
    <p:extLst>
      <p:ext uri="{BB962C8B-B14F-4D97-AF65-F5344CB8AC3E}">
        <p14:creationId xmlns:p14="http://schemas.microsoft.com/office/powerpoint/2010/main" val="3091070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842" y="291710"/>
            <a:ext cx="9791701" cy="430886"/>
          </a:xfrm>
        </p:spPr>
        <p:txBody>
          <a:bodyPr>
            <a:noAutofit/>
          </a:bodyPr>
          <a:lstStyle/>
          <a:p>
            <a:r>
              <a:rPr lang="hr-HR" sz="2400" dirty="0"/>
              <a:t>Prihvatljive aktivnosti</a:t>
            </a:r>
            <a:br>
              <a:rPr lang="hr-HR" sz="2400" dirty="0"/>
            </a:br>
            <a:endParaRPr lang="hr-HR" sz="2400" b="1" dirty="0"/>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TextBox 11">
            <a:extLst>
              <a:ext uri="{FF2B5EF4-FFF2-40B4-BE49-F238E27FC236}">
                <a16:creationId xmlns:a16="http://schemas.microsoft.com/office/drawing/2014/main" id="{38677D13-407C-7019-7D3D-5E4558B14687}"/>
              </a:ext>
            </a:extLst>
          </p:cNvPr>
          <p:cNvSpPr txBox="1"/>
          <p:nvPr/>
        </p:nvSpPr>
        <p:spPr>
          <a:xfrm>
            <a:off x="7284866" y="857216"/>
            <a:ext cx="3030721" cy="923330"/>
          </a:xfrm>
          <a:prstGeom prst="rect">
            <a:avLst/>
          </a:prstGeom>
          <a:noFill/>
          <a:ln>
            <a:noFill/>
          </a:ln>
        </p:spPr>
        <p:txBody>
          <a:bodyPr wrap="square">
            <a:spAutoFit/>
          </a:bodyPr>
          <a:lstStyle/>
          <a:p>
            <a:pPr algn="ctr"/>
            <a:r>
              <a:rPr lang="hr-HR" dirty="0">
                <a:solidFill>
                  <a:srgbClr val="295A4D"/>
                </a:solidFill>
                <a:latin typeface=""/>
              </a:rPr>
              <a:t>Industrijsko istraživanje (TRL 3-4), uključujući ugovorno istraživanje</a:t>
            </a:r>
          </a:p>
        </p:txBody>
      </p:sp>
      <p:sp>
        <p:nvSpPr>
          <p:cNvPr id="13" name="TextBox 12">
            <a:extLst>
              <a:ext uri="{FF2B5EF4-FFF2-40B4-BE49-F238E27FC236}">
                <a16:creationId xmlns:a16="http://schemas.microsoft.com/office/drawing/2014/main" id="{78F1F6B5-B050-3F94-674B-E4630DA218E1}"/>
              </a:ext>
            </a:extLst>
          </p:cNvPr>
          <p:cNvSpPr txBox="1"/>
          <p:nvPr/>
        </p:nvSpPr>
        <p:spPr>
          <a:xfrm>
            <a:off x="2060416" y="944765"/>
            <a:ext cx="1770502" cy="646331"/>
          </a:xfrm>
          <a:prstGeom prst="rect">
            <a:avLst/>
          </a:prstGeom>
          <a:noFill/>
          <a:ln>
            <a:noFill/>
          </a:ln>
        </p:spPr>
        <p:txBody>
          <a:bodyPr wrap="square">
            <a:spAutoFit/>
          </a:bodyPr>
          <a:lstStyle/>
          <a:p>
            <a:pPr algn="ctr"/>
            <a:r>
              <a:rPr lang="hr-HR" dirty="0">
                <a:solidFill>
                  <a:srgbClr val="295A4D"/>
                </a:solidFill>
                <a:latin typeface=""/>
              </a:rPr>
              <a:t>Priprema projekta </a:t>
            </a:r>
          </a:p>
        </p:txBody>
      </p:sp>
      <p:sp>
        <p:nvSpPr>
          <p:cNvPr id="16" name="TextBox 15">
            <a:extLst>
              <a:ext uri="{FF2B5EF4-FFF2-40B4-BE49-F238E27FC236}">
                <a16:creationId xmlns:a16="http://schemas.microsoft.com/office/drawing/2014/main" id="{C3E95285-B540-1E49-BC60-500E246C88A7}"/>
              </a:ext>
            </a:extLst>
          </p:cNvPr>
          <p:cNvSpPr txBox="1"/>
          <p:nvPr/>
        </p:nvSpPr>
        <p:spPr>
          <a:xfrm>
            <a:off x="1023823" y="5197183"/>
            <a:ext cx="2677154" cy="646331"/>
          </a:xfrm>
          <a:prstGeom prst="rect">
            <a:avLst/>
          </a:prstGeom>
          <a:noFill/>
          <a:ln>
            <a:noFill/>
          </a:ln>
        </p:spPr>
        <p:txBody>
          <a:bodyPr wrap="square">
            <a:spAutoFit/>
          </a:bodyPr>
          <a:lstStyle/>
          <a:p>
            <a:pPr algn="ctr"/>
            <a:r>
              <a:rPr lang="hr-HR" dirty="0">
                <a:solidFill>
                  <a:srgbClr val="295A4D"/>
                </a:solidFill>
                <a:latin typeface=""/>
              </a:rPr>
              <a:t>Upravljanje projektom, promidžba i vidljivost</a:t>
            </a:r>
            <a:endParaRPr lang="hr-HR" sz="1800" dirty="0">
              <a:solidFill>
                <a:srgbClr val="295A4D"/>
              </a:solidFill>
              <a:latin typeface=""/>
            </a:endParaRPr>
          </a:p>
        </p:txBody>
      </p:sp>
      <p:sp>
        <p:nvSpPr>
          <p:cNvPr id="33" name="TextBox 14">
            <a:extLst>
              <a:ext uri="{FF2B5EF4-FFF2-40B4-BE49-F238E27FC236}">
                <a16:creationId xmlns:a16="http://schemas.microsoft.com/office/drawing/2014/main" id="{32EA5308-F76C-5555-0B94-9BE85D11EBB7}"/>
              </a:ext>
            </a:extLst>
          </p:cNvPr>
          <p:cNvSpPr txBox="1"/>
          <p:nvPr/>
        </p:nvSpPr>
        <p:spPr>
          <a:xfrm>
            <a:off x="7329059" y="4855067"/>
            <a:ext cx="3256933" cy="646331"/>
          </a:xfrm>
          <a:prstGeom prst="rect">
            <a:avLst/>
          </a:prstGeom>
          <a:noFill/>
          <a:ln>
            <a:noFill/>
          </a:ln>
        </p:spPr>
        <p:txBody>
          <a:bodyPr wrap="square">
            <a:spAutoFit/>
          </a:bodyPr>
          <a:lstStyle/>
          <a:p>
            <a:pPr algn="ctr"/>
            <a:r>
              <a:rPr lang="hr-HR" dirty="0">
                <a:solidFill>
                  <a:srgbClr val="295A4D"/>
                </a:solidFill>
                <a:latin typeface=""/>
              </a:rPr>
              <a:t>Upravljanje inovacijskim ciklusom</a:t>
            </a:r>
          </a:p>
        </p:txBody>
      </p:sp>
      <p:grpSp>
        <p:nvGrpSpPr>
          <p:cNvPr id="4" name="Group 3">
            <a:extLst>
              <a:ext uri="{FF2B5EF4-FFF2-40B4-BE49-F238E27FC236}">
                <a16:creationId xmlns:a16="http://schemas.microsoft.com/office/drawing/2014/main" id="{8C162786-47C5-F1CD-7153-EA005F7BFAD2}"/>
              </a:ext>
            </a:extLst>
          </p:cNvPr>
          <p:cNvGrpSpPr/>
          <p:nvPr/>
        </p:nvGrpSpPr>
        <p:grpSpPr>
          <a:xfrm>
            <a:off x="3187338" y="1156214"/>
            <a:ext cx="4524375" cy="4524375"/>
            <a:chOff x="838200" y="1841499"/>
            <a:chExt cx="4524375" cy="4524375"/>
          </a:xfrm>
        </p:grpSpPr>
        <p:pic>
          <p:nvPicPr>
            <p:cNvPr id="5" name="Picture 4">
              <a:extLst>
                <a:ext uri="{FF2B5EF4-FFF2-40B4-BE49-F238E27FC236}">
                  <a16:creationId xmlns:a16="http://schemas.microsoft.com/office/drawing/2014/main" id="{0D75B412-F41F-B654-89A3-4D979002E4B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38200" y="1841499"/>
              <a:ext cx="4524375" cy="4524375"/>
            </a:xfrm>
            <a:prstGeom prst="rect">
              <a:avLst/>
            </a:prstGeom>
          </p:spPr>
        </p:pic>
        <p:sp>
          <p:nvSpPr>
            <p:cNvPr id="6" name="TextBox 5">
              <a:extLst>
                <a:ext uri="{FF2B5EF4-FFF2-40B4-BE49-F238E27FC236}">
                  <a16:creationId xmlns:a16="http://schemas.microsoft.com/office/drawing/2014/main" id="{D79B0E70-0D76-4F83-B339-6CC75DC77C45}"/>
                </a:ext>
              </a:extLst>
            </p:cNvPr>
            <p:cNvSpPr txBox="1"/>
            <p:nvPr/>
          </p:nvSpPr>
          <p:spPr>
            <a:xfrm rot="19052560">
              <a:off x="1310112" y="2335568"/>
              <a:ext cx="1093654" cy="830997"/>
            </a:xfrm>
            <a:prstGeom prst="rect">
              <a:avLst/>
            </a:prstGeom>
            <a:noFill/>
          </p:spPr>
          <p:txBody>
            <a:bodyPr wrap="square" rtlCol="0">
              <a:spAutoFit/>
            </a:bodyPr>
            <a:lstStyle/>
            <a:p>
              <a:r>
                <a:rPr lang="hr-HR" sz="4800" dirty="0">
                  <a:solidFill>
                    <a:srgbClr val="E9F1EF"/>
                  </a:solidFill>
                  <a:latin typeface=""/>
                </a:rPr>
                <a:t>01</a:t>
              </a:r>
            </a:p>
          </p:txBody>
        </p:sp>
        <p:sp>
          <p:nvSpPr>
            <p:cNvPr id="8" name="TextBox 7">
              <a:extLst>
                <a:ext uri="{FF2B5EF4-FFF2-40B4-BE49-F238E27FC236}">
                  <a16:creationId xmlns:a16="http://schemas.microsoft.com/office/drawing/2014/main" id="{9F6563AE-964F-FD73-6C8B-DB387EBB57FE}"/>
                </a:ext>
              </a:extLst>
            </p:cNvPr>
            <p:cNvSpPr txBox="1"/>
            <p:nvPr/>
          </p:nvSpPr>
          <p:spPr>
            <a:xfrm rot="2330573">
              <a:off x="4035536" y="2472572"/>
              <a:ext cx="1093654" cy="830997"/>
            </a:xfrm>
            <a:prstGeom prst="rect">
              <a:avLst/>
            </a:prstGeom>
            <a:noFill/>
          </p:spPr>
          <p:txBody>
            <a:bodyPr wrap="square" rtlCol="0">
              <a:spAutoFit/>
            </a:bodyPr>
            <a:lstStyle/>
            <a:p>
              <a:r>
                <a:rPr lang="hr-HR" sz="4800" dirty="0">
                  <a:solidFill>
                    <a:srgbClr val="E9F1EF"/>
                  </a:solidFill>
                  <a:latin typeface=""/>
                </a:rPr>
                <a:t>02</a:t>
              </a:r>
            </a:p>
          </p:txBody>
        </p:sp>
        <p:sp>
          <p:nvSpPr>
            <p:cNvPr id="10" name="TextBox 9">
              <a:extLst>
                <a:ext uri="{FF2B5EF4-FFF2-40B4-BE49-F238E27FC236}">
                  <a16:creationId xmlns:a16="http://schemas.microsoft.com/office/drawing/2014/main" id="{153D9637-51EA-33C5-CABB-36552C77701B}"/>
                </a:ext>
              </a:extLst>
            </p:cNvPr>
            <p:cNvSpPr txBox="1"/>
            <p:nvPr/>
          </p:nvSpPr>
          <p:spPr>
            <a:xfrm rot="18851803">
              <a:off x="3970087" y="4940186"/>
              <a:ext cx="1093654" cy="830997"/>
            </a:xfrm>
            <a:prstGeom prst="rect">
              <a:avLst/>
            </a:prstGeom>
            <a:noFill/>
          </p:spPr>
          <p:txBody>
            <a:bodyPr wrap="square" rtlCol="0">
              <a:spAutoFit/>
            </a:bodyPr>
            <a:lstStyle/>
            <a:p>
              <a:r>
                <a:rPr lang="hr-HR" sz="4800" dirty="0">
                  <a:solidFill>
                    <a:srgbClr val="E9F1EF"/>
                  </a:solidFill>
                  <a:latin typeface=""/>
                </a:rPr>
                <a:t>03</a:t>
              </a:r>
            </a:p>
          </p:txBody>
        </p:sp>
        <p:sp>
          <p:nvSpPr>
            <p:cNvPr id="15" name="TextBox 14">
              <a:extLst>
                <a:ext uri="{FF2B5EF4-FFF2-40B4-BE49-F238E27FC236}">
                  <a16:creationId xmlns:a16="http://schemas.microsoft.com/office/drawing/2014/main" id="{D7EC6275-D510-76F4-E48D-22D89F212600}"/>
                </a:ext>
              </a:extLst>
            </p:cNvPr>
            <p:cNvSpPr txBox="1"/>
            <p:nvPr/>
          </p:nvSpPr>
          <p:spPr>
            <a:xfrm rot="2330573">
              <a:off x="1280476" y="5104602"/>
              <a:ext cx="1093654" cy="830997"/>
            </a:xfrm>
            <a:prstGeom prst="rect">
              <a:avLst/>
            </a:prstGeom>
            <a:noFill/>
          </p:spPr>
          <p:txBody>
            <a:bodyPr wrap="square" rtlCol="0">
              <a:spAutoFit/>
            </a:bodyPr>
            <a:lstStyle/>
            <a:p>
              <a:r>
                <a:rPr lang="hr-HR" sz="4800" dirty="0">
                  <a:solidFill>
                    <a:srgbClr val="E9F1EF"/>
                  </a:solidFill>
                  <a:latin typeface=""/>
                </a:rPr>
                <a:t>04</a:t>
              </a:r>
            </a:p>
          </p:txBody>
        </p:sp>
      </p:grpSp>
      <p:sp>
        <p:nvSpPr>
          <p:cNvPr id="18" name="Content Placeholder 2">
            <a:extLst>
              <a:ext uri="{FF2B5EF4-FFF2-40B4-BE49-F238E27FC236}">
                <a16:creationId xmlns:a16="http://schemas.microsoft.com/office/drawing/2014/main" id="{BA37DEB1-99CD-8A2F-CE55-A46BAB50FED7}"/>
              </a:ext>
            </a:extLst>
          </p:cNvPr>
          <p:cNvSpPr>
            <a:spLocks noGrp="1"/>
          </p:cNvSpPr>
          <p:nvPr>
            <p:ph idx="1"/>
          </p:nvPr>
        </p:nvSpPr>
        <p:spPr>
          <a:xfrm>
            <a:off x="4097657" y="2932821"/>
            <a:ext cx="2699546" cy="971163"/>
          </a:xfrm>
        </p:spPr>
        <p:txBody>
          <a:bodyPr>
            <a:noAutofit/>
          </a:bodyPr>
          <a:lstStyle/>
          <a:p>
            <a:pPr marL="0" indent="0" algn="ctr">
              <a:buNone/>
            </a:pPr>
            <a:r>
              <a:rPr lang="hr-HR" sz="2400" b="1" dirty="0"/>
              <a:t>Prihvatljive </a:t>
            </a:r>
          </a:p>
          <a:p>
            <a:pPr marL="0" indent="0" algn="ctr">
              <a:buNone/>
            </a:pPr>
            <a:r>
              <a:rPr lang="hr-HR" sz="2400" b="1" dirty="0"/>
              <a:t>aktivnosti</a:t>
            </a:r>
            <a:r>
              <a:rPr lang="hr-HR" sz="2400" dirty="0"/>
              <a:t>:</a:t>
            </a:r>
          </a:p>
        </p:txBody>
      </p:sp>
    </p:spTree>
    <p:extLst>
      <p:ext uri="{BB962C8B-B14F-4D97-AF65-F5344CB8AC3E}">
        <p14:creationId xmlns:p14="http://schemas.microsoft.com/office/powerpoint/2010/main" val="2255509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A8FA6-27DC-C9FE-8432-E396C134F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9F6635-A1FB-FE3D-FE71-FC7B0A4BAD8B}"/>
              </a:ext>
            </a:extLst>
          </p:cNvPr>
          <p:cNvSpPr>
            <a:spLocks noGrp="1"/>
          </p:cNvSpPr>
          <p:nvPr>
            <p:ph type="title"/>
          </p:nvPr>
        </p:nvSpPr>
        <p:spPr>
          <a:xfrm>
            <a:off x="985842" y="291710"/>
            <a:ext cx="9791701" cy="430886"/>
          </a:xfrm>
        </p:spPr>
        <p:txBody>
          <a:bodyPr>
            <a:noAutofit/>
          </a:bodyPr>
          <a:lstStyle/>
          <a:p>
            <a:r>
              <a:rPr lang="hr-HR" sz="2400" dirty="0"/>
              <a:t>Prihvatljive aktivnosti</a:t>
            </a:r>
            <a:br>
              <a:rPr lang="hr-HR" sz="2400" dirty="0"/>
            </a:br>
            <a:endParaRPr lang="hr-HR" sz="2400" b="1" dirty="0"/>
          </a:p>
        </p:txBody>
      </p:sp>
      <p:sp>
        <p:nvSpPr>
          <p:cNvPr id="11" name="Rectangle 10">
            <a:extLst>
              <a:ext uri="{FF2B5EF4-FFF2-40B4-BE49-F238E27FC236}">
                <a16:creationId xmlns:a16="http://schemas.microsoft.com/office/drawing/2014/main" id="{CCB7DBBD-534D-B162-91C8-049EFC7CDACC}"/>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extBox 12">
            <a:extLst>
              <a:ext uri="{FF2B5EF4-FFF2-40B4-BE49-F238E27FC236}">
                <a16:creationId xmlns:a16="http://schemas.microsoft.com/office/drawing/2014/main" id="{EC968097-6640-55D5-5344-5292A820DE33}"/>
              </a:ext>
            </a:extLst>
          </p:cNvPr>
          <p:cNvSpPr txBox="1"/>
          <p:nvPr/>
        </p:nvSpPr>
        <p:spPr>
          <a:xfrm>
            <a:off x="985842" y="1002621"/>
            <a:ext cx="3741606" cy="369332"/>
          </a:xfrm>
          <a:prstGeom prst="rect">
            <a:avLst/>
          </a:prstGeom>
          <a:solidFill>
            <a:srgbClr val="35915D"/>
          </a:solidFill>
        </p:spPr>
        <p:txBody>
          <a:bodyPr wrap="square">
            <a:spAutoFit/>
          </a:bodyPr>
          <a:lstStyle/>
          <a:p>
            <a:pPr algn="ctr"/>
            <a:r>
              <a:rPr lang="hr-HR" dirty="0">
                <a:solidFill>
                  <a:schemeClr val="bg1"/>
                </a:solidFill>
                <a:latin typeface=""/>
              </a:rPr>
              <a:t>Priprema projekta </a:t>
            </a:r>
          </a:p>
        </p:txBody>
      </p:sp>
      <p:sp>
        <p:nvSpPr>
          <p:cNvPr id="5" name="TextBox 4">
            <a:extLst>
              <a:ext uri="{FF2B5EF4-FFF2-40B4-BE49-F238E27FC236}">
                <a16:creationId xmlns:a16="http://schemas.microsoft.com/office/drawing/2014/main" id="{DF069D6D-747D-D928-CADB-0384FA5CF939}"/>
              </a:ext>
            </a:extLst>
          </p:cNvPr>
          <p:cNvSpPr txBox="1"/>
          <p:nvPr/>
        </p:nvSpPr>
        <p:spPr>
          <a:xfrm>
            <a:off x="985843" y="1651978"/>
            <a:ext cx="3741606" cy="4524315"/>
          </a:xfrm>
          <a:prstGeom prst="rect">
            <a:avLst/>
          </a:prstGeom>
          <a:noFill/>
        </p:spPr>
        <p:txBody>
          <a:bodyPr wrap="square">
            <a:spAutoFit/>
          </a:bodyPr>
          <a:lstStyle/>
          <a:p>
            <a:r>
              <a:rPr lang="hr-HR" sz="1600" dirty="0">
                <a:solidFill>
                  <a:srgbClr val="295A4D"/>
                </a:solidFill>
                <a:latin typeface="Arial" panose="020B0604020202020204" pitchFamily="34" charset="0"/>
                <a:cs typeface="Arial" panose="020B0604020202020204" pitchFamily="34" charset="0"/>
              </a:rPr>
              <a:t>Pripremna faza uključuje:</a:t>
            </a:r>
          </a:p>
          <a:p>
            <a:pPr marL="285750" indent="-285750">
              <a:buFontTx/>
              <a:buChar char="-"/>
            </a:pPr>
            <a:r>
              <a:rPr lang="hr-HR" sz="1600" dirty="0">
                <a:solidFill>
                  <a:srgbClr val="295A4D"/>
                </a:solidFill>
                <a:latin typeface="Arial" panose="020B0604020202020204" pitchFamily="34" charset="0"/>
                <a:cs typeface="Arial" panose="020B0604020202020204" pitchFamily="34" charset="0"/>
              </a:rPr>
              <a:t>identifikaciju inovacijskih potreba i izazova relevantnih za poduzeća te potencijalnih rješenja</a:t>
            </a:r>
          </a:p>
          <a:p>
            <a:pPr marL="285750" indent="-285750">
              <a:buFontTx/>
              <a:buChar char="-"/>
            </a:pPr>
            <a:r>
              <a:rPr lang="hr-HR" sz="1600" dirty="0">
                <a:solidFill>
                  <a:srgbClr val="295A4D"/>
                </a:solidFill>
                <a:latin typeface="Arial" panose="020B0604020202020204" pitchFamily="34" charset="0"/>
                <a:cs typeface="Arial" panose="020B0604020202020204" pitchFamily="34" charset="0"/>
              </a:rPr>
              <a:t>mapiranje istraživačke ekspertize, </a:t>
            </a:r>
          </a:p>
          <a:p>
            <a:pPr marL="285750" indent="-285750">
              <a:buFontTx/>
              <a:buChar char="-"/>
            </a:pPr>
            <a:r>
              <a:rPr lang="hr-HR" sz="1600" dirty="0">
                <a:solidFill>
                  <a:srgbClr val="295A4D"/>
                </a:solidFill>
                <a:latin typeface="Arial" panose="020B0604020202020204" pitchFamily="34" charset="0"/>
                <a:cs typeface="Arial" panose="020B0604020202020204" pitchFamily="34" charset="0"/>
              </a:rPr>
              <a:t>provedbu preliminarnih procjena izvedivosti i tržišnog potencijala te usklađivanje projektne ideje sa strateškim prioritetima prijavitelja. </a:t>
            </a:r>
          </a:p>
          <a:p>
            <a:endParaRPr lang="hr-HR" sz="1600" dirty="0">
              <a:solidFill>
                <a:srgbClr val="295A4D"/>
              </a:solidFill>
              <a:latin typeface="Arial" panose="020B0604020202020204" pitchFamily="34" charset="0"/>
              <a:cs typeface="Arial" panose="020B0604020202020204" pitchFamily="34" charset="0"/>
            </a:endParaRPr>
          </a:p>
          <a:p>
            <a:r>
              <a:rPr lang="hr-HR" sz="1600" dirty="0">
                <a:solidFill>
                  <a:srgbClr val="295A4D"/>
                </a:solidFill>
                <a:latin typeface="Arial" panose="020B0604020202020204" pitchFamily="34" charset="0"/>
                <a:cs typeface="Arial" panose="020B0604020202020204" pitchFamily="34" charset="0"/>
              </a:rPr>
              <a:t>Zajedno sa skautom, prijavitelji trebaju uspostaviti suradnju s relevantnim stručnjacima i istraživačkim organizacijama, razjasniti tehničke, organizacijske i pravne zahtjeve te osigurati da je predloženi projekt realističan, jasno strukturiran i usklađen s ciljevima Poziva.</a:t>
            </a:r>
          </a:p>
        </p:txBody>
      </p:sp>
      <p:sp>
        <p:nvSpPr>
          <p:cNvPr id="8" name="TextBox 7">
            <a:extLst>
              <a:ext uri="{FF2B5EF4-FFF2-40B4-BE49-F238E27FC236}">
                <a16:creationId xmlns:a16="http://schemas.microsoft.com/office/drawing/2014/main" id="{13C873DA-27BF-60D8-784D-C2589F92DB09}"/>
              </a:ext>
            </a:extLst>
          </p:cNvPr>
          <p:cNvSpPr txBox="1"/>
          <p:nvPr/>
        </p:nvSpPr>
        <p:spPr>
          <a:xfrm>
            <a:off x="6217920" y="842708"/>
            <a:ext cx="5431536" cy="646331"/>
          </a:xfrm>
          <a:prstGeom prst="rect">
            <a:avLst/>
          </a:prstGeom>
          <a:solidFill>
            <a:srgbClr val="35915D"/>
          </a:solidFill>
        </p:spPr>
        <p:txBody>
          <a:bodyPr wrap="square">
            <a:spAutoFit/>
          </a:bodyPr>
          <a:lstStyle/>
          <a:p>
            <a:pPr algn="ctr"/>
            <a:r>
              <a:rPr lang="hr-HR" dirty="0">
                <a:solidFill>
                  <a:schemeClr val="bg1"/>
                </a:solidFill>
                <a:latin typeface=""/>
              </a:rPr>
              <a:t>Industrijsko istraživanje (TRL 3-4), uključujući ugovorno istraživanje</a:t>
            </a:r>
          </a:p>
        </p:txBody>
      </p:sp>
      <p:sp>
        <p:nvSpPr>
          <p:cNvPr id="9" name="TextBox 8">
            <a:extLst>
              <a:ext uri="{FF2B5EF4-FFF2-40B4-BE49-F238E27FC236}">
                <a16:creationId xmlns:a16="http://schemas.microsoft.com/office/drawing/2014/main" id="{2BE00346-FA6B-1AD2-A55A-73A9D13EF25F}"/>
              </a:ext>
            </a:extLst>
          </p:cNvPr>
          <p:cNvSpPr txBox="1"/>
          <p:nvPr/>
        </p:nvSpPr>
        <p:spPr>
          <a:xfrm>
            <a:off x="6217920" y="1673705"/>
            <a:ext cx="5431536" cy="3570208"/>
          </a:xfrm>
          <a:prstGeom prst="rect">
            <a:avLst/>
          </a:prstGeom>
          <a:noFill/>
        </p:spPr>
        <p:txBody>
          <a:bodyPr wrap="square">
            <a:spAutoFit/>
          </a:bodyPr>
          <a:lstStyle/>
          <a:p>
            <a:r>
              <a:rPr lang="hr-HR" sz="1600" dirty="0">
                <a:solidFill>
                  <a:srgbClr val="295A4D"/>
                </a:solidFill>
                <a:latin typeface="Arial" panose="020B0604020202020204" pitchFamily="34" charset="0"/>
                <a:cs typeface="Arial" panose="020B0604020202020204" pitchFamily="34" charset="0"/>
              </a:rPr>
              <a:t>Aktivnost uključuje: </a:t>
            </a:r>
          </a:p>
          <a:p>
            <a:pPr marL="285750" indent="-285750">
              <a:buFontTx/>
              <a:buChar char="-"/>
            </a:pPr>
            <a:r>
              <a:rPr lang="hr-HR" sz="1600" dirty="0">
                <a:solidFill>
                  <a:srgbClr val="295A4D"/>
                </a:solidFill>
                <a:latin typeface="Arial" panose="020B0604020202020204" pitchFamily="34" charset="0"/>
                <a:cs typeface="Arial" panose="020B0604020202020204" pitchFamily="34" charset="0"/>
              </a:rPr>
              <a:t>Razvoj prototipa i demonstraciju tehničke izvedivosti u laboratorijskom okruženju, u skladu s jednim od transformacijskih ciljeva definiranih unutar tematskih prioritetnih područja S3 2029. </a:t>
            </a:r>
          </a:p>
          <a:p>
            <a:pPr marL="285750" indent="-285750">
              <a:buFontTx/>
              <a:buChar char="-"/>
            </a:pPr>
            <a:r>
              <a:rPr lang="hr-HR" sz="1600" dirty="0">
                <a:solidFill>
                  <a:srgbClr val="295A4D"/>
                </a:solidFill>
                <a:latin typeface="Arial" panose="020B0604020202020204" pitchFamily="34" charset="0"/>
                <a:cs typeface="Arial" panose="020B0604020202020204" pitchFamily="34" charset="0"/>
              </a:rPr>
              <a:t>osmišljavanje i provedbu istraživanja radi testiranja ključnih funkcija ili karakteristika predloženog rješenja, </a:t>
            </a:r>
          </a:p>
          <a:p>
            <a:pPr marL="285750" indent="-285750">
              <a:buFontTx/>
              <a:buChar char="-"/>
            </a:pPr>
            <a:r>
              <a:rPr lang="hr-HR" sz="1600" dirty="0">
                <a:solidFill>
                  <a:srgbClr val="295A4D"/>
                </a:solidFill>
                <a:latin typeface="Arial" panose="020B0604020202020204" pitchFamily="34" charset="0"/>
                <a:cs typeface="Arial" panose="020B0604020202020204" pitchFamily="34" charset="0"/>
              </a:rPr>
              <a:t>razvoj i unaprjeđenje modela ili prototipa te integraciju ključnih komponenti ili podsustava radi validacije u kontroliranom laboratorijskom okruženju. </a:t>
            </a:r>
          </a:p>
          <a:p>
            <a:endParaRPr lang="hr-HR" sz="1600" dirty="0">
              <a:solidFill>
                <a:srgbClr val="295A4D"/>
              </a:solidFill>
              <a:latin typeface="Arial" panose="020B0604020202020204" pitchFamily="34" charset="0"/>
              <a:cs typeface="Arial" panose="020B0604020202020204" pitchFamily="34" charset="0"/>
            </a:endParaRPr>
          </a:p>
          <a:p>
            <a:r>
              <a:rPr lang="hr-HR" sz="1600" dirty="0">
                <a:solidFill>
                  <a:srgbClr val="295A4D"/>
                </a:solidFill>
                <a:latin typeface="Arial" panose="020B0604020202020204" pitchFamily="34" charset="0"/>
                <a:cs typeface="Arial" panose="020B0604020202020204" pitchFamily="34" charset="0"/>
              </a:rPr>
              <a:t>Aktivnosti također mogu uključivati definiranje pokazatelja uspješnosti, metodologija testiranja te dokumentiranje rezultata radi potpore daljnjem razvoju ili demonstraciji</a:t>
            </a:r>
            <a:r>
              <a:rPr lang="hr-HR" sz="2000" dirty="0">
                <a:solidFill>
                  <a:srgbClr val="295A4D"/>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2537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85EB0-4433-2769-D201-1577ED1E2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AAAFE8-6D17-8079-3B97-7342562E12CC}"/>
              </a:ext>
            </a:extLst>
          </p:cNvPr>
          <p:cNvSpPr>
            <a:spLocks noGrp="1"/>
          </p:cNvSpPr>
          <p:nvPr>
            <p:ph type="title"/>
          </p:nvPr>
        </p:nvSpPr>
        <p:spPr>
          <a:xfrm>
            <a:off x="985842" y="291710"/>
            <a:ext cx="9791701" cy="430886"/>
          </a:xfrm>
        </p:spPr>
        <p:txBody>
          <a:bodyPr>
            <a:noAutofit/>
          </a:bodyPr>
          <a:lstStyle/>
          <a:p>
            <a:r>
              <a:rPr lang="hr-HR" sz="2400" dirty="0"/>
              <a:t>Prihvatljive aktivnosti</a:t>
            </a:r>
            <a:br>
              <a:rPr lang="hr-HR" sz="2400" dirty="0"/>
            </a:br>
            <a:endParaRPr lang="hr-HR" sz="2400" b="1" dirty="0"/>
          </a:p>
        </p:txBody>
      </p:sp>
      <p:sp>
        <p:nvSpPr>
          <p:cNvPr id="11" name="Rectangle 10">
            <a:extLst>
              <a:ext uri="{FF2B5EF4-FFF2-40B4-BE49-F238E27FC236}">
                <a16:creationId xmlns:a16="http://schemas.microsoft.com/office/drawing/2014/main" id="{C31D1FA1-1553-68F6-0B9E-379FCAAB2B7A}"/>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TextBox 15">
            <a:extLst>
              <a:ext uri="{FF2B5EF4-FFF2-40B4-BE49-F238E27FC236}">
                <a16:creationId xmlns:a16="http://schemas.microsoft.com/office/drawing/2014/main" id="{1D3EB4D4-2AA7-5112-24F1-C61A9B30EBE8}"/>
              </a:ext>
            </a:extLst>
          </p:cNvPr>
          <p:cNvSpPr txBox="1"/>
          <p:nvPr/>
        </p:nvSpPr>
        <p:spPr>
          <a:xfrm>
            <a:off x="7203805" y="902547"/>
            <a:ext cx="3775536" cy="646331"/>
          </a:xfrm>
          <a:prstGeom prst="rect">
            <a:avLst/>
          </a:prstGeom>
          <a:solidFill>
            <a:srgbClr val="35915D"/>
          </a:solidFill>
        </p:spPr>
        <p:txBody>
          <a:bodyPr wrap="square">
            <a:spAutoFit/>
          </a:bodyPr>
          <a:lstStyle/>
          <a:p>
            <a:pPr algn="ctr"/>
            <a:r>
              <a:rPr lang="hr-HR" dirty="0">
                <a:solidFill>
                  <a:schemeClr val="bg1"/>
                </a:solidFill>
                <a:latin typeface=""/>
              </a:rPr>
              <a:t>Upravljanje projektom, promidžba i vidljivost</a:t>
            </a:r>
            <a:endParaRPr lang="hr-HR" sz="1800" dirty="0">
              <a:solidFill>
                <a:schemeClr val="bg1"/>
              </a:solidFill>
              <a:latin typeface=""/>
            </a:endParaRPr>
          </a:p>
        </p:txBody>
      </p:sp>
      <p:sp>
        <p:nvSpPr>
          <p:cNvPr id="33" name="TextBox 14">
            <a:extLst>
              <a:ext uri="{FF2B5EF4-FFF2-40B4-BE49-F238E27FC236}">
                <a16:creationId xmlns:a16="http://schemas.microsoft.com/office/drawing/2014/main" id="{0D95335A-8885-DAEC-6D01-1EB56A20A7CA}"/>
              </a:ext>
            </a:extLst>
          </p:cNvPr>
          <p:cNvSpPr txBox="1"/>
          <p:nvPr/>
        </p:nvSpPr>
        <p:spPr>
          <a:xfrm>
            <a:off x="758953" y="1041047"/>
            <a:ext cx="4425696" cy="369332"/>
          </a:xfrm>
          <a:prstGeom prst="rect">
            <a:avLst/>
          </a:prstGeom>
          <a:solidFill>
            <a:srgbClr val="35915D"/>
          </a:solidFill>
        </p:spPr>
        <p:txBody>
          <a:bodyPr wrap="square">
            <a:spAutoFit/>
          </a:bodyPr>
          <a:lstStyle/>
          <a:p>
            <a:pPr algn="ctr"/>
            <a:r>
              <a:rPr lang="hr-HR" dirty="0">
                <a:solidFill>
                  <a:schemeClr val="bg1"/>
                </a:solidFill>
                <a:latin typeface=""/>
              </a:rPr>
              <a:t>Upravljanje inovacijskim ciklusom</a:t>
            </a:r>
          </a:p>
        </p:txBody>
      </p:sp>
      <p:sp>
        <p:nvSpPr>
          <p:cNvPr id="7" name="TextBox 6">
            <a:extLst>
              <a:ext uri="{FF2B5EF4-FFF2-40B4-BE49-F238E27FC236}">
                <a16:creationId xmlns:a16="http://schemas.microsoft.com/office/drawing/2014/main" id="{820FF759-39B3-8B3A-08B7-785875E39A18}"/>
              </a:ext>
            </a:extLst>
          </p:cNvPr>
          <p:cNvSpPr txBox="1"/>
          <p:nvPr/>
        </p:nvSpPr>
        <p:spPr>
          <a:xfrm>
            <a:off x="758952" y="1410379"/>
            <a:ext cx="4425695" cy="4524315"/>
          </a:xfrm>
          <a:prstGeom prst="rect">
            <a:avLst/>
          </a:prstGeom>
          <a:noFill/>
        </p:spPr>
        <p:txBody>
          <a:bodyPr wrap="square">
            <a:spAutoFit/>
          </a:bodyPr>
          <a:lstStyle/>
          <a:p>
            <a:r>
              <a:rPr lang="hr-HR" sz="1600" dirty="0">
                <a:solidFill>
                  <a:srgbClr val="295A4D"/>
                </a:solidFill>
                <a:latin typeface="Arial" panose="020B0604020202020204" pitchFamily="34" charset="0"/>
                <a:cs typeface="Arial" panose="020B0604020202020204" pitchFamily="34" charset="0"/>
              </a:rPr>
              <a:t>Aktivnost uključuje: </a:t>
            </a:r>
          </a:p>
          <a:p>
            <a:endParaRPr lang="hr-HR" sz="1600" dirty="0">
              <a:solidFill>
                <a:srgbClr val="295A4D"/>
              </a:solidFill>
              <a:latin typeface="Arial" panose="020B0604020202020204" pitchFamily="34" charset="0"/>
              <a:cs typeface="Arial" panose="020B0604020202020204" pitchFamily="34" charset="0"/>
            </a:endParaRPr>
          </a:p>
          <a:p>
            <a:r>
              <a:rPr lang="hr-HR" sz="1600" dirty="0">
                <a:solidFill>
                  <a:srgbClr val="295A4D"/>
                </a:solidFill>
                <a:latin typeface="Arial" panose="020B0604020202020204" pitchFamily="34" charset="0"/>
                <a:cs typeface="Arial" panose="020B0604020202020204" pitchFamily="34" charset="0"/>
              </a:rPr>
              <a:t>Tehnološki skauti:</a:t>
            </a:r>
          </a:p>
          <a:p>
            <a:pPr marL="285750" indent="-285750">
              <a:buFontTx/>
              <a:buChar char="-"/>
            </a:pPr>
            <a:r>
              <a:rPr lang="hr-HR" sz="1600" dirty="0">
                <a:solidFill>
                  <a:srgbClr val="295A4D"/>
                </a:solidFill>
                <a:latin typeface="Arial" panose="020B0604020202020204" pitchFamily="34" charset="0"/>
                <a:cs typeface="Arial" panose="020B0604020202020204" pitchFamily="34" charset="0"/>
              </a:rPr>
              <a:t>poslovnu validaciju i analize povezane s ciljnom primjenom, korisnicima i tržištem potencijalnog proizvoda ili usluge,</a:t>
            </a:r>
          </a:p>
          <a:p>
            <a:pPr marL="285750" indent="-285750">
              <a:buFontTx/>
              <a:buChar char="-"/>
            </a:pPr>
            <a:r>
              <a:rPr lang="hr-HR" sz="1600" dirty="0">
                <a:solidFill>
                  <a:srgbClr val="295A4D"/>
                </a:solidFill>
                <a:latin typeface="Arial" panose="020B0604020202020204" pitchFamily="34" charset="0"/>
                <a:cs typeface="Arial" panose="020B0604020202020204" pitchFamily="34" charset="0"/>
              </a:rPr>
              <a:t>pronalazak dodatnih stručnjaka, upravljanje ugovorima, praćenje napretka i razvoj strategija</a:t>
            </a:r>
          </a:p>
          <a:p>
            <a:pPr marL="285750" indent="-285750">
              <a:buFontTx/>
              <a:buChar char="-"/>
            </a:pPr>
            <a:r>
              <a:rPr lang="hr-HR" sz="1600" dirty="0">
                <a:solidFill>
                  <a:srgbClr val="295A4D"/>
                </a:solidFill>
                <a:latin typeface="Arial" panose="020B0604020202020204" pitchFamily="34" charset="0"/>
                <a:cs typeface="Arial" panose="020B0604020202020204" pitchFamily="34" charset="0"/>
              </a:rPr>
              <a:t>identificiranje novih mogućnosti financiranja</a:t>
            </a:r>
          </a:p>
          <a:p>
            <a:pPr marL="285750" indent="-285750">
              <a:buFontTx/>
              <a:buChar char="-"/>
            </a:pPr>
            <a:endParaRPr lang="hr-HR" sz="1600" dirty="0">
              <a:solidFill>
                <a:srgbClr val="295A4D"/>
              </a:solidFill>
              <a:latin typeface="Arial" panose="020B0604020202020204" pitchFamily="34" charset="0"/>
              <a:cs typeface="Arial" panose="020B0604020202020204" pitchFamily="34" charset="0"/>
            </a:endParaRPr>
          </a:p>
          <a:p>
            <a:r>
              <a:rPr lang="hr-HR" sz="1600" dirty="0">
                <a:solidFill>
                  <a:srgbClr val="295A4D"/>
                </a:solidFill>
                <a:latin typeface="Arial" panose="020B0604020202020204" pitchFamily="34" charset="0"/>
                <a:cs typeface="Arial" panose="020B0604020202020204" pitchFamily="34" charset="0"/>
              </a:rPr>
              <a:t>Ostale vanjske usluge: </a:t>
            </a:r>
          </a:p>
          <a:p>
            <a:pPr marL="285750" indent="-285750">
              <a:buFontTx/>
              <a:buChar char="-"/>
            </a:pPr>
            <a:r>
              <a:rPr lang="hr-HR" sz="1600" dirty="0">
                <a:solidFill>
                  <a:srgbClr val="295A4D"/>
                </a:solidFill>
                <a:latin typeface="Arial" panose="020B0604020202020204" pitchFamily="34" charset="0"/>
                <a:cs typeface="Arial" panose="020B0604020202020204" pitchFamily="34" charset="0"/>
              </a:rPr>
              <a:t>povezane s analizom tržišta, studijama izvedivosti i strategijama razvoja proizvoda</a:t>
            </a:r>
          </a:p>
          <a:p>
            <a:pPr marL="285750" indent="-285750">
              <a:buFontTx/>
              <a:buChar char="-"/>
            </a:pPr>
            <a:r>
              <a:rPr lang="hr-HR" sz="1600" dirty="0">
                <a:solidFill>
                  <a:srgbClr val="295A4D"/>
                </a:solidFill>
                <a:latin typeface="Arial" panose="020B0604020202020204" pitchFamily="34" charset="0"/>
                <a:cs typeface="Arial" panose="020B0604020202020204" pitchFamily="34" charset="0"/>
              </a:rPr>
              <a:t>savjetovanje vezano uz upravljanje i zaštitu intelektualnog vlasništva te preliminarno pretraživanje patentnih baza podataka; kao i izrada plana komercijalizacije</a:t>
            </a:r>
          </a:p>
        </p:txBody>
      </p:sp>
      <p:sp>
        <p:nvSpPr>
          <p:cNvPr id="9" name="TextBox 8">
            <a:extLst>
              <a:ext uri="{FF2B5EF4-FFF2-40B4-BE49-F238E27FC236}">
                <a16:creationId xmlns:a16="http://schemas.microsoft.com/office/drawing/2014/main" id="{CA5C452E-11F6-1649-F956-937A1724F412}"/>
              </a:ext>
            </a:extLst>
          </p:cNvPr>
          <p:cNvSpPr txBox="1"/>
          <p:nvPr/>
        </p:nvSpPr>
        <p:spPr>
          <a:xfrm>
            <a:off x="7203805" y="1728829"/>
            <a:ext cx="3775536" cy="2800767"/>
          </a:xfrm>
          <a:prstGeom prst="rect">
            <a:avLst/>
          </a:prstGeom>
          <a:noFill/>
        </p:spPr>
        <p:txBody>
          <a:bodyPr wrap="square">
            <a:spAutoFit/>
          </a:bodyPr>
          <a:lstStyle/>
          <a:p>
            <a:r>
              <a:rPr lang="hr-HR" sz="1600" dirty="0">
                <a:solidFill>
                  <a:srgbClr val="295A4D"/>
                </a:solidFill>
                <a:latin typeface="Arial" panose="020B0604020202020204" pitchFamily="34" charset="0"/>
                <a:cs typeface="Arial" panose="020B0604020202020204" pitchFamily="34" charset="0"/>
              </a:rPr>
              <a:t>Upravljanje projektom: planiranje, koordinaciju, praćenje, izvještavanje i nabavu potrebnu za uspješnu provedbu projekta</a:t>
            </a:r>
          </a:p>
          <a:p>
            <a:endParaRPr lang="hr-HR" sz="1600" dirty="0">
              <a:solidFill>
                <a:srgbClr val="295A4D"/>
              </a:solidFill>
              <a:latin typeface="Arial" panose="020B0604020202020204" pitchFamily="34" charset="0"/>
              <a:cs typeface="Arial" panose="020B0604020202020204" pitchFamily="34" charset="0"/>
            </a:endParaRPr>
          </a:p>
          <a:p>
            <a:r>
              <a:rPr lang="hr-HR" sz="1600" dirty="0">
                <a:solidFill>
                  <a:srgbClr val="295A4D"/>
                </a:solidFill>
                <a:latin typeface="Arial" panose="020B0604020202020204" pitchFamily="34" charset="0"/>
                <a:cs typeface="Arial" panose="020B0604020202020204" pitchFamily="34" charset="0"/>
              </a:rPr>
              <a:t>Promidžba i vidljivost: aktivnosti usmjerene na podizanje svijesti o projektu i njegovim rezultatima među dionicima i širom javnosti (marketing, organizaciju događanja i druge promotivne aktivnosti)</a:t>
            </a:r>
          </a:p>
        </p:txBody>
      </p:sp>
    </p:spTree>
    <p:extLst>
      <p:ext uri="{BB962C8B-B14F-4D97-AF65-F5344CB8AC3E}">
        <p14:creationId xmlns:p14="http://schemas.microsoft.com/office/powerpoint/2010/main" val="8137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64000"/>
            <a:ext cx="9791701" cy="430886"/>
          </a:xfrm>
        </p:spPr>
        <p:txBody>
          <a:bodyPr>
            <a:noAutofit/>
          </a:bodyPr>
          <a:lstStyle/>
          <a:p>
            <a:r>
              <a:rPr lang="hr-HR" sz="2400" dirty="0"/>
              <a:t>Prihvatljivi troškovi </a:t>
            </a:r>
            <a:endParaRPr lang="hr-HR" sz="2400" b="1" dirty="0"/>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2" name="Picture 11">
            <a:extLst>
              <a:ext uri="{FF2B5EF4-FFF2-40B4-BE49-F238E27FC236}">
                <a16:creationId xmlns:a16="http://schemas.microsoft.com/office/drawing/2014/main" id="{678CA158-DA17-5340-0F49-6991E5F73ACC}"/>
              </a:ext>
            </a:extLst>
          </p:cNvPr>
          <p:cNvPicPr>
            <a:picLocks noChangeAspect="1"/>
          </p:cNvPicPr>
          <p:nvPr/>
        </p:nvPicPr>
        <p:blipFill>
          <a:blip r:embed="rId3"/>
          <a:srcRect/>
          <a:stretch/>
        </p:blipFill>
        <p:spPr>
          <a:xfrm>
            <a:off x="10896484" y="5109174"/>
            <a:ext cx="1130405" cy="1130405"/>
          </a:xfrm>
          <a:prstGeom prst="rect">
            <a:avLst/>
          </a:prstGeom>
        </p:spPr>
      </p:pic>
      <p:sp>
        <p:nvSpPr>
          <p:cNvPr id="58" name="TextBox 57">
            <a:extLst>
              <a:ext uri="{FF2B5EF4-FFF2-40B4-BE49-F238E27FC236}">
                <a16:creationId xmlns:a16="http://schemas.microsoft.com/office/drawing/2014/main" id="{BE5CE5D5-B666-F320-B5E7-EC93BB6428B4}"/>
              </a:ext>
            </a:extLst>
          </p:cNvPr>
          <p:cNvSpPr txBox="1"/>
          <p:nvPr/>
        </p:nvSpPr>
        <p:spPr>
          <a:xfrm>
            <a:off x="0" y="945628"/>
            <a:ext cx="11929565" cy="4770537"/>
          </a:xfrm>
          <a:prstGeom prst="rect">
            <a:avLst/>
          </a:prstGeom>
          <a:noFill/>
        </p:spPr>
        <p:txBody>
          <a:bodyPr wrap="square">
            <a:spAutoFit/>
          </a:bodyPr>
          <a:lstStyle/>
          <a:p>
            <a:pPr lvl="1"/>
            <a:r>
              <a:rPr lang="hr-HR" sz="2200" b="1" dirty="0">
                <a:solidFill>
                  <a:srgbClr val="295A4D"/>
                </a:solidFill>
                <a:latin typeface=""/>
              </a:rPr>
              <a:t>Sukladno točki 10.3 </a:t>
            </a:r>
            <a:r>
              <a:rPr lang="hr-HR" sz="2200" b="1" dirty="0" err="1">
                <a:solidFill>
                  <a:srgbClr val="295A4D"/>
                </a:solidFill>
                <a:latin typeface=""/>
              </a:rPr>
              <a:t>GfA</a:t>
            </a:r>
            <a:r>
              <a:rPr lang="hr-HR" sz="2200" b="1" dirty="0">
                <a:solidFill>
                  <a:srgbClr val="295A4D"/>
                </a:solidFill>
                <a:latin typeface=""/>
              </a:rPr>
              <a:t>, prihvatljivi su:</a:t>
            </a:r>
          </a:p>
          <a:p>
            <a:pPr lvl="1"/>
            <a:endParaRPr lang="hr-HR" sz="2200" b="1" dirty="0">
              <a:solidFill>
                <a:srgbClr val="295A4D"/>
              </a:solidFill>
              <a:latin typeface=""/>
            </a:endParaRPr>
          </a:p>
          <a:p>
            <a:pPr lvl="1"/>
            <a:r>
              <a:rPr lang="hr-HR" sz="2200" b="1" u="sng" dirty="0">
                <a:solidFill>
                  <a:srgbClr val="295A4D"/>
                </a:solidFill>
                <a:latin typeface=""/>
              </a:rPr>
              <a:t>Aktivnost 1 . Priprema projekta </a:t>
            </a:r>
          </a:p>
          <a:p>
            <a:pPr lvl="1"/>
            <a:endParaRPr lang="hr-HR" sz="2200" b="1" u="sng" dirty="0">
              <a:solidFill>
                <a:srgbClr val="295A4D"/>
              </a:solidFill>
              <a:latin typeface=""/>
            </a:endParaRPr>
          </a:p>
          <a:p>
            <a:pPr marL="742950" lvl="1" indent="-285750">
              <a:buFont typeface="Arial" panose="020B0604020202020204" pitchFamily="34" charset="0"/>
              <a:buChar char="•"/>
            </a:pPr>
            <a:r>
              <a:rPr lang="hr-HR" sz="2200" dirty="0">
                <a:solidFill>
                  <a:srgbClr val="295A4D"/>
                </a:solidFill>
                <a:latin typeface=""/>
              </a:rPr>
              <a:t>Trošak tehnološkog skauta – do 2.500,00 EUR bruto po projektu, isključivo za fazu pripreme projekta.</a:t>
            </a:r>
          </a:p>
          <a:p>
            <a:pPr marL="742950" lvl="1" indent="-285750">
              <a:buFont typeface="Arial" panose="020B0604020202020204" pitchFamily="34" charset="0"/>
              <a:buChar char="•"/>
            </a:pPr>
            <a:endParaRPr lang="hr-HR" sz="2200" dirty="0">
              <a:solidFill>
                <a:srgbClr val="295A4D"/>
              </a:solidFill>
              <a:latin typeface=""/>
            </a:endParaRPr>
          </a:p>
          <a:p>
            <a:pPr marL="742950" lvl="1" indent="-285750">
              <a:buFont typeface="Arial" panose="020B0604020202020204" pitchFamily="34" charset="0"/>
              <a:buChar char="•"/>
            </a:pPr>
            <a:r>
              <a:rPr lang="hr-HR" sz="2200" b="1" dirty="0">
                <a:solidFill>
                  <a:srgbClr val="295A4D"/>
                </a:solidFill>
                <a:latin typeface=""/>
              </a:rPr>
              <a:t>NAPOMENA: </a:t>
            </a:r>
            <a:r>
              <a:rPr lang="hr-HR" sz="2200" dirty="0">
                <a:solidFill>
                  <a:srgbClr val="295A4D"/>
                </a:solidFill>
                <a:latin typeface=""/>
              </a:rPr>
              <a:t>Tehnološki skaut može biti angažiran putem bilo kojeg ugovornog oblika, kao što su ugovor o djelu, autorski ugovor, ugovor o suradnji/uslugama i sl. Skaut također može biti angažiran putem druge pravne osobe (npr. konzultantskog društva ili istraživačke organizacije) za koju radi ili putem koje pruža usluge.</a:t>
            </a:r>
          </a:p>
          <a:p>
            <a:pPr marL="742950" lvl="1" indent="-285750">
              <a:buFont typeface="Arial" panose="020B0604020202020204" pitchFamily="34" charset="0"/>
              <a:buChar char="•"/>
            </a:pPr>
            <a:endParaRPr lang="hr-HR" sz="2200" dirty="0">
              <a:solidFill>
                <a:srgbClr val="295A4D"/>
              </a:solidFill>
              <a:latin typeface=""/>
            </a:endParaRPr>
          </a:p>
          <a:p>
            <a:pPr marL="742950" lvl="1" indent="-285750">
              <a:buFont typeface="Arial" panose="020B0604020202020204" pitchFamily="34" charset="0"/>
              <a:buChar char="•"/>
            </a:pPr>
            <a:r>
              <a:rPr lang="hr-HR" sz="2200" b="1" dirty="0">
                <a:solidFill>
                  <a:srgbClr val="295A4D"/>
                </a:solidFill>
                <a:latin typeface=""/>
              </a:rPr>
              <a:t>Vrsta potpore: </a:t>
            </a:r>
            <a:r>
              <a:rPr lang="hr-HR" sz="2200" dirty="0">
                <a:solidFill>
                  <a:srgbClr val="295A4D"/>
                </a:solidFill>
                <a:latin typeface=""/>
              </a:rPr>
              <a:t>Potpore za inovacije za MSP-ove – do 100% prihvatljivih troškova</a:t>
            </a:r>
          </a:p>
          <a:p>
            <a:pPr lvl="1"/>
            <a:endParaRPr lang="hr-HR" dirty="0">
              <a:solidFill>
                <a:srgbClr val="295A4D"/>
              </a:solidFill>
              <a:latin typeface=""/>
            </a:endParaRPr>
          </a:p>
        </p:txBody>
      </p:sp>
    </p:spTree>
    <p:extLst>
      <p:ext uri="{BB962C8B-B14F-4D97-AF65-F5344CB8AC3E}">
        <p14:creationId xmlns:p14="http://schemas.microsoft.com/office/powerpoint/2010/main" val="4006672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8DCE-2178-9FEA-AB54-A279AE56ADF4}"/>
              </a:ext>
            </a:extLst>
          </p:cNvPr>
          <p:cNvSpPr>
            <a:spLocks noGrp="1"/>
          </p:cNvSpPr>
          <p:nvPr>
            <p:ph type="title"/>
          </p:nvPr>
        </p:nvSpPr>
        <p:spPr>
          <a:xfrm>
            <a:off x="838199" y="122991"/>
            <a:ext cx="11066755" cy="1325563"/>
          </a:xfrm>
        </p:spPr>
        <p:txBody>
          <a:bodyPr>
            <a:normAutofit/>
          </a:bodyPr>
          <a:lstStyle/>
          <a:p>
            <a:r>
              <a:rPr lang="hr-HR" sz="3600" dirty="0"/>
              <a:t>Program virtualne radionice</a:t>
            </a:r>
          </a:p>
        </p:txBody>
      </p:sp>
      <p:sp>
        <p:nvSpPr>
          <p:cNvPr id="6" name="Content Placeholder 2">
            <a:extLst>
              <a:ext uri="{FF2B5EF4-FFF2-40B4-BE49-F238E27FC236}">
                <a16:creationId xmlns:a16="http://schemas.microsoft.com/office/drawing/2014/main" id="{2616BB9C-6905-4A87-588B-7FF8CB94D576}"/>
              </a:ext>
            </a:extLst>
          </p:cNvPr>
          <p:cNvSpPr>
            <a:spLocks noGrp="1"/>
          </p:cNvSpPr>
          <p:nvPr>
            <p:ph idx="1"/>
          </p:nvPr>
        </p:nvSpPr>
        <p:spPr>
          <a:xfrm>
            <a:off x="838199" y="1448554"/>
            <a:ext cx="10626969" cy="4855531"/>
          </a:xfrm>
        </p:spPr>
        <p:txBody>
          <a:bodyPr>
            <a:normAutofit/>
          </a:bodyPr>
          <a:lstStyle/>
          <a:p>
            <a:pPr marL="0" indent="0">
              <a:buNone/>
            </a:pPr>
            <a:endParaRPr lang="hr-HR" sz="2000" b="1" dirty="0"/>
          </a:p>
          <a:p>
            <a:pPr>
              <a:buFont typeface="Wingdings" pitchFamily="2" charset="2"/>
              <a:buChar char="§"/>
            </a:pPr>
            <a:r>
              <a:rPr lang="hr-HR" sz="2000" b="1" dirty="0"/>
              <a:t>O DIGIT-u: </a:t>
            </a:r>
            <a:r>
              <a:rPr lang="hr-HR" sz="2000" dirty="0"/>
              <a:t>Irena Ivandić, p</a:t>
            </a:r>
            <a:r>
              <a:rPr lang="en-US" sz="2000" dirty="0" err="1"/>
              <a:t>rogram</a:t>
            </a:r>
            <a:r>
              <a:rPr lang="en-US" sz="2000" dirty="0"/>
              <a:t> design and implementation </a:t>
            </a:r>
            <a:r>
              <a:rPr lang="hr-HR" sz="2000" dirty="0" err="1"/>
              <a:t>expert</a:t>
            </a:r>
            <a:endParaRPr lang="hr-HR" sz="2000" b="1" dirty="0"/>
          </a:p>
          <a:p>
            <a:pPr>
              <a:buFont typeface="Wingdings" pitchFamily="2" charset="2"/>
              <a:buChar char="§"/>
            </a:pPr>
            <a:endParaRPr lang="hr-HR" sz="2000" b="1" dirty="0"/>
          </a:p>
          <a:p>
            <a:pPr>
              <a:buFont typeface="Wingdings" pitchFamily="2" charset="2"/>
              <a:buChar char="§"/>
            </a:pPr>
            <a:r>
              <a:rPr lang="hr-HR" sz="2000" b="1" dirty="0"/>
              <a:t>Predstavljanje poziva na dostavu projektnih prijedloga: </a:t>
            </a:r>
            <a:r>
              <a:rPr lang="hr-HR" sz="2000" dirty="0"/>
              <a:t>Irena Ivandić, p</a:t>
            </a:r>
            <a:r>
              <a:rPr lang="en-US" sz="2000" dirty="0" err="1"/>
              <a:t>rogram</a:t>
            </a:r>
            <a:r>
              <a:rPr lang="en-US" sz="2000" dirty="0"/>
              <a:t> design and implementation </a:t>
            </a:r>
            <a:r>
              <a:rPr lang="hr-HR" sz="2000" dirty="0" err="1"/>
              <a:t>expert</a:t>
            </a:r>
            <a:endParaRPr lang="hr-HR" sz="2000" dirty="0"/>
          </a:p>
          <a:p>
            <a:pPr marL="0" indent="0">
              <a:buNone/>
            </a:pPr>
            <a:endParaRPr lang="hr-HR" sz="2000" dirty="0"/>
          </a:p>
          <a:p>
            <a:pPr>
              <a:buFont typeface="Wingdings" pitchFamily="2" charset="2"/>
              <a:buChar char="§"/>
            </a:pPr>
            <a:r>
              <a:rPr lang="hr-HR" sz="2000" b="1" dirty="0"/>
              <a:t>Postupak dodjele i ocjena kvalitete: </a:t>
            </a:r>
            <a:r>
              <a:rPr lang="hr-HR" sz="2000" dirty="0"/>
              <a:t>Mislav Jurišić, </a:t>
            </a:r>
            <a:r>
              <a:rPr lang="hr-HR" sz="2000" dirty="0" err="1"/>
              <a:t>evaluation</a:t>
            </a:r>
            <a:r>
              <a:rPr lang="hr-HR" sz="2000" dirty="0"/>
              <a:t> </a:t>
            </a:r>
            <a:r>
              <a:rPr lang="hr-HR" sz="2000" dirty="0" err="1"/>
              <a:t>coordinator</a:t>
            </a:r>
            <a:endParaRPr lang="hr-HR" sz="2000" dirty="0"/>
          </a:p>
          <a:p>
            <a:pPr>
              <a:buFont typeface="Wingdings" pitchFamily="2" charset="2"/>
              <a:buChar char="§"/>
            </a:pPr>
            <a:endParaRPr lang="hr-HR" sz="2000" dirty="0"/>
          </a:p>
          <a:p>
            <a:pPr>
              <a:buFont typeface="Wingdings" pitchFamily="2" charset="2"/>
              <a:buChar char="§"/>
            </a:pPr>
            <a:r>
              <a:rPr lang="hr-HR" sz="2000" b="1" dirty="0"/>
              <a:t>Neprihvatljive aktivnosti (</a:t>
            </a:r>
            <a:r>
              <a:rPr lang="hr-HR" sz="2000" b="1" dirty="0" err="1"/>
              <a:t>Exclusion</a:t>
            </a:r>
            <a:r>
              <a:rPr lang="hr-HR" sz="2000" b="1" dirty="0"/>
              <a:t> lista): </a:t>
            </a:r>
            <a:r>
              <a:rPr lang="hr-HR" sz="2000" dirty="0"/>
              <a:t>Ariana Korlaet, </a:t>
            </a:r>
            <a:r>
              <a:rPr lang="hr-HR" sz="2000" dirty="0" err="1"/>
              <a:t>social</a:t>
            </a:r>
            <a:r>
              <a:rPr lang="hr-HR" sz="2000" dirty="0"/>
              <a:t> </a:t>
            </a:r>
            <a:r>
              <a:rPr lang="hr-HR" sz="2000" dirty="0" err="1"/>
              <a:t>and</a:t>
            </a:r>
            <a:r>
              <a:rPr lang="hr-HR" sz="2000" dirty="0"/>
              <a:t> </a:t>
            </a:r>
            <a:r>
              <a:rPr lang="hr-HR" sz="2000" dirty="0" err="1"/>
              <a:t>communication</a:t>
            </a:r>
            <a:r>
              <a:rPr lang="hr-HR" sz="2000" dirty="0"/>
              <a:t> </a:t>
            </a:r>
            <a:r>
              <a:rPr lang="hr-HR" sz="2000" dirty="0" err="1"/>
              <a:t>expert</a:t>
            </a:r>
            <a:r>
              <a:rPr lang="hr-HR" sz="2000" dirty="0"/>
              <a:t> </a:t>
            </a:r>
          </a:p>
          <a:p>
            <a:pPr marL="0" indent="0">
              <a:buNone/>
            </a:pPr>
            <a:endParaRPr lang="hr-HR" sz="2000" dirty="0"/>
          </a:p>
          <a:p>
            <a:pPr marL="0" indent="0">
              <a:buNone/>
            </a:pPr>
            <a:endParaRPr lang="hr-HR" sz="2000" dirty="0"/>
          </a:p>
        </p:txBody>
      </p:sp>
      <p:sp>
        <p:nvSpPr>
          <p:cNvPr id="8" name="Rectangle 7">
            <a:extLst>
              <a:ext uri="{FF2B5EF4-FFF2-40B4-BE49-F238E27FC236}">
                <a16:creationId xmlns:a16="http://schemas.microsoft.com/office/drawing/2014/main" id="{68D723C6-E98C-741A-5258-CA3D789570DE}"/>
              </a:ext>
            </a:extLst>
          </p:cNvPr>
          <p:cNvSpPr/>
          <p:nvPr/>
        </p:nvSpPr>
        <p:spPr>
          <a:xfrm rot="10800000">
            <a:off x="378352" y="1292469"/>
            <a:ext cx="149186" cy="4941276"/>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125977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8E275-49E4-AA82-8C9F-0E6D36E080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91B221-9FAD-3915-2CD7-16AC9368085C}"/>
              </a:ext>
            </a:extLst>
          </p:cNvPr>
          <p:cNvSpPr>
            <a:spLocks noGrp="1"/>
          </p:cNvSpPr>
          <p:nvPr>
            <p:ph type="title"/>
          </p:nvPr>
        </p:nvSpPr>
        <p:spPr>
          <a:xfrm>
            <a:off x="792411" y="164000"/>
            <a:ext cx="9791701" cy="430886"/>
          </a:xfrm>
        </p:spPr>
        <p:txBody>
          <a:bodyPr>
            <a:noAutofit/>
          </a:bodyPr>
          <a:lstStyle/>
          <a:p>
            <a:r>
              <a:rPr lang="hr-HR" sz="2400" dirty="0"/>
              <a:t>Prihvatljivi troškovi </a:t>
            </a:r>
            <a:endParaRPr lang="hr-HR" sz="2400" b="1" dirty="0"/>
          </a:p>
        </p:txBody>
      </p:sp>
      <p:sp>
        <p:nvSpPr>
          <p:cNvPr id="11" name="Rectangle 10">
            <a:extLst>
              <a:ext uri="{FF2B5EF4-FFF2-40B4-BE49-F238E27FC236}">
                <a16:creationId xmlns:a16="http://schemas.microsoft.com/office/drawing/2014/main" id="{B1BB168F-C151-9D9C-9C9A-F94F583C9700}"/>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2" name="Picture 11">
            <a:extLst>
              <a:ext uri="{FF2B5EF4-FFF2-40B4-BE49-F238E27FC236}">
                <a16:creationId xmlns:a16="http://schemas.microsoft.com/office/drawing/2014/main" id="{1A2AB378-89C2-5AC8-4A74-AF468A7A5B49}"/>
              </a:ext>
            </a:extLst>
          </p:cNvPr>
          <p:cNvPicPr>
            <a:picLocks noChangeAspect="1"/>
          </p:cNvPicPr>
          <p:nvPr/>
        </p:nvPicPr>
        <p:blipFill>
          <a:blip r:embed="rId3"/>
          <a:srcRect/>
          <a:stretch/>
        </p:blipFill>
        <p:spPr>
          <a:xfrm>
            <a:off x="11061595" y="5674376"/>
            <a:ext cx="1130405" cy="1130405"/>
          </a:xfrm>
          <a:prstGeom prst="rect">
            <a:avLst/>
          </a:prstGeom>
        </p:spPr>
      </p:pic>
      <p:sp>
        <p:nvSpPr>
          <p:cNvPr id="58" name="TextBox 57">
            <a:extLst>
              <a:ext uri="{FF2B5EF4-FFF2-40B4-BE49-F238E27FC236}">
                <a16:creationId xmlns:a16="http://schemas.microsoft.com/office/drawing/2014/main" id="{60F93869-7216-6CF4-DF4F-BCBB377696A1}"/>
              </a:ext>
            </a:extLst>
          </p:cNvPr>
          <p:cNvSpPr txBox="1"/>
          <p:nvPr/>
        </p:nvSpPr>
        <p:spPr>
          <a:xfrm>
            <a:off x="0" y="801301"/>
            <a:ext cx="11929565" cy="5478423"/>
          </a:xfrm>
          <a:prstGeom prst="rect">
            <a:avLst/>
          </a:prstGeom>
          <a:noFill/>
        </p:spPr>
        <p:txBody>
          <a:bodyPr wrap="square">
            <a:spAutoFit/>
          </a:bodyPr>
          <a:lstStyle/>
          <a:p>
            <a:pPr lvl="1"/>
            <a:r>
              <a:rPr lang="hr-HR" sz="2200" b="1" u="sng" dirty="0">
                <a:solidFill>
                  <a:srgbClr val="295A4D"/>
                </a:solidFill>
                <a:latin typeface=""/>
              </a:rPr>
              <a:t>Aktivnost 2. Industrijsko istraživanje (TRL 3-4)</a:t>
            </a:r>
          </a:p>
          <a:p>
            <a:pPr lvl="1"/>
            <a:endParaRPr lang="hr-HR" sz="2200" b="1" u="sng" dirty="0">
              <a:solidFill>
                <a:srgbClr val="295A4D"/>
              </a:solidFill>
              <a:latin typeface=""/>
            </a:endParaRPr>
          </a:p>
          <a:p>
            <a:pPr marL="800100" lvl="1" indent="-342900">
              <a:buFont typeface="Arial" panose="020B0604020202020204" pitchFamily="34" charset="0"/>
              <a:buChar char="•"/>
            </a:pPr>
            <a:r>
              <a:rPr lang="hr-HR" dirty="0">
                <a:solidFill>
                  <a:srgbClr val="295A4D"/>
                </a:solidFill>
                <a:latin typeface=""/>
              </a:rPr>
              <a:t>Troškovi osoblja (troškovi plaća): istraživači, tehničari i ostalo pomoćno osoblje u mjeri u kojoj su zaposleni na projektu;</a:t>
            </a:r>
          </a:p>
          <a:p>
            <a:pPr marL="800100" lvl="1" indent="-342900">
              <a:buFont typeface="Arial" panose="020B0604020202020204" pitchFamily="34" charset="0"/>
              <a:buChar char="•"/>
            </a:pPr>
            <a:r>
              <a:rPr lang="hr-HR" dirty="0">
                <a:solidFill>
                  <a:srgbClr val="295A4D"/>
                </a:solidFill>
                <a:latin typeface=""/>
              </a:rPr>
              <a:t>Troškovi materijala i sitnog inventara za potrebe projekta (npr. kemikalije, reagensi, plastični pribor, uzorci), ako su izravno povezani s provedbom istraživačkih aktivnosti;</a:t>
            </a:r>
          </a:p>
          <a:p>
            <a:pPr marL="800100" lvl="1" indent="-342900">
              <a:buFont typeface="Arial" panose="020B0604020202020204" pitchFamily="34" charset="0"/>
              <a:buChar char="•"/>
            </a:pPr>
            <a:r>
              <a:rPr lang="hr-HR" dirty="0">
                <a:solidFill>
                  <a:srgbClr val="295A4D"/>
                </a:solidFill>
                <a:latin typeface=""/>
              </a:rPr>
              <a:t>Troškovi ugovornog istraživanja, znanja i patenata kupljenih ili licenciranih od vanjskih izvora po tržišnim uvjetima, kao i troškovi savjetodavnih i ekvivalentnih usluga koje se koriste isključivo za projekt (obvezno je da najmanje 20% ukupnih prihvatljivih troškova bude namijenjeno ugovornom istraživanju s RO; prema potrebi, ugovori se mogu sklopiti s više istraživačkih organizacija).</a:t>
            </a:r>
          </a:p>
          <a:p>
            <a:pPr lvl="1"/>
            <a:endParaRPr lang="hr-HR" dirty="0">
              <a:solidFill>
                <a:srgbClr val="295A4D"/>
              </a:solidFill>
              <a:latin typeface=""/>
            </a:endParaRPr>
          </a:p>
          <a:p>
            <a:pPr lvl="1"/>
            <a:r>
              <a:rPr lang="hr-HR" b="1" dirty="0">
                <a:solidFill>
                  <a:srgbClr val="295A4D"/>
                </a:solidFill>
                <a:latin typeface=""/>
              </a:rPr>
              <a:t>NAPOMENA: </a:t>
            </a:r>
            <a:r>
              <a:rPr lang="hr-HR" dirty="0">
                <a:solidFill>
                  <a:srgbClr val="295A4D"/>
                </a:solidFill>
                <a:latin typeface=""/>
              </a:rPr>
              <a:t>Prilikom definiranja uvjeta ugovora s istraživačkom organizacijom, prijavitelji moraju slijediti Smjernice za ugovorno istraživanje navedene u Aneksu VI. Svi ugovori između prijavitelja i istraživačkih organizacija moraju biti potpisani najkasnije do kraja prvog izvještajnog razdoblja (najkasnije 3 mjeseca od potpisivanja Ugovora o dodjeli bespovratnih sredstava).</a:t>
            </a:r>
          </a:p>
          <a:p>
            <a:pPr lvl="1"/>
            <a:endParaRPr lang="hr-HR" dirty="0">
              <a:solidFill>
                <a:srgbClr val="295A4D"/>
              </a:solidFill>
              <a:latin typeface=""/>
            </a:endParaRPr>
          </a:p>
          <a:p>
            <a:pPr lvl="1"/>
            <a:r>
              <a:rPr lang="hr-HR" b="1" dirty="0">
                <a:solidFill>
                  <a:srgbClr val="295A4D"/>
                </a:solidFill>
                <a:latin typeface=""/>
              </a:rPr>
              <a:t>Vrsta potpore: </a:t>
            </a:r>
            <a:r>
              <a:rPr lang="hr-HR" dirty="0">
                <a:solidFill>
                  <a:srgbClr val="295A4D"/>
                </a:solidFill>
                <a:latin typeface=""/>
              </a:rPr>
              <a:t>Potpore za istraživanje i razvoj – do 70% za mikro i mala te do 60% za srednja poduzeća</a:t>
            </a:r>
            <a:endParaRPr lang="hr-HR" sz="1400" dirty="0">
              <a:solidFill>
                <a:srgbClr val="295A4D"/>
              </a:solidFill>
              <a:latin typeface=""/>
            </a:endParaRPr>
          </a:p>
          <a:p>
            <a:pPr lvl="1"/>
            <a:endParaRPr lang="hr-HR" dirty="0">
              <a:solidFill>
                <a:srgbClr val="295A4D"/>
              </a:solidFill>
              <a:latin typeface=""/>
            </a:endParaRPr>
          </a:p>
          <a:p>
            <a:pPr lvl="1"/>
            <a:endParaRPr lang="hr-HR" dirty="0">
              <a:solidFill>
                <a:srgbClr val="295A4D"/>
              </a:solidFill>
              <a:latin typeface=""/>
            </a:endParaRPr>
          </a:p>
        </p:txBody>
      </p:sp>
    </p:spTree>
    <p:extLst>
      <p:ext uri="{BB962C8B-B14F-4D97-AF65-F5344CB8AC3E}">
        <p14:creationId xmlns:p14="http://schemas.microsoft.com/office/powerpoint/2010/main" val="215203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D726C-0605-46EA-D67C-AA9B53FE64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53058-FA18-9E4A-F648-3BB7F6CB647C}"/>
              </a:ext>
            </a:extLst>
          </p:cNvPr>
          <p:cNvSpPr>
            <a:spLocks noGrp="1"/>
          </p:cNvSpPr>
          <p:nvPr>
            <p:ph type="title"/>
          </p:nvPr>
        </p:nvSpPr>
        <p:spPr>
          <a:xfrm>
            <a:off x="792411" y="164000"/>
            <a:ext cx="9791701" cy="430886"/>
          </a:xfrm>
        </p:spPr>
        <p:txBody>
          <a:bodyPr>
            <a:noAutofit/>
          </a:bodyPr>
          <a:lstStyle/>
          <a:p>
            <a:r>
              <a:rPr lang="hr-HR" sz="2400" dirty="0"/>
              <a:t>Prihvatljivi troškovi </a:t>
            </a:r>
            <a:endParaRPr lang="hr-HR" sz="2400" b="1" dirty="0"/>
          </a:p>
        </p:txBody>
      </p:sp>
      <p:sp>
        <p:nvSpPr>
          <p:cNvPr id="11" name="Rectangle 10">
            <a:extLst>
              <a:ext uri="{FF2B5EF4-FFF2-40B4-BE49-F238E27FC236}">
                <a16:creationId xmlns:a16="http://schemas.microsoft.com/office/drawing/2014/main" id="{01AF2DD3-670D-0877-68EB-53C2CDDD121E}"/>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2" name="Picture 11">
            <a:extLst>
              <a:ext uri="{FF2B5EF4-FFF2-40B4-BE49-F238E27FC236}">
                <a16:creationId xmlns:a16="http://schemas.microsoft.com/office/drawing/2014/main" id="{7E29E232-0E06-C24E-0C27-03105CFDA833}"/>
              </a:ext>
            </a:extLst>
          </p:cNvPr>
          <p:cNvPicPr>
            <a:picLocks noChangeAspect="1"/>
          </p:cNvPicPr>
          <p:nvPr/>
        </p:nvPicPr>
        <p:blipFill>
          <a:blip r:embed="rId3"/>
          <a:srcRect/>
          <a:stretch/>
        </p:blipFill>
        <p:spPr>
          <a:xfrm>
            <a:off x="10896484" y="5109174"/>
            <a:ext cx="1130405" cy="1130405"/>
          </a:xfrm>
          <a:prstGeom prst="rect">
            <a:avLst/>
          </a:prstGeom>
        </p:spPr>
      </p:pic>
      <p:sp>
        <p:nvSpPr>
          <p:cNvPr id="58" name="TextBox 57">
            <a:extLst>
              <a:ext uri="{FF2B5EF4-FFF2-40B4-BE49-F238E27FC236}">
                <a16:creationId xmlns:a16="http://schemas.microsoft.com/office/drawing/2014/main" id="{C0945C56-AC15-A658-FD93-92001CCCF38D}"/>
              </a:ext>
            </a:extLst>
          </p:cNvPr>
          <p:cNvSpPr txBox="1"/>
          <p:nvPr/>
        </p:nvSpPr>
        <p:spPr>
          <a:xfrm>
            <a:off x="0" y="945628"/>
            <a:ext cx="11929565" cy="4370427"/>
          </a:xfrm>
          <a:prstGeom prst="rect">
            <a:avLst/>
          </a:prstGeom>
          <a:noFill/>
        </p:spPr>
        <p:txBody>
          <a:bodyPr wrap="square">
            <a:spAutoFit/>
          </a:bodyPr>
          <a:lstStyle/>
          <a:p>
            <a:pPr lvl="1"/>
            <a:r>
              <a:rPr lang="hr-HR" sz="2200" b="1" u="sng" dirty="0">
                <a:solidFill>
                  <a:srgbClr val="295A4D"/>
                </a:solidFill>
                <a:latin typeface=""/>
              </a:rPr>
              <a:t>Aktivnost 3. Upravljanje inovacijskim ciklusom</a:t>
            </a:r>
          </a:p>
          <a:p>
            <a:pPr lvl="1"/>
            <a:endParaRPr lang="hr-HR" sz="2200" b="1" u="sng" dirty="0">
              <a:solidFill>
                <a:srgbClr val="295A4D"/>
              </a:solidFill>
              <a:latin typeface=""/>
            </a:endParaRPr>
          </a:p>
          <a:p>
            <a:pPr marL="800100" lvl="1" indent="-342900">
              <a:buFont typeface="Arial" panose="020B0604020202020204" pitchFamily="34" charset="0"/>
              <a:buChar char="•"/>
            </a:pPr>
            <a:r>
              <a:rPr lang="hr-HR" dirty="0">
                <a:solidFill>
                  <a:srgbClr val="295A4D"/>
                </a:solidFill>
                <a:latin typeface=""/>
              </a:rPr>
              <a:t>Troškovi savjetodavnih usluga i usluga potpore inovacijama, uključujući: </a:t>
            </a:r>
          </a:p>
          <a:p>
            <a:pPr marL="1257300" lvl="2" indent="-342900">
              <a:buFont typeface="Arial" panose="020B0604020202020204" pitchFamily="34" charset="0"/>
              <a:buChar char="•"/>
            </a:pPr>
            <a:r>
              <a:rPr lang="hr-HR" dirty="0">
                <a:solidFill>
                  <a:srgbClr val="295A4D"/>
                </a:solidFill>
                <a:latin typeface=""/>
              </a:rPr>
              <a:t>usluge koje pružaju organizacije za istraživanje i širenje znanja, istraživačke infrastrukture, infrastrukture za testiranje i eksperimentiranje ili inovacijski klasteri;</a:t>
            </a:r>
          </a:p>
          <a:p>
            <a:pPr marL="1257300" lvl="2" indent="-342900">
              <a:buFont typeface="Arial" panose="020B0604020202020204" pitchFamily="34" charset="0"/>
              <a:buChar char="•"/>
            </a:pPr>
            <a:r>
              <a:rPr lang="hr-HR" dirty="0">
                <a:solidFill>
                  <a:srgbClr val="295A4D"/>
                </a:solidFill>
                <a:latin typeface=""/>
              </a:rPr>
              <a:t>usluge koje tijekom provedbe projekta pružaju tehnološki skauti, kao što su usluge praćenja i prilagodbe strategije, usluge pronalaska stručnjaka, usluge analize tržišta, usluge razvoja poslovanja i sl.;</a:t>
            </a:r>
          </a:p>
          <a:p>
            <a:pPr marL="1257300" lvl="2" indent="-342900">
              <a:buFont typeface="Arial" panose="020B0604020202020204" pitchFamily="34" charset="0"/>
              <a:buChar char="•"/>
            </a:pPr>
            <a:r>
              <a:rPr lang="hr-HR" dirty="0">
                <a:solidFill>
                  <a:srgbClr val="295A4D"/>
                </a:solidFill>
                <a:latin typeface=""/>
              </a:rPr>
              <a:t>ostale vanjske usluge, primjerice za analizu tržišta ili izradu studije izvedivosti, izradu studije ili plana komercijalizacije i sl.;</a:t>
            </a:r>
          </a:p>
          <a:p>
            <a:pPr marL="1257300" lvl="2" indent="-342900">
              <a:buFont typeface="Arial" panose="020B0604020202020204" pitchFamily="34" charset="0"/>
              <a:buChar char="•"/>
            </a:pPr>
            <a:r>
              <a:rPr lang="hr-HR" dirty="0">
                <a:solidFill>
                  <a:srgbClr val="295A4D"/>
                </a:solidFill>
                <a:latin typeface=""/>
              </a:rPr>
              <a:t>Troškovi pribavljanja, validacije i zaštite patenata i druge nematerijalne imovine, prihvatljivi za vrijeme trajanja projekta</a:t>
            </a:r>
          </a:p>
          <a:p>
            <a:pPr lvl="1"/>
            <a:endParaRPr lang="hr-HR" dirty="0">
              <a:solidFill>
                <a:srgbClr val="295A4D"/>
              </a:solidFill>
              <a:latin typeface=""/>
            </a:endParaRPr>
          </a:p>
          <a:p>
            <a:pPr lvl="1"/>
            <a:r>
              <a:rPr lang="hr-HR" b="1" dirty="0">
                <a:solidFill>
                  <a:srgbClr val="295A4D"/>
                </a:solidFill>
                <a:latin typeface=""/>
              </a:rPr>
              <a:t>Vrsta potpore: </a:t>
            </a:r>
            <a:r>
              <a:rPr lang="hr-HR" dirty="0">
                <a:solidFill>
                  <a:srgbClr val="295A4D"/>
                </a:solidFill>
                <a:latin typeface=""/>
              </a:rPr>
              <a:t>Potpore za inovacije za MSP-ove – do 100% prihvatljivih troškova</a:t>
            </a:r>
            <a:endParaRPr lang="hr-HR" sz="1600" dirty="0">
              <a:solidFill>
                <a:srgbClr val="295A4D"/>
              </a:solidFill>
              <a:latin typeface=""/>
            </a:endParaRPr>
          </a:p>
          <a:p>
            <a:pPr lvl="1"/>
            <a:endParaRPr lang="hr-HR" dirty="0">
              <a:solidFill>
                <a:srgbClr val="295A4D"/>
              </a:solidFill>
              <a:latin typeface=""/>
            </a:endParaRPr>
          </a:p>
        </p:txBody>
      </p:sp>
    </p:spTree>
    <p:extLst>
      <p:ext uri="{BB962C8B-B14F-4D97-AF65-F5344CB8AC3E}">
        <p14:creationId xmlns:p14="http://schemas.microsoft.com/office/powerpoint/2010/main" val="3669311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67B1E-28FE-111C-FF65-F1E7EAE4BF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0E600-A41F-B443-352A-1D555ADB0FB9}"/>
              </a:ext>
            </a:extLst>
          </p:cNvPr>
          <p:cNvSpPr>
            <a:spLocks noGrp="1"/>
          </p:cNvSpPr>
          <p:nvPr>
            <p:ph type="title"/>
          </p:nvPr>
        </p:nvSpPr>
        <p:spPr>
          <a:xfrm>
            <a:off x="792411" y="164000"/>
            <a:ext cx="9791701" cy="430886"/>
          </a:xfrm>
        </p:spPr>
        <p:txBody>
          <a:bodyPr>
            <a:noAutofit/>
          </a:bodyPr>
          <a:lstStyle/>
          <a:p>
            <a:r>
              <a:rPr lang="hr-HR" sz="2400" dirty="0"/>
              <a:t>Prihvatljivi troškovi </a:t>
            </a:r>
            <a:endParaRPr lang="hr-HR" sz="2400" b="1" dirty="0"/>
          </a:p>
        </p:txBody>
      </p:sp>
      <p:sp>
        <p:nvSpPr>
          <p:cNvPr id="11" name="Rectangle 10">
            <a:extLst>
              <a:ext uri="{FF2B5EF4-FFF2-40B4-BE49-F238E27FC236}">
                <a16:creationId xmlns:a16="http://schemas.microsoft.com/office/drawing/2014/main" id="{7FC4F089-2DCE-D25D-2F0F-942D856D3248}"/>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2" name="Picture 11">
            <a:extLst>
              <a:ext uri="{FF2B5EF4-FFF2-40B4-BE49-F238E27FC236}">
                <a16:creationId xmlns:a16="http://schemas.microsoft.com/office/drawing/2014/main" id="{FE1525C9-75E4-7D58-20B9-68EA04E54F46}"/>
              </a:ext>
            </a:extLst>
          </p:cNvPr>
          <p:cNvPicPr>
            <a:picLocks noChangeAspect="1"/>
          </p:cNvPicPr>
          <p:nvPr/>
        </p:nvPicPr>
        <p:blipFill>
          <a:blip r:embed="rId3"/>
          <a:srcRect/>
          <a:stretch/>
        </p:blipFill>
        <p:spPr>
          <a:xfrm>
            <a:off x="10896484" y="5109174"/>
            <a:ext cx="1130405" cy="1130405"/>
          </a:xfrm>
          <a:prstGeom prst="rect">
            <a:avLst/>
          </a:prstGeom>
        </p:spPr>
      </p:pic>
      <p:sp>
        <p:nvSpPr>
          <p:cNvPr id="58" name="TextBox 57">
            <a:extLst>
              <a:ext uri="{FF2B5EF4-FFF2-40B4-BE49-F238E27FC236}">
                <a16:creationId xmlns:a16="http://schemas.microsoft.com/office/drawing/2014/main" id="{B9A6318C-90FC-E98B-81BF-C8EDCADC3220}"/>
              </a:ext>
            </a:extLst>
          </p:cNvPr>
          <p:cNvSpPr txBox="1"/>
          <p:nvPr/>
        </p:nvSpPr>
        <p:spPr>
          <a:xfrm>
            <a:off x="131217" y="945628"/>
            <a:ext cx="11929565" cy="3539430"/>
          </a:xfrm>
          <a:prstGeom prst="rect">
            <a:avLst/>
          </a:prstGeom>
          <a:noFill/>
        </p:spPr>
        <p:txBody>
          <a:bodyPr wrap="square">
            <a:spAutoFit/>
          </a:bodyPr>
          <a:lstStyle/>
          <a:p>
            <a:pPr lvl="1"/>
            <a:r>
              <a:rPr lang="hr-HR" sz="2200" b="1" u="sng" dirty="0">
                <a:solidFill>
                  <a:srgbClr val="295A4D"/>
                </a:solidFill>
                <a:latin typeface=""/>
              </a:rPr>
              <a:t>Aktivnost 4. </a:t>
            </a:r>
            <a:r>
              <a:rPr lang="sv-SE" sz="2200" b="1" u="sng" dirty="0">
                <a:solidFill>
                  <a:srgbClr val="295A4D"/>
                </a:solidFill>
                <a:latin typeface=""/>
              </a:rPr>
              <a:t>Upravljanje projektom, promidžba i vidljivost</a:t>
            </a:r>
            <a:endParaRPr lang="hr-HR" sz="2200" b="1" u="sng" dirty="0">
              <a:solidFill>
                <a:srgbClr val="295A4D"/>
              </a:solidFill>
              <a:latin typeface=""/>
            </a:endParaRPr>
          </a:p>
          <a:p>
            <a:pPr lvl="1"/>
            <a:endParaRPr lang="hr-HR" sz="2200" b="1" u="sng" dirty="0">
              <a:solidFill>
                <a:srgbClr val="295A4D"/>
              </a:solidFill>
              <a:latin typeface=""/>
            </a:endParaRPr>
          </a:p>
          <a:p>
            <a:pPr marL="800100" lvl="1" indent="-342900">
              <a:buFont typeface="Arial" panose="020B0604020202020204" pitchFamily="34" charset="0"/>
              <a:buChar char="•"/>
            </a:pPr>
            <a:r>
              <a:rPr lang="hr-HR" sz="2000" dirty="0">
                <a:solidFill>
                  <a:srgbClr val="295A4D"/>
                </a:solidFill>
                <a:latin typeface=""/>
              </a:rPr>
              <a:t>Fiksna stopa – 7 % ukupnih prihvatljivih troškova planiranih za Aktivnost 2 (Potpore za istraživanje i razvoj), uključuje:</a:t>
            </a:r>
          </a:p>
          <a:p>
            <a:pPr marL="1257300" lvl="2" indent="-342900">
              <a:buFont typeface="Arial" panose="020B0604020202020204" pitchFamily="34" charset="0"/>
              <a:buChar char="•"/>
            </a:pPr>
            <a:r>
              <a:rPr lang="hr-HR" sz="2000" dirty="0">
                <a:solidFill>
                  <a:srgbClr val="295A4D"/>
                </a:solidFill>
                <a:latin typeface=""/>
              </a:rPr>
              <a:t>troškove upravljanja projektom;</a:t>
            </a:r>
          </a:p>
          <a:p>
            <a:pPr marL="1257300" lvl="2" indent="-342900">
              <a:buFont typeface="Arial" panose="020B0604020202020204" pitchFamily="34" charset="0"/>
              <a:buChar char="•"/>
            </a:pPr>
            <a:r>
              <a:rPr lang="hr-HR" sz="2000" dirty="0">
                <a:solidFill>
                  <a:srgbClr val="295A4D"/>
                </a:solidFill>
                <a:latin typeface=""/>
              </a:rPr>
              <a:t>troškove promidžbe i vidljivosti;</a:t>
            </a:r>
          </a:p>
          <a:p>
            <a:pPr marL="1257300" lvl="2" indent="-342900">
              <a:buFont typeface="Arial" panose="020B0604020202020204" pitchFamily="34" charset="0"/>
              <a:buChar char="•"/>
            </a:pPr>
            <a:r>
              <a:rPr lang="hr-HR" sz="2000" dirty="0">
                <a:solidFill>
                  <a:srgbClr val="295A4D"/>
                </a:solidFill>
                <a:latin typeface=""/>
              </a:rPr>
              <a:t>ostale administrativne troškove povezane s upravljanjem, računovodstvom, čišćenjem, telefonskim uslugama, uslugama vode ili električne energije te druge slične troškove.</a:t>
            </a:r>
          </a:p>
          <a:p>
            <a:pPr marL="1257300" lvl="2" indent="-342900">
              <a:buFont typeface="Arial" panose="020B0604020202020204" pitchFamily="34" charset="0"/>
              <a:buChar char="•"/>
            </a:pPr>
            <a:endParaRPr lang="hr-HR" sz="2000" dirty="0">
              <a:solidFill>
                <a:srgbClr val="295A4D"/>
              </a:solidFill>
              <a:latin typeface=""/>
            </a:endParaRPr>
          </a:p>
          <a:p>
            <a:pPr lvl="2"/>
            <a:r>
              <a:rPr lang="hr-HR" sz="2000" b="1" dirty="0">
                <a:solidFill>
                  <a:srgbClr val="295A4D"/>
                </a:solidFill>
                <a:latin typeface=""/>
              </a:rPr>
              <a:t>Vrsta potpore: </a:t>
            </a:r>
            <a:r>
              <a:rPr lang="hr-HR" sz="2000" dirty="0">
                <a:solidFill>
                  <a:srgbClr val="295A4D"/>
                </a:solidFill>
                <a:latin typeface=""/>
              </a:rPr>
              <a:t>Potpore za istraživanje i razvoj – do 70% za mikro i mala te do 60% za srednja poduzeća</a:t>
            </a:r>
            <a:endParaRPr lang="hr-HR" dirty="0">
              <a:solidFill>
                <a:srgbClr val="295A4D"/>
              </a:solidFill>
              <a:latin typeface=""/>
            </a:endParaRPr>
          </a:p>
        </p:txBody>
      </p:sp>
    </p:spTree>
    <p:extLst>
      <p:ext uri="{BB962C8B-B14F-4D97-AF65-F5344CB8AC3E}">
        <p14:creationId xmlns:p14="http://schemas.microsoft.com/office/powerpoint/2010/main" val="1106510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64000"/>
            <a:ext cx="9791701" cy="430886"/>
          </a:xfrm>
        </p:spPr>
        <p:txBody>
          <a:bodyPr>
            <a:noAutofit/>
          </a:bodyPr>
          <a:lstStyle/>
          <a:p>
            <a:r>
              <a:rPr lang="hr-HR" sz="2400" dirty="0"/>
              <a:t>Izračun plaća troškova osoblja</a:t>
            </a:r>
            <a:endParaRPr lang="hr-HR" sz="2400" b="1" dirty="0"/>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2" name="Picture 11">
            <a:extLst>
              <a:ext uri="{FF2B5EF4-FFF2-40B4-BE49-F238E27FC236}">
                <a16:creationId xmlns:a16="http://schemas.microsoft.com/office/drawing/2014/main" id="{678CA158-DA17-5340-0F49-6991E5F73ACC}"/>
              </a:ext>
            </a:extLst>
          </p:cNvPr>
          <p:cNvPicPr>
            <a:picLocks noChangeAspect="1"/>
          </p:cNvPicPr>
          <p:nvPr/>
        </p:nvPicPr>
        <p:blipFill>
          <a:blip r:embed="rId3"/>
          <a:srcRect/>
          <a:stretch/>
        </p:blipFill>
        <p:spPr>
          <a:xfrm>
            <a:off x="10896484" y="5109174"/>
            <a:ext cx="1130405" cy="1130405"/>
          </a:xfrm>
          <a:prstGeom prst="rect">
            <a:avLst/>
          </a:prstGeom>
        </p:spPr>
      </p:pic>
      <p:sp>
        <p:nvSpPr>
          <p:cNvPr id="58" name="TextBox 57">
            <a:extLst>
              <a:ext uri="{FF2B5EF4-FFF2-40B4-BE49-F238E27FC236}">
                <a16:creationId xmlns:a16="http://schemas.microsoft.com/office/drawing/2014/main" id="{BE5CE5D5-B666-F320-B5E7-EC93BB6428B4}"/>
              </a:ext>
            </a:extLst>
          </p:cNvPr>
          <p:cNvSpPr txBox="1"/>
          <p:nvPr/>
        </p:nvSpPr>
        <p:spPr>
          <a:xfrm>
            <a:off x="1" y="1152144"/>
            <a:ext cx="11082527" cy="4678204"/>
          </a:xfrm>
          <a:prstGeom prst="rect">
            <a:avLst/>
          </a:prstGeom>
          <a:noFill/>
        </p:spPr>
        <p:txBody>
          <a:bodyPr wrap="square">
            <a:spAutoFit/>
          </a:bodyPr>
          <a:lstStyle/>
          <a:p>
            <a:pPr lvl="1"/>
            <a:r>
              <a:rPr lang="hr-HR" sz="2000" b="1" i="1" dirty="0">
                <a:solidFill>
                  <a:srgbClr val="295A4D"/>
                </a:solidFill>
                <a:latin typeface=""/>
              </a:rPr>
              <a:t>Daily rate </a:t>
            </a:r>
            <a:r>
              <a:rPr lang="hr-HR" sz="2000" dirty="0">
                <a:solidFill>
                  <a:srgbClr val="295A4D"/>
                </a:solidFill>
                <a:latin typeface=""/>
              </a:rPr>
              <a:t>se izračunava za troškove osoblja koje radi na projektu – uključuje i novozaposlene i postojeće zaposlenike, a ista dnevnica rada primjenjuje se na sve osobe za koje rade na projektu.</a:t>
            </a:r>
          </a:p>
          <a:p>
            <a:pPr lvl="1"/>
            <a:endParaRPr lang="hr-HR" sz="2000" dirty="0">
              <a:solidFill>
                <a:srgbClr val="295A4D"/>
              </a:solidFill>
              <a:latin typeface=""/>
            </a:endParaRPr>
          </a:p>
          <a:p>
            <a:pPr lvl="1"/>
            <a:r>
              <a:rPr lang="hr-HR" sz="2000" b="1" dirty="0">
                <a:solidFill>
                  <a:srgbClr val="295A4D"/>
                </a:solidFill>
                <a:latin typeface=""/>
              </a:rPr>
              <a:t>Kako se izračunava </a:t>
            </a:r>
            <a:r>
              <a:rPr lang="hr-HR" sz="2000" b="1" i="1" dirty="0" err="1">
                <a:solidFill>
                  <a:srgbClr val="295A4D"/>
                </a:solidFill>
                <a:latin typeface=""/>
              </a:rPr>
              <a:t>daily</a:t>
            </a:r>
            <a:r>
              <a:rPr lang="hr-HR" sz="2000" b="1" i="1" dirty="0">
                <a:solidFill>
                  <a:srgbClr val="295A4D"/>
                </a:solidFill>
                <a:latin typeface=""/>
              </a:rPr>
              <a:t> rate</a:t>
            </a:r>
            <a:r>
              <a:rPr lang="hr-HR" sz="2000" b="1" dirty="0">
                <a:solidFill>
                  <a:srgbClr val="295A4D"/>
                </a:solidFill>
                <a:latin typeface=""/>
              </a:rPr>
              <a:t>?</a:t>
            </a:r>
          </a:p>
          <a:p>
            <a:pPr marL="800100" lvl="1" indent="-342900">
              <a:buFont typeface="Arial" panose="020B0604020202020204" pitchFamily="34" charset="0"/>
              <a:buChar char="•"/>
            </a:pPr>
            <a:r>
              <a:rPr lang="hr-HR" sz="2000" dirty="0">
                <a:solidFill>
                  <a:srgbClr val="295A4D"/>
                </a:solidFill>
                <a:latin typeface=""/>
              </a:rPr>
              <a:t>Ukupni trošak osoblja = ukupni godišnji trošak svih zaposlenih u godini 2025., provjerljivo u financijskom izvješću (bruto 2 plaće, neoporezivi izdaci te troškovi prijevoza)</a:t>
            </a:r>
          </a:p>
          <a:p>
            <a:pPr marL="800100" lvl="1" indent="-342900">
              <a:buFont typeface="Arial" panose="020B0604020202020204" pitchFamily="34" charset="0"/>
              <a:buChar char="•"/>
            </a:pPr>
            <a:r>
              <a:rPr lang="hr-HR" sz="2000" i="1" dirty="0" err="1">
                <a:solidFill>
                  <a:srgbClr val="295A4D"/>
                </a:solidFill>
                <a:latin typeface=""/>
              </a:rPr>
              <a:t>Annual</a:t>
            </a:r>
            <a:r>
              <a:rPr lang="hr-HR" sz="2000" i="1" dirty="0">
                <a:solidFill>
                  <a:srgbClr val="295A4D"/>
                </a:solidFill>
                <a:latin typeface=""/>
              </a:rPr>
              <a:t> </a:t>
            </a:r>
            <a:r>
              <a:rPr lang="hr-HR" sz="2000" i="1" dirty="0" err="1">
                <a:solidFill>
                  <a:srgbClr val="295A4D"/>
                </a:solidFill>
                <a:latin typeface=""/>
              </a:rPr>
              <a:t>Work</a:t>
            </a:r>
            <a:r>
              <a:rPr lang="hr-HR" sz="2000" i="1" dirty="0">
                <a:solidFill>
                  <a:srgbClr val="295A4D"/>
                </a:solidFill>
                <a:latin typeface=""/>
              </a:rPr>
              <a:t> </a:t>
            </a:r>
            <a:r>
              <a:rPr lang="hr-HR" sz="2000" i="1" dirty="0" err="1">
                <a:solidFill>
                  <a:srgbClr val="295A4D"/>
                </a:solidFill>
                <a:latin typeface=""/>
              </a:rPr>
              <a:t>Units</a:t>
            </a:r>
            <a:r>
              <a:rPr lang="hr-HR" sz="2000" dirty="0">
                <a:solidFill>
                  <a:srgbClr val="295A4D"/>
                </a:solidFill>
                <a:latin typeface=""/>
              </a:rPr>
              <a:t> = broj zaposlenika s punim radnim vremenom temeljem radnih sati (ili njihovi ekvivalenti) u toj godini</a:t>
            </a:r>
          </a:p>
          <a:p>
            <a:pPr marL="800100" lvl="1" indent="-342900">
              <a:buFont typeface="Arial" panose="020B0604020202020204" pitchFamily="34" charset="0"/>
              <a:buChar char="•"/>
            </a:pPr>
            <a:r>
              <a:rPr lang="hr-HR" sz="2000" dirty="0">
                <a:solidFill>
                  <a:srgbClr val="295A4D"/>
                </a:solidFill>
                <a:latin typeface=""/>
              </a:rPr>
              <a:t>1,2 = korektivni faktor za očekivani rast troškova</a:t>
            </a:r>
          </a:p>
          <a:p>
            <a:pPr marL="800100" lvl="1" indent="-342900">
              <a:buFont typeface="Arial" panose="020B0604020202020204" pitchFamily="34" charset="0"/>
              <a:buChar char="•"/>
            </a:pPr>
            <a:r>
              <a:rPr lang="hr-HR" sz="2000" dirty="0">
                <a:solidFill>
                  <a:srgbClr val="295A4D"/>
                </a:solidFill>
                <a:latin typeface=""/>
              </a:rPr>
              <a:t>Maksimalno 215 radnih dana godišnje po osobi smatra se prihvatljivim za izračun troškova</a:t>
            </a:r>
          </a:p>
          <a:p>
            <a:pPr marL="800100" lvl="1" indent="-342900">
              <a:buFont typeface="Arial" panose="020B0604020202020204" pitchFamily="34" charset="0"/>
              <a:buChar char="•"/>
            </a:pPr>
            <a:endParaRPr lang="hr-HR" sz="2000" dirty="0">
              <a:solidFill>
                <a:srgbClr val="295A4D"/>
              </a:solidFill>
              <a:latin typeface=""/>
            </a:endParaRPr>
          </a:p>
          <a:p>
            <a:pPr lvl="1"/>
            <a:endParaRPr lang="hr-HR" sz="2000" dirty="0">
              <a:solidFill>
                <a:srgbClr val="295A4D"/>
              </a:solidFill>
              <a:latin typeface=""/>
            </a:endParaRPr>
          </a:p>
          <a:p>
            <a:pPr lvl="1"/>
            <a:endParaRPr lang="hr-HR" dirty="0">
              <a:solidFill>
                <a:srgbClr val="295A4D"/>
              </a:solidFill>
              <a:latin typeface=""/>
            </a:endParaRPr>
          </a:p>
        </p:txBody>
      </p:sp>
      <p:pic>
        <p:nvPicPr>
          <p:cNvPr id="4" name="Picture 3">
            <a:extLst>
              <a:ext uri="{FF2B5EF4-FFF2-40B4-BE49-F238E27FC236}">
                <a16:creationId xmlns:a16="http://schemas.microsoft.com/office/drawing/2014/main" id="{B4E6C025-EE8F-18EB-8909-25F31147DA61}"/>
              </a:ext>
            </a:extLst>
          </p:cNvPr>
          <p:cNvPicPr>
            <a:picLocks noChangeAspect="1"/>
          </p:cNvPicPr>
          <p:nvPr/>
        </p:nvPicPr>
        <p:blipFill>
          <a:blip r:embed="rId4"/>
          <a:stretch>
            <a:fillRect/>
          </a:stretch>
        </p:blipFill>
        <p:spPr>
          <a:xfrm>
            <a:off x="1827404" y="5109174"/>
            <a:ext cx="7954915" cy="753897"/>
          </a:xfrm>
          <a:prstGeom prst="rect">
            <a:avLst/>
          </a:prstGeom>
        </p:spPr>
      </p:pic>
    </p:spTree>
    <p:extLst>
      <p:ext uri="{BB962C8B-B14F-4D97-AF65-F5344CB8AC3E}">
        <p14:creationId xmlns:p14="http://schemas.microsoft.com/office/powerpoint/2010/main" val="3733694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64000"/>
            <a:ext cx="9791701" cy="430886"/>
          </a:xfrm>
        </p:spPr>
        <p:txBody>
          <a:bodyPr>
            <a:noAutofit/>
          </a:bodyPr>
          <a:lstStyle/>
          <a:p>
            <a:r>
              <a:rPr lang="hr-HR" sz="2400" dirty="0"/>
              <a:t>Neprihvatljivi troškovi</a:t>
            </a:r>
            <a:endParaRPr lang="hr-HR" sz="2400" b="1" dirty="0"/>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2" name="Picture 11">
            <a:extLst>
              <a:ext uri="{FF2B5EF4-FFF2-40B4-BE49-F238E27FC236}">
                <a16:creationId xmlns:a16="http://schemas.microsoft.com/office/drawing/2014/main" id="{678CA158-DA17-5340-0F49-6991E5F73ACC}"/>
              </a:ext>
            </a:extLst>
          </p:cNvPr>
          <p:cNvPicPr>
            <a:picLocks noChangeAspect="1"/>
          </p:cNvPicPr>
          <p:nvPr/>
        </p:nvPicPr>
        <p:blipFill>
          <a:blip r:embed="rId3"/>
          <a:srcRect/>
          <a:stretch/>
        </p:blipFill>
        <p:spPr>
          <a:xfrm>
            <a:off x="10896484" y="5109174"/>
            <a:ext cx="1130405" cy="1130405"/>
          </a:xfrm>
          <a:prstGeom prst="rect">
            <a:avLst/>
          </a:prstGeom>
        </p:spPr>
      </p:pic>
      <p:sp>
        <p:nvSpPr>
          <p:cNvPr id="58" name="TextBox 57">
            <a:extLst>
              <a:ext uri="{FF2B5EF4-FFF2-40B4-BE49-F238E27FC236}">
                <a16:creationId xmlns:a16="http://schemas.microsoft.com/office/drawing/2014/main" id="{BE5CE5D5-B666-F320-B5E7-EC93BB6428B4}"/>
              </a:ext>
            </a:extLst>
          </p:cNvPr>
          <p:cNvSpPr txBox="1"/>
          <p:nvPr/>
        </p:nvSpPr>
        <p:spPr>
          <a:xfrm>
            <a:off x="97324" y="994856"/>
            <a:ext cx="11929565" cy="6894195"/>
          </a:xfrm>
          <a:prstGeom prst="rect">
            <a:avLst/>
          </a:prstGeom>
          <a:noFill/>
        </p:spPr>
        <p:txBody>
          <a:bodyPr wrap="square">
            <a:spAutoFit/>
          </a:bodyPr>
          <a:lstStyle/>
          <a:p>
            <a:pPr lvl="1"/>
            <a:r>
              <a:rPr lang="hr-HR" sz="2200" b="1" dirty="0">
                <a:solidFill>
                  <a:srgbClr val="295A4D"/>
                </a:solidFill>
                <a:latin typeface=""/>
              </a:rPr>
              <a:t>Sljedeći troškovi nisu prihvatljivi za financiranje:</a:t>
            </a:r>
          </a:p>
          <a:p>
            <a:pPr lvl="1"/>
            <a:endParaRPr lang="hr-HR" sz="2200" b="1" dirty="0">
              <a:solidFill>
                <a:srgbClr val="295A4D"/>
              </a:solidFill>
              <a:latin typeface=""/>
            </a:endParaRPr>
          </a:p>
          <a:p>
            <a:pPr marL="742950" lvl="1" indent="-285750">
              <a:buFont typeface="Arial" panose="020B0604020202020204" pitchFamily="34" charset="0"/>
              <a:buChar char="•"/>
            </a:pPr>
            <a:r>
              <a:rPr lang="hr-HR" sz="2200" dirty="0">
                <a:solidFill>
                  <a:srgbClr val="295A4D"/>
                </a:solidFill>
                <a:latin typeface=""/>
              </a:rPr>
              <a:t>Troškovi nastali prije datuma podnošenja projektnog prijedloga (osim troška TS) i nakon 31. listopada 2028.</a:t>
            </a:r>
          </a:p>
          <a:p>
            <a:pPr marL="742950" lvl="1" indent="-285750">
              <a:buFont typeface="Arial" panose="020B0604020202020204" pitchFamily="34" charset="0"/>
              <a:buChar char="•"/>
            </a:pPr>
            <a:r>
              <a:rPr lang="hr-HR" sz="2200" dirty="0">
                <a:solidFill>
                  <a:srgbClr val="295A4D"/>
                </a:solidFill>
                <a:latin typeface=""/>
              </a:rPr>
              <a:t>Kupnja, najam ili zakup zemljišta i postojećih zgrada</a:t>
            </a:r>
          </a:p>
          <a:p>
            <a:pPr marL="742950" lvl="1" indent="-285750">
              <a:buFont typeface="Arial" panose="020B0604020202020204" pitchFamily="34" charset="0"/>
              <a:buChar char="•"/>
            </a:pPr>
            <a:r>
              <a:rPr lang="hr-HR" sz="2200" dirty="0">
                <a:solidFill>
                  <a:srgbClr val="295A4D"/>
                </a:solidFill>
                <a:latin typeface=""/>
              </a:rPr>
              <a:t>Građevinski radovi i povezane usluge</a:t>
            </a:r>
          </a:p>
          <a:p>
            <a:pPr marL="742950" lvl="1" indent="-285750">
              <a:buFont typeface="Arial" panose="020B0604020202020204" pitchFamily="34" charset="0"/>
              <a:buChar char="•"/>
            </a:pPr>
            <a:r>
              <a:rPr lang="hr-HR" sz="2200" dirty="0">
                <a:solidFill>
                  <a:srgbClr val="295A4D"/>
                </a:solidFill>
                <a:latin typeface=""/>
              </a:rPr>
              <a:t>Troškovi osobnih i radnih vozila te plovila za komercijalne svrhe</a:t>
            </a:r>
          </a:p>
          <a:p>
            <a:pPr marL="742950" lvl="1" indent="-285750">
              <a:buFont typeface="Arial" panose="020B0604020202020204" pitchFamily="34" charset="0"/>
              <a:buChar char="•"/>
            </a:pPr>
            <a:r>
              <a:rPr lang="hr-HR" sz="2200" dirty="0">
                <a:solidFill>
                  <a:srgbClr val="295A4D"/>
                </a:solidFill>
                <a:latin typeface=""/>
              </a:rPr>
              <a:t>Rabljena oprema i instrumenti</a:t>
            </a:r>
          </a:p>
          <a:p>
            <a:pPr marL="742950" lvl="1" indent="-285750">
              <a:buFont typeface="Arial" panose="020B0604020202020204" pitchFamily="34" charset="0"/>
              <a:buChar char="•"/>
            </a:pPr>
            <a:r>
              <a:rPr lang="hr-HR" sz="2200" dirty="0">
                <a:solidFill>
                  <a:srgbClr val="295A4D"/>
                </a:solidFill>
                <a:latin typeface=""/>
              </a:rPr>
              <a:t>Kamate, naknade za otplatu duga i troškovi kašnjenja u plaćanju</a:t>
            </a:r>
          </a:p>
          <a:p>
            <a:pPr marL="742950" lvl="1" indent="-285750">
              <a:buFont typeface="Arial" panose="020B0604020202020204" pitchFamily="34" charset="0"/>
              <a:buChar char="•"/>
            </a:pPr>
            <a:r>
              <a:rPr lang="hr-HR" sz="2200" dirty="0">
                <a:solidFill>
                  <a:srgbClr val="295A4D"/>
                </a:solidFill>
                <a:latin typeface=""/>
              </a:rPr>
              <a:t>Bankovne naknade, troškovi garancija i slične naknade</a:t>
            </a:r>
          </a:p>
          <a:p>
            <a:pPr marL="742950" lvl="1" indent="-285750">
              <a:buFont typeface="Arial" panose="020B0604020202020204" pitchFamily="34" charset="0"/>
              <a:buChar char="•"/>
            </a:pPr>
            <a:r>
              <a:rPr lang="hr-HR" sz="2200" dirty="0">
                <a:solidFill>
                  <a:srgbClr val="295A4D"/>
                </a:solidFill>
                <a:latin typeface=""/>
              </a:rPr>
              <a:t>Krediti trećim stranama</a:t>
            </a:r>
          </a:p>
          <a:p>
            <a:pPr marL="742950" lvl="1" indent="-285750">
              <a:buFont typeface="Arial" panose="020B0604020202020204" pitchFamily="34" charset="0"/>
              <a:buChar char="•"/>
            </a:pPr>
            <a:r>
              <a:rPr lang="hr-HR" sz="2200" dirty="0">
                <a:solidFill>
                  <a:srgbClr val="295A4D"/>
                </a:solidFill>
                <a:latin typeface=""/>
              </a:rPr>
              <a:t>Rezervacije za gubitke ili buduće obveze</a:t>
            </a:r>
          </a:p>
          <a:p>
            <a:pPr marL="742950" lvl="1" indent="-285750">
              <a:buFont typeface="Arial" panose="020B0604020202020204" pitchFamily="34" charset="0"/>
              <a:buChar char="•"/>
            </a:pPr>
            <a:r>
              <a:rPr lang="hr-HR" sz="2200" dirty="0">
                <a:solidFill>
                  <a:srgbClr val="295A4D"/>
                </a:solidFill>
                <a:latin typeface=""/>
              </a:rPr>
              <a:t>Gubici od valutnih razlika</a:t>
            </a:r>
          </a:p>
          <a:p>
            <a:pPr marL="742950" lvl="1" indent="-285750">
              <a:buFont typeface="Arial" panose="020B0604020202020204" pitchFamily="34" charset="0"/>
              <a:buChar char="•"/>
            </a:pPr>
            <a:r>
              <a:rPr lang="hr-HR" sz="2200" dirty="0" err="1">
                <a:solidFill>
                  <a:srgbClr val="295A4D"/>
                </a:solidFill>
                <a:latin typeface=""/>
              </a:rPr>
              <a:t>Povrativi</a:t>
            </a:r>
            <a:r>
              <a:rPr lang="hr-HR" sz="2200" dirty="0">
                <a:solidFill>
                  <a:srgbClr val="295A4D"/>
                </a:solidFill>
                <a:latin typeface=""/>
              </a:rPr>
              <a:t> PDV</a:t>
            </a:r>
          </a:p>
          <a:p>
            <a:pPr marL="742950" lvl="1" indent="-285750">
              <a:buFont typeface="Arial" panose="020B0604020202020204" pitchFamily="34" charset="0"/>
              <a:buChar char="•"/>
            </a:pPr>
            <a:r>
              <a:rPr lang="hr-HR" sz="2200" dirty="0">
                <a:solidFill>
                  <a:srgbClr val="295A4D"/>
                </a:solidFill>
                <a:latin typeface=""/>
              </a:rPr>
              <a:t>Kazne, troškovi parničenja i kazneni troškovi</a:t>
            </a:r>
          </a:p>
          <a:p>
            <a:pPr marL="742950" lvl="1" indent="-285750">
              <a:buFont typeface="Arial" panose="020B0604020202020204" pitchFamily="34" charset="0"/>
              <a:buChar char="•"/>
            </a:pPr>
            <a:r>
              <a:rPr lang="hr-HR" sz="2200" dirty="0">
                <a:solidFill>
                  <a:srgbClr val="295A4D"/>
                </a:solidFill>
                <a:latin typeface=""/>
              </a:rPr>
              <a:t>Nerazmjerni ili neodgovorni izdaci</a:t>
            </a:r>
          </a:p>
          <a:p>
            <a:pPr lvl="1"/>
            <a:endParaRPr lang="hr-HR" dirty="0">
              <a:solidFill>
                <a:srgbClr val="295A4D"/>
              </a:solidFill>
              <a:latin typeface=""/>
            </a:endParaRPr>
          </a:p>
          <a:p>
            <a:pPr lvl="1"/>
            <a:endParaRPr lang="hr-HR" dirty="0">
              <a:solidFill>
                <a:srgbClr val="295A4D"/>
              </a:solidFill>
              <a:latin typeface=""/>
            </a:endParaRPr>
          </a:p>
          <a:p>
            <a:pPr lvl="1"/>
            <a:endParaRPr lang="hr-HR" dirty="0">
              <a:solidFill>
                <a:srgbClr val="295A4D"/>
              </a:solidFill>
              <a:latin typeface=""/>
            </a:endParaRPr>
          </a:p>
          <a:p>
            <a:pPr lvl="1"/>
            <a:endParaRPr lang="hr-HR" dirty="0">
              <a:solidFill>
                <a:srgbClr val="295A4D"/>
              </a:solidFill>
              <a:latin typeface=""/>
            </a:endParaRPr>
          </a:p>
          <a:p>
            <a:pPr lvl="1"/>
            <a:endParaRPr lang="hr-HR" dirty="0">
              <a:solidFill>
                <a:srgbClr val="295A4D"/>
              </a:solidFill>
              <a:latin typeface=""/>
            </a:endParaRPr>
          </a:p>
        </p:txBody>
      </p:sp>
    </p:spTree>
    <p:extLst>
      <p:ext uri="{BB962C8B-B14F-4D97-AF65-F5344CB8AC3E}">
        <p14:creationId xmlns:p14="http://schemas.microsoft.com/office/powerpoint/2010/main" val="389718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55" y="592291"/>
            <a:ext cx="5578479" cy="5192681"/>
          </a:xfrm>
        </p:spPr>
        <p:txBody>
          <a:bodyPr>
            <a:noAutofit/>
          </a:bodyPr>
          <a:lstStyle/>
          <a:p>
            <a:r>
              <a:rPr lang="hr-HR" sz="3600" dirty="0"/>
              <a:t/>
            </a:r>
            <a:br>
              <a:rPr lang="hr-HR" sz="3600" dirty="0"/>
            </a:br>
            <a:r>
              <a:rPr lang="hr-HR" sz="3600" dirty="0"/>
              <a:t/>
            </a:r>
            <a:br>
              <a:rPr lang="hr-HR" sz="3600" dirty="0"/>
            </a:br>
            <a:r>
              <a:rPr lang="hr-HR" sz="3600" dirty="0"/>
              <a:t>Priprema projektnog prijedloga</a:t>
            </a:r>
            <a:r>
              <a:rPr lang="en-US" sz="3600" dirty="0"/>
              <a:t/>
            </a:r>
            <a:br>
              <a:rPr lang="en-US" sz="3600" dirty="0"/>
            </a:br>
            <a:r>
              <a:rPr lang="hr-HR" sz="3600" dirty="0"/>
              <a:t/>
            </a:r>
            <a:br>
              <a:rPr lang="hr-HR" sz="3600" dirty="0"/>
            </a:br>
            <a:r>
              <a:rPr lang="hr-HR" sz="3600" dirty="0"/>
              <a:t/>
            </a:r>
            <a:br>
              <a:rPr lang="hr-HR" sz="3600" dirty="0"/>
            </a:br>
            <a:endParaRPr lang="hr-HR" sz="3600" b="1" dirty="0"/>
          </a:p>
        </p:txBody>
      </p:sp>
      <p:sp>
        <p:nvSpPr>
          <p:cNvPr id="12" name="Rectangle 11">
            <a:extLst>
              <a:ext uri="{FF2B5EF4-FFF2-40B4-BE49-F238E27FC236}">
                <a16:creationId xmlns:a16="http://schemas.microsoft.com/office/drawing/2014/main" id="{1CBD0F50-3592-009D-52CB-47922585D535}"/>
              </a:ext>
            </a:extLst>
          </p:cNvPr>
          <p:cNvSpPr/>
          <p:nvPr/>
        </p:nvSpPr>
        <p:spPr>
          <a:xfrm>
            <a:off x="646584" y="1828800"/>
            <a:ext cx="2349500" cy="172204"/>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a:extLst>
              <a:ext uri="{FF2B5EF4-FFF2-40B4-BE49-F238E27FC236}">
                <a16:creationId xmlns:a16="http://schemas.microsoft.com/office/drawing/2014/main" id="{967E7612-7304-D1D2-FC39-318758619479}"/>
              </a:ext>
            </a:extLst>
          </p:cNvPr>
          <p:cNvSpPr/>
          <p:nvPr/>
        </p:nvSpPr>
        <p:spPr>
          <a:xfrm rot="16200000">
            <a:off x="4252547" y="1972516"/>
            <a:ext cx="6858000" cy="2912968"/>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1" name="Content Placeholder 10" descr="A hand touching a screen&#10;&#10;Description automatically generated">
            <a:extLst>
              <a:ext uri="{FF2B5EF4-FFF2-40B4-BE49-F238E27FC236}">
                <a16:creationId xmlns:a16="http://schemas.microsoft.com/office/drawing/2014/main" id="{0BF26A4B-3DCF-21EF-3182-57977688CB3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613520" y="0"/>
            <a:ext cx="5851521" cy="6858000"/>
          </a:xfrm>
        </p:spPr>
      </p:pic>
      <p:pic>
        <p:nvPicPr>
          <p:cNvPr id="7" name="Picture 6" descr="\\mzt\share\Uprave\znanost\DIGIT - PIU\2. Procurement\1.13. ICENT Nuqleus+DIGIT Website\Sadržaj web-a\Ikone za web\Professionalization of research centre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876" y="3757246"/>
            <a:ext cx="1752600" cy="1752600"/>
          </a:xfrm>
          <a:prstGeom prst="rect">
            <a:avLst/>
          </a:prstGeom>
          <a:noFill/>
          <a:ln>
            <a:noFill/>
          </a:ln>
        </p:spPr>
      </p:pic>
    </p:spTree>
    <p:extLst>
      <p:ext uri="{BB962C8B-B14F-4D97-AF65-F5344CB8AC3E}">
        <p14:creationId xmlns:p14="http://schemas.microsoft.com/office/powerpoint/2010/main" val="3193704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20992"/>
            <a:ext cx="9791701" cy="430886"/>
          </a:xfrm>
        </p:spPr>
        <p:txBody>
          <a:bodyPr>
            <a:noAutofit/>
          </a:bodyPr>
          <a:lstStyle/>
          <a:p>
            <a:r>
              <a:rPr lang="hr-HR" sz="2400" dirty="0"/>
              <a:t>Prijava u </a:t>
            </a:r>
            <a:r>
              <a:rPr lang="hr-HR" sz="2400" dirty="0" err="1"/>
              <a:t>eDIGIT</a:t>
            </a:r>
            <a:r>
              <a:rPr lang="hr-HR" sz="2400" dirty="0"/>
              <a:t> portal</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1137205" y="948676"/>
            <a:ext cx="10899464" cy="2800767"/>
          </a:xfrm>
          <a:prstGeom prst="rect">
            <a:avLst/>
          </a:prstGeom>
          <a:noFill/>
        </p:spPr>
        <p:txBody>
          <a:bodyPr wrap="square">
            <a:spAutoFit/>
          </a:bodyPr>
          <a:lstStyle/>
          <a:p>
            <a:r>
              <a:rPr lang="hr-HR" sz="2200" dirty="0">
                <a:solidFill>
                  <a:srgbClr val="295A4D"/>
                </a:solidFill>
                <a:latin typeface=""/>
              </a:rPr>
              <a:t>Osobe ovlaštene za zastupanje ili voditelji projekata poduzimaju sljedeće korake:</a:t>
            </a:r>
          </a:p>
          <a:p>
            <a:endParaRPr lang="hr-HR" sz="2200" dirty="0">
              <a:solidFill>
                <a:srgbClr val="295A4D"/>
              </a:solidFill>
              <a:latin typeface=""/>
            </a:endParaRPr>
          </a:p>
          <a:p>
            <a:pPr marL="342900" indent="-342900">
              <a:buFont typeface="Arial" panose="020B0604020202020204" pitchFamily="34" charset="0"/>
              <a:buChar char="•"/>
            </a:pPr>
            <a:r>
              <a:rPr lang="hr-HR" sz="2200" dirty="0">
                <a:solidFill>
                  <a:srgbClr val="295A4D"/>
                </a:solidFill>
                <a:latin typeface=""/>
              </a:rPr>
              <a:t>Registracija i prijava u </a:t>
            </a:r>
            <a:r>
              <a:rPr lang="hr-HR" sz="2200" dirty="0" err="1">
                <a:solidFill>
                  <a:srgbClr val="295A4D"/>
                </a:solidFill>
                <a:latin typeface=""/>
              </a:rPr>
              <a:t>eDIGIT</a:t>
            </a:r>
            <a:r>
              <a:rPr lang="hr-HR" sz="2200" dirty="0">
                <a:solidFill>
                  <a:srgbClr val="295A4D"/>
                </a:solidFill>
                <a:latin typeface=""/>
              </a:rPr>
              <a:t> portal</a:t>
            </a:r>
          </a:p>
          <a:p>
            <a:pPr marL="342900" indent="-342900">
              <a:buFont typeface="Arial" panose="020B0604020202020204" pitchFamily="34" charset="0"/>
              <a:buChar char="•"/>
            </a:pPr>
            <a:r>
              <a:rPr lang="hr-HR" sz="2200" dirty="0">
                <a:solidFill>
                  <a:srgbClr val="295A4D"/>
                </a:solidFill>
                <a:latin typeface=""/>
              </a:rPr>
              <a:t>Pokretanje projektnog prijedloga </a:t>
            </a:r>
          </a:p>
          <a:p>
            <a:pPr marL="342900" indent="-342900">
              <a:buFont typeface="Arial" panose="020B0604020202020204" pitchFamily="34" charset="0"/>
              <a:buChar char="•"/>
            </a:pPr>
            <a:r>
              <a:rPr lang="hr-HR" sz="2200" dirty="0">
                <a:solidFill>
                  <a:srgbClr val="295A4D"/>
                </a:solidFill>
                <a:latin typeface=""/>
              </a:rPr>
              <a:t>Popunjavanje online obrasca i učitavanje dokumentacije te</a:t>
            </a:r>
          </a:p>
          <a:p>
            <a:pPr marL="342900" indent="-342900">
              <a:buFont typeface="Arial" panose="020B0604020202020204" pitchFamily="34" charset="0"/>
              <a:buChar char="•"/>
            </a:pPr>
            <a:r>
              <a:rPr lang="hr-HR" sz="2200" dirty="0">
                <a:solidFill>
                  <a:srgbClr val="295A4D"/>
                </a:solidFill>
                <a:latin typeface=""/>
              </a:rPr>
              <a:t>Podnošenje projektnog prijedloga</a:t>
            </a:r>
          </a:p>
          <a:p>
            <a:pPr marL="342900" indent="-342900">
              <a:buFont typeface="Arial" panose="020B0604020202020204" pitchFamily="34" charset="0"/>
              <a:buChar char="•"/>
            </a:pPr>
            <a:endParaRPr lang="hr-HR" sz="2200" dirty="0">
              <a:solidFill>
                <a:srgbClr val="295A4D"/>
              </a:solidFill>
              <a:latin typeface=""/>
            </a:endParaRPr>
          </a:p>
          <a:p>
            <a:pPr marL="342900" indent="-342900">
              <a:buFont typeface="Arial" panose="020B0604020202020204" pitchFamily="34" charset="0"/>
              <a:buChar char="•"/>
            </a:pPr>
            <a:r>
              <a:rPr lang="hr-HR" sz="2200" dirty="0">
                <a:solidFill>
                  <a:srgbClr val="295A4D"/>
                </a:solidFill>
                <a:latin typeface=""/>
              </a:rPr>
              <a:t>Pitanja se postavljaju putem </a:t>
            </a:r>
            <a:r>
              <a:rPr lang="hr-HR" sz="2200" dirty="0" err="1">
                <a:solidFill>
                  <a:srgbClr val="295A4D"/>
                </a:solidFill>
                <a:latin typeface=""/>
              </a:rPr>
              <a:t>eDIGIT</a:t>
            </a:r>
            <a:r>
              <a:rPr lang="hr-HR" sz="2200" dirty="0">
                <a:solidFill>
                  <a:srgbClr val="295A4D"/>
                </a:solidFill>
                <a:latin typeface=""/>
              </a:rPr>
              <a:t> portala </a:t>
            </a: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2" name="Picture 11">
            <a:extLst>
              <a:ext uri="{FF2B5EF4-FFF2-40B4-BE49-F238E27FC236}">
                <a16:creationId xmlns:a16="http://schemas.microsoft.com/office/drawing/2014/main" id="{299094AA-5CFD-FE77-011C-9E07CD75E3B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81492" y="2936531"/>
            <a:ext cx="755713" cy="755713"/>
          </a:xfrm>
          <a:prstGeom prst="rect">
            <a:avLst/>
          </a:prstGeom>
        </p:spPr>
      </p:pic>
      <p:pic>
        <p:nvPicPr>
          <p:cNvPr id="13" name="Picture 12">
            <a:extLst>
              <a:ext uri="{FF2B5EF4-FFF2-40B4-BE49-F238E27FC236}">
                <a16:creationId xmlns:a16="http://schemas.microsoft.com/office/drawing/2014/main" id="{505AD026-8E5A-4389-525D-BC398B942D0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9141" y="991684"/>
            <a:ext cx="704822" cy="704822"/>
          </a:xfrm>
          <a:prstGeom prst="rect">
            <a:avLst/>
          </a:prstGeom>
        </p:spPr>
      </p:pic>
      <p:pic>
        <p:nvPicPr>
          <p:cNvPr id="8" name="Picture 7">
            <a:extLst>
              <a:ext uri="{FF2B5EF4-FFF2-40B4-BE49-F238E27FC236}">
                <a16:creationId xmlns:a16="http://schemas.microsoft.com/office/drawing/2014/main" id="{B62D4D85-D303-D3C7-7862-5944B12C6A4F}"/>
              </a:ext>
            </a:extLst>
          </p:cNvPr>
          <p:cNvPicPr>
            <a:picLocks noChangeAspect="1"/>
          </p:cNvPicPr>
          <p:nvPr/>
        </p:nvPicPr>
        <p:blipFill>
          <a:blip r:embed="rId4"/>
          <a:srcRect r="49898"/>
          <a:stretch>
            <a:fillRect/>
          </a:stretch>
        </p:blipFill>
        <p:spPr>
          <a:xfrm>
            <a:off x="1027791" y="3826577"/>
            <a:ext cx="5559146" cy="2815539"/>
          </a:xfrm>
          <a:prstGeom prst="rect">
            <a:avLst/>
          </a:prstGeom>
        </p:spPr>
      </p:pic>
      <p:sp>
        <p:nvSpPr>
          <p:cNvPr id="3" name="Rectangle 2">
            <a:extLst>
              <a:ext uri="{FF2B5EF4-FFF2-40B4-BE49-F238E27FC236}">
                <a16:creationId xmlns:a16="http://schemas.microsoft.com/office/drawing/2014/main" id="{94D990B7-07A2-50B8-5AA4-70DBEBD3B746}"/>
              </a:ext>
            </a:extLst>
          </p:cNvPr>
          <p:cNvSpPr/>
          <p:nvPr/>
        </p:nvSpPr>
        <p:spPr>
          <a:xfrm>
            <a:off x="2148840" y="4645152"/>
            <a:ext cx="3518430" cy="8778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solidFill>
                <a:srgbClr val="295A4D"/>
              </a:solidFill>
            </a:endParaRPr>
          </a:p>
        </p:txBody>
      </p:sp>
      <p:cxnSp>
        <p:nvCxnSpPr>
          <p:cNvPr id="5" name="Straight Arrow Connector 4">
            <a:extLst>
              <a:ext uri="{FF2B5EF4-FFF2-40B4-BE49-F238E27FC236}">
                <a16:creationId xmlns:a16="http://schemas.microsoft.com/office/drawing/2014/main" id="{6FEF04C9-F8F7-F9AE-B10A-44E468831C32}"/>
              </a:ext>
            </a:extLst>
          </p:cNvPr>
          <p:cNvCxnSpPr>
            <a:cxnSpLocks/>
          </p:cNvCxnSpPr>
          <p:nvPr/>
        </p:nvCxnSpPr>
        <p:spPr>
          <a:xfrm flipV="1">
            <a:off x="1304162" y="5934456"/>
            <a:ext cx="326900" cy="338328"/>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5F680412-6A81-B548-9454-A3A6F1FC0D4D}"/>
              </a:ext>
            </a:extLst>
          </p:cNvPr>
          <p:cNvSpPr txBox="1"/>
          <p:nvPr/>
        </p:nvSpPr>
        <p:spPr>
          <a:xfrm>
            <a:off x="1004052" y="6272784"/>
            <a:ext cx="1161288" cy="369332"/>
          </a:xfrm>
          <a:prstGeom prst="rect">
            <a:avLst/>
          </a:prstGeom>
          <a:noFill/>
        </p:spPr>
        <p:txBody>
          <a:bodyPr wrap="square" rtlCol="0">
            <a:spAutoFit/>
          </a:bodyPr>
          <a:lstStyle/>
          <a:p>
            <a:r>
              <a:rPr lang="hr-HR" dirty="0">
                <a:solidFill>
                  <a:srgbClr val="FF0000"/>
                </a:solidFill>
              </a:rPr>
              <a:t>FAQ</a:t>
            </a:r>
          </a:p>
        </p:txBody>
      </p:sp>
      <p:pic>
        <p:nvPicPr>
          <p:cNvPr id="7" name="Picture 6">
            <a:extLst>
              <a:ext uri="{FF2B5EF4-FFF2-40B4-BE49-F238E27FC236}">
                <a16:creationId xmlns:a16="http://schemas.microsoft.com/office/drawing/2014/main" id="{7AA98033-1162-B257-0EFD-175CBBFDB6B5}"/>
              </a:ext>
            </a:extLst>
          </p:cNvPr>
          <p:cNvPicPr>
            <a:picLocks noChangeAspect="1"/>
          </p:cNvPicPr>
          <p:nvPr/>
        </p:nvPicPr>
        <p:blipFill>
          <a:blip r:embed="rId5"/>
          <a:stretch>
            <a:fillRect/>
          </a:stretch>
        </p:blipFill>
        <p:spPr>
          <a:xfrm>
            <a:off x="7707986" y="3158565"/>
            <a:ext cx="3703586" cy="2215742"/>
          </a:xfrm>
          <a:prstGeom prst="rect">
            <a:avLst/>
          </a:prstGeom>
        </p:spPr>
      </p:pic>
      <p:pic>
        <p:nvPicPr>
          <p:cNvPr id="14" name="Picture 13">
            <a:extLst>
              <a:ext uri="{FF2B5EF4-FFF2-40B4-BE49-F238E27FC236}">
                <a16:creationId xmlns:a16="http://schemas.microsoft.com/office/drawing/2014/main" id="{54E55F15-5807-3BD2-67E7-99824FF07038}"/>
              </a:ext>
            </a:extLst>
          </p:cNvPr>
          <p:cNvPicPr>
            <a:picLocks noChangeAspect="1"/>
          </p:cNvPicPr>
          <p:nvPr/>
        </p:nvPicPr>
        <p:blipFill>
          <a:blip r:embed="rId6"/>
          <a:stretch>
            <a:fillRect/>
          </a:stretch>
        </p:blipFill>
        <p:spPr>
          <a:xfrm>
            <a:off x="7711238" y="5193436"/>
            <a:ext cx="3703586" cy="1242022"/>
          </a:xfrm>
          <a:prstGeom prst="rect">
            <a:avLst/>
          </a:prstGeom>
        </p:spPr>
      </p:pic>
    </p:spTree>
    <p:extLst>
      <p:ext uri="{BB962C8B-B14F-4D97-AF65-F5344CB8AC3E}">
        <p14:creationId xmlns:p14="http://schemas.microsoft.com/office/powerpoint/2010/main" val="1870141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20992"/>
            <a:ext cx="9791701" cy="430886"/>
          </a:xfrm>
        </p:spPr>
        <p:txBody>
          <a:bodyPr>
            <a:noAutofit/>
          </a:bodyPr>
          <a:lstStyle/>
          <a:p>
            <a:r>
              <a:rPr lang="hr-HR" sz="2400" dirty="0"/>
              <a:t>Prijavni obrazac – </a:t>
            </a:r>
            <a:r>
              <a:rPr lang="hr-HR" sz="2400" dirty="0" err="1"/>
              <a:t>Application</a:t>
            </a:r>
            <a:r>
              <a:rPr lang="hr-HR" sz="2400" dirty="0"/>
              <a:t> </a:t>
            </a:r>
            <a:r>
              <a:rPr lang="hr-HR" sz="2400" dirty="0" err="1"/>
              <a:t>form</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1137205" y="948676"/>
            <a:ext cx="10899464" cy="1107996"/>
          </a:xfrm>
          <a:prstGeom prst="rect">
            <a:avLst/>
          </a:prstGeom>
          <a:noFill/>
        </p:spPr>
        <p:txBody>
          <a:bodyPr wrap="square">
            <a:spAutoFit/>
          </a:bodyPr>
          <a:lstStyle/>
          <a:p>
            <a:r>
              <a:rPr lang="hr-HR" sz="2200" dirty="0">
                <a:solidFill>
                  <a:srgbClr val="295A4D"/>
                </a:solidFill>
                <a:latin typeface=""/>
              </a:rPr>
              <a:t>Offline verzija obrasca dostupna u okviru dokumentacije Poziva: Aneks III.</a:t>
            </a:r>
          </a:p>
          <a:p>
            <a:endParaRPr lang="hr-HR" sz="2200" dirty="0">
              <a:solidFill>
                <a:srgbClr val="295A4D"/>
              </a:solidFill>
              <a:latin typeface=""/>
            </a:endParaRPr>
          </a:p>
          <a:p>
            <a:r>
              <a:rPr lang="hr-HR" sz="2200" dirty="0">
                <a:solidFill>
                  <a:srgbClr val="295A4D"/>
                </a:solidFill>
                <a:latin typeface=""/>
              </a:rPr>
              <a:t>Izgled online verzije obrasca:</a:t>
            </a: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9" name="Picture 8">
            <a:extLst>
              <a:ext uri="{FF2B5EF4-FFF2-40B4-BE49-F238E27FC236}">
                <a16:creationId xmlns:a16="http://schemas.microsoft.com/office/drawing/2014/main" id="{1D45F7D4-15A7-EA43-4E91-D99338AC303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47425" y="1090105"/>
            <a:ext cx="776644" cy="776644"/>
          </a:xfrm>
          <a:prstGeom prst="rect">
            <a:avLst/>
          </a:prstGeom>
        </p:spPr>
      </p:pic>
      <p:pic>
        <p:nvPicPr>
          <p:cNvPr id="5" name="Picture 4">
            <a:extLst>
              <a:ext uri="{FF2B5EF4-FFF2-40B4-BE49-F238E27FC236}">
                <a16:creationId xmlns:a16="http://schemas.microsoft.com/office/drawing/2014/main" id="{0E1AFE99-41E1-C56B-DC40-414CBE29191D}"/>
              </a:ext>
            </a:extLst>
          </p:cNvPr>
          <p:cNvPicPr>
            <a:picLocks noChangeAspect="1"/>
          </p:cNvPicPr>
          <p:nvPr/>
        </p:nvPicPr>
        <p:blipFill>
          <a:blip r:embed="rId3"/>
          <a:stretch>
            <a:fillRect/>
          </a:stretch>
        </p:blipFill>
        <p:spPr>
          <a:xfrm>
            <a:off x="347425" y="2453470"/>
            <a:ext cx="5446265" cy="3601497"/>
          </a:xfrm>
          <a:prstGeom prst="rect">
            <a:avLst/>
          </a:prstGeom>
          <a:ln w="95250">
            <a:gradFill flip="none" rotWithShape="1">
              <a:gsLst>
                <a:gs pos="0">
                  <a:schemeClr val="accent2">
                    <a:lumMod val="5000"/>
                    <a:lumOff val="95000"/>
                    <a:alpha val="76000"/>
                  </a:schemeClr>
                </a:gs>
                <a:gs pos="6000">
                  <a:schemeClr val="accent2">
                    <a:lumMod val="45000"/>
                    <a:lumOff val="55000"/>
                  </a:schemeClr>
                </a:gs>
                <a:gs pos="1000">
                  <a:schemeClr val="accent2">
                    <a:lumMod val="45000"/>
                    <a:lumOff val="55000"/>
                  </a:schemeClr>
                </a:gs>
                <a:gs pos="7000">
                  <a:schemeClr val="accent2">
                    <a:lumMod val="30000"/>
                    <a:lumOff val="70000"/>
                  </a:schemeClr>
                </a:gs>
              </a:gsLst>
              <a:lin ang="5400000" scaled="1"/>
              <a:tileRect/>
            </a:gradFill>
          </a:ln>
          <a:effectLst>
            <a:softEdge rad="0"/>
          </a:effectLst>
        </p:spPr>
      </p:pic>
      <p:pic>
        <p:nvPicPr>
          <p:cNvPr id="13" name="Picture 12">
            <a:extLst>
              <a:ext uri="{FF2B5EF4-FFF2-40B4-BE49-F238E27FC236}">
                <a16:creationId xmlns:a16="http://schemas.microsoft.com/office/drawing/2014/main" id="{639871C3-BFCD-815C-3EF3-65C4BFDC0782}"/>
              </a:ext>
            </a:extLst>
          </p:cNvPr>
          <p:cNvPicPr>
            <a:picLocks noChangeAspect="1"/>
          </p:cNvPicPr>
          <p:nvPr/>
        </p:nvPicPr>
        <p:blipFill>
          <a:blip r:embed="rId4"/>
          <a:stretch>
            <a:fillRect/>
          </a:stretch>
        </p:blipFill>
        <p:spPr>
          <a:xfrm>
            <a:off x="6096000" y="2432837"/>
            <a:ext cx="5669785" cy="3622130"/>
          </a:xfrm>
          <a:prstGeom prst="rect">
            <a:avLst/>
          </a:prstGeom>
          <a:ln w="88900">
            <a:gradFill flip="none" rotWithShape="1">
              <a:gsLst>
                <a:gs pos="0">
                  <a:schemeClr val="accent2">
                    <a:lumMod val="5000"/>
                    <a:lumOff val="95000"/>
                  </a:schemeClr>
                </a:gs>
                <a:gs pos="0">
                  <a:schemeClr val="accent2">
                    <a:lumMod val="45000"/>
                    <a:lumOff val="55000"/>
                  </a:schemeClr>
                </a:gs>
                <a:gs pos="0">
                  <a:schemeClr val="accent2">
                    <a:lumMod val="45000"/>
                    <a:lumOff val="55000"/>
                  </a:schemeClr>
                </a:gs>
                <a:gs pos="0">
                  <a:schemeClr val="accent2">
                    <a:lumMod val="30000"/>
                    <a:lumOff val="70000"/>
                  </a:schemeClr>
                </a:gs>
              </a:gsLst>
              <a:lin ang="5400000" scaled="1"/>
              <a:tileRect/>
            </a:gradFill>
          </a:ln>
        </p:spPr>
      </p:pic>
    </p:spTree>
    <p:extLst>
      <p:ext uri="{BB962C8B-B14F-4D97-AF65-F5344CB8AC3E}">
        <p14:creationId xmlns:p14="http://schemas.microsoft.com/office/powerpoint/2010/main" val="1543771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20992"/>
            <a:ext cx="9791701" cy="430886"/>
          </a:xfrm>
        </p:spPr>
        <p:txBody>
          <a:bodyPr>
            <a:noAutofit/>
          </a:bodyPr>
          <a:lstStyle/>
          <a:p>
            <a:r>
              <a:rPr lang="hr-HR" sz="2400" dirty="0"/>
              <a:t>Dokumentacija koja se dostavlja u prijavi projektnog prijedloga</a:t>
            </a:r>
            <a:endParaRPr lang="hr-HR" sz="2400" b="1" dirty="0"/>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Picture 7">
            <a:extLst>
              <a:ext uri="{FF2B5EF4-FFF2-40B4-BE49-F238E27FC236}">
                <a16:creationId xmlns:a16="http://schemas.microsoft.com/office/drawing/2014/main" id="{083785E5-1093-2E35-6F90-79F4CF3DB2C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5553" y="948676"/>
            <a:ext cx="773715" cy="773715"/>
          </a:xfrm>
          <a:prstGeom prst="rect">
            <a:avLst/>
          </a:prstGeom>
        </p:spPr>
      </p:pic>
      <p:sp>
        <p:nvSpPr>
          <p:cNvPr id="7" name="TextBox 6">
            <a:extLst>
              <a:ext uri="{FF2B5EF4-FFF2-40B4-BE49-F238E27FC236}">
                <a16:creationId xmlns:a16="http://schemas.microsoft.com/office/drawing/2014/main" id="{BD6F83E0-5E70-1AC6-8C49-965EC8A2B822}"/>
              </a:ext>
            </a:extLst>
          </p:cNvPr>
          <p:cNvSpPr txBox="1"/>
          <p:nvPr/>
        </p:nvSpPr>
        <p:spPr>
          <a:xfrm>
            <a:off x="1336431" y="948676"/>
            <a:ext cx="10700238" cy="5170646"/>
          </a:xfrm>
          <a:prstGeom prst="rect">
            <a:avLst/>
          </a:prstGeom>
          <a:noFill/>
        </p:spPr>
        <p:txBody>
          <a:bodyPr wrap="square">
            <a:spAutoFit/>
          </a:bodyPr>
          <a:lstStyle/>
          <a:p>
            <a:r>
              <a:rPr lang="hr-HR" sz="2200" b="1" dirty="0" err="1">
                <a:solidFill>
                  <a:srgbClr val="295A4D"/>
                </a:solidFill>
                <a:latin typeface=""/>
              </a:rPr>
              <a:t>Baseline</a:t>
            </a:r>
            <a:r>
              <a:rPr lang="hr-HR" sz="2200" b="1" dirty="0">
                <a:solidFill>
                  <a:srgbClr val="295A4D"/>
                </a:solidFill>
                <a:latin typeface=""/>
              </a:rPr>
              <a:t> </a:t>
            </a:r>
            <a:r>
              <a:rPr lang="hr-HR" sz="2200" b="1" dirty="0" err="1">
                <a:solidFill>
                  <a:srgbClr val="295A4D"/>
                </a:solidFill>
                <a:latin typeface=""/>
              </a:rPr>
              <a:t>survey</a:t>
            </a:r>
            <a:r>
              <a:rPr lang="hr-HR" sz="2200" b="1" dirty="0">
                <a:solidFill>
                  <a:srgbClr val="295A4D"/>
                </a:solidFill>
                <a:latin typeface=""/>
              </a:rPr>
              <a:t> – poveznica u GfA </a:t>
            </a:r>
            <a:r>
              <a:rPr lang="hr-HR" sz="2200" dirty="0">
                <a:solidFill>
                  <a:srgbClr val="295A4D"/>
                </a:solidFill>
                <a:latin typeface=""/>
              </a:rPr>
              <a:t>– Ispunjava prijavitelj – ne dostavlja se kroz sustav</a:t>
            </a:r>
          </a:p>
          <a:p>
            <a:endParaRPr lang="hr-HR" sz="2200" dirty="0">
              <a:solidFill>
                <a:srgbClr val="295A4D"/>
              </a:solidFill>
              <a:latin typeface=""/>
            </a:endParaRPr>
          </a:p>
          <a:p>
            <a:r>
              <a:rPr lang="hr-HR" sz="2200" b="1" dirty="0">
                <a:solidFill>
                  <a:srgbClr val="295A4D"/>
                </a:solidFill>
                <a:latin typeface=""/>
              </a:rPr>
              <a:t>U </a:t>
            </a:r>
            <a:r>
              <a:rPr lang="hr-HR" sz="2200" b="1" dirty="0" err="1">
                <a:solidFill>
                  <a:srgbClr val="295A4D"/>
                </a:solidFill>
                <a:latin typeface=""/>
              </a:rPr>
              <a:t>Application</a:t>
            </a:r>
            <a:r>
              <a:rPr lang="hr-HR" sz="2200" b="1" dirty="0">
                <a:solidFill>
                  <a:srgbClr val="295A4D"/>
                </a:solidFill>
                <a:latin typeface=""/>
              </a:rPr>
              <a:t> </a:t>
            </a:r>
            <a:r>
              <a:rPr lang="hr-HR" sz="2200" b="1" dirty="0" err="1">
                <a:solidFill>
                  <a:srgbClr val="295A4D"/>
                </a:solidFill>
                <a:latin typeface=""/>
              </a:rPr>
              <a:t>form</a:t>
            </a:r>
            <a:r>
              <a:rPr lang="hr-HR" sz="2200" b="1" dirty="0">
                <a:solidFill>
                  <a:srgbClr val="295A4D"/>
                </a:solidFill>
                <a:latin typeface=""/>
              </a:rPr>
              <a:t>, učitava se sljedeća dokumentacija:</a:t>
            </a:r>
          </a:p>
          <a:p>
            <a:endParaRPr lang="hr-HR" sz="2200" b="1" dirty="0">
              <a:solidFill>
                <a:srgbClr val="295A4D"/>
              </a:solidFill>
              <a:latin typeface=""/>
            </a:endParaRPr>
          </a:p>
          <a:p>
            <a:pPr marL="457200" indent="-457200">
              <a:buFont typeface="+mj-lt"/>
              <a:buAutoNum type="arabicPeriod"/>
            </a:pPr>
            <a:r>
              <a:rPr lang="hr-HR" sz="2200" u="sng" dirty="0" err="1">
                <a:solidFill>
                  <a:srgbClr val="295A4D"/>
                </a:solidFill>
                <a:latin typeface=""/>
              </a:rPr>
              <a:t>Declaration</a:t>
            </a:r>
            <a:r>
              <a:rPr lang="hr-HR" sz="2200" u="sng" dirty="0">
                <a:solidFill>
                  <a:srgbClr val="295A4D"/>
                </a:solidFill>
                <a:latin typeface=""/>
              </a:rPr>
              <a:t> </a:t>
            </a:r>
            <a:r>
              <a:rPr lang="hr-HR" sz="2200" u="sng" dirty="0" err="1">
                <a:solidFill>
                  <a:srgbClr val="295A4D"/>
                </a:solidFill>
                <a:latin typeface=""/>
              </a:rPr>
              <a:t>by</a:t>
            </a:r>
            <a:r>
              <a:rPr lang="hr-HR" sz="2200" u="sng" dirty="0">
                <a:solidFill>
                  <a:srgbClr val="295A4D"/>
                </a:solidFill>
                <a:latin typeface=""/>
              </a:rPr>
              <a:t> the </a:t>
            </a:r>
            <a:r>
              <a:rPr lang="hr-HR" sz="2200" u="sng" dirty="0" err="1">
                <a:solidFill>
                  <a:srgbClr val="295A4D"/>
                </a:solidFill>
                <a:latin typeface=""/>
              </a:rPr>
              <a:t>Applicant</a:t>
            </a:r>
            <a:r>
              <a:rPr lang="hr-HR" sz="2200" dirty="0">
                <a:solidFill>
                  <a:srgbClr val="295A4D"/>
                </a:solidFill>
                <a:latin typeface=""/>
              </a:rPr>
              <a:t> – Potpisan i ovjeren Aneks II.</a:t>
            </a:r>
          </a:p>
          <a:p>
            <a:pPr marL="457200" indent="-457200">
              <a:buFont typeface="+mj-lt"/>
              <a:buAutoNum type="arabicPeriod"/>
            </a:pPr>
            <a:r>
              <a:rPr lang="hr-HR" sz="2200" u="sng" dirty="0">
                <a:solidFill>
                  <a:srgbClr val="295A4D"/>
                </a:solidFill>
                <a:latin typeface=""/>
              </a:rPr>
              <a:t>Group </a:t>
            </a:r>
            <a:r>
              <a:rPr lang="hr-HR" sz="2200" u="sng" dirty="0" err="1">
                <a:solidFill>
                  <a:srgbClr val="295A4D"/>
                </a:solidFill>
                <a:latin typeface=""/>
              </a:rPr>
              <a:t>Statement</a:t>
            </a:r>
            <a:r>
              <a:rPr lang="hr-HR" sz="2200" u="sng" dirty="0">
                <a:solidFill>
                  <a:srgbClr val="295A4D"/>
                </a:solidFill>
                <a:latin typeface=""/>
              </a:rPr>
              <a:t> </a:t>
            </a:r>
            <a:r>
              <a:rPr lang="hr-HR" sz="2200" dirty="0">
                <a:solidFill>
                  <a:srgbClr val="295A4D"/>
                </a:solidFill>
                <a:latin typeface=""/>
              </a:rPr>
              <a:t>– potpisan i ovjeren Aneks IV. </a:t>
            </a:r>
          </a:p>
          <a:p>
            <a:pPr marL="457200" indent="-457200">
              <a:buFont typeface="+mj-lt"/>
              <a:buAutoNum type="arabicPeriod"/>
            </a:pPr>
            <a:r>
              <a:rPr lang="hr-HR" sz="2200" dirty="0">
                <a:solidFill>
                  <a:srgbClr val="295A4D"/>
                </a:solidFill>
                <a:latin typeface=""/>
              </a:rPr>
              <a:t>Životopisi projektnog tima </a:t>
            </a:r>
          </a:p>
          <a:p>
            <a:pPr marL="457200" indent="-457200">
              <a:buFont typeface="+mj-lt"/>
              <a:buAutoNum type="arabicPeriod"/>
            </a:pPr>
            <a:r>
              <a:rPr lang="hr-HR" sz="2200" dirty="0" err="1">
                <a:solidFill>
                  <a:srgbClr val="295A4D"/>
                </a:solidFill>
                <a:latin typeface=""/>
              </a:rPr>
              <a:t>Environmental</a:t>
            </a:r>
            <a:r>
              <a:rPr lang="hr-HR" sz="2200" dirty="0">
                <a:solidFill>
                  <a:srgbClr val="295A4D"/>
                </a:solidFill>
                <a:latin typeface=""/>
              </a:rPr>
              <a:t> </a:t>
            </a:r>
            <a:r>
              <a:rPr lang="hr-HR" sz="2200" dirty="0" err="1">
                <a:solidFill>
                  <a:srgbClr val="295A4D"/>
                </a:solidFill>
                <a:latin typeface=""/>
              </a:rPr>
              <a:t>and</a:t>
            </a:r>
            <a:r>
              <a:rPr lang="hr-HR" sz="2200" dirty="0">
                <a:solidFill>
                  <a:srgbClr val="295A4D"/>
                </a:solidFill>
                <a:latin typeface=""/>
              </a:rPr>
              <a:t> </a:t>
            </a:r>
            <a:r>
              <a:rPr lang="hr-HR" sz="2200" dirty="0" err="1">
                <a:solidFill>
                  <a:srgbClr val="295A4D"/>
                </a:solidFill>
                <a:latin typeface=""/>
              </a:rPr>
              <a:t>Social</a:t>
            </a:r>
            <a:r>
              <a:rPr lang="hr-HR" sz="2200" dirty="0">
                <a:solidFill>
                  <a:srgbClr val="295A4D"/>
                </a:solidFill>
                <a:latin typeface=""/>
              </a:rPr>
              <a:t> </a:t>
            </a:r>
            <a:r>
              <a:rPr lang="hr-HR" sz="2200" dirty="0" err="1">
                <a:solidFill>
                  <a:srgbClr val="295A4D"/>
                </a:solidFill>
                <a:latin typeface=""/>
              </a:rPr>
              <a:t>standards</a:t>
            </a:r>
            <a:r>
              <a:rPr lang="hr-HR" sz="2200" dirty="0">
                <a:solidFill>
                  <a:srgbClr val="295A4D"/>
                </a:solidFill>
                <a:latin typeface=""/>
              </a:rPr>
              <a:t> </a:t>
            </a:r>
            <a:r>
              <a:rPr lang="hr-HR" sz="2200" dirty="0" err="1">
                <a:solidFill>
                  <a:srgbClr val="295A4D"/>
                </a:solidFill>
                <a:latin typeface=""/>
              </a:rPr>
              <a:t>Questionnaire</a:t>
            </a:r>
            <a:r>
              <a:rPr lang="hr-HR" sz="2200" dirty="0">
                <a:solidFill>
                  <a:srgbClr val="295A4D"/>
                </a:solidFill>
                <a:latin typeface=""/>
              </a:rPr>
              <a:t> – Aneks VII. </a:t>
            </a:r>
          </a:p>
          <a:p>
            <a:pPr marL="457200" indent="-457200">
              <a:buFont typeface="+mj-lt"/>
              <a:buAutoNum type="arabicPeriod"/>
            </a:pPr>
            <a:r>
              <a:rPr lang="hr-HR" sz="2200" dirty="0" err="1">
                <a:solidFill>
                  <a:srgbClr val="295A4D"/>
                </a:solidFill>
                <a:latin typeface=""/>
              </a:rPr>
              <a:t>Declaration</a:t>
            </a:r>
            <a:r>
              <a:rPr lang="hr-HR" sz="2200" dirty="0">
                <a:solidFill>
                  <a:srgbClr val="295A4D"/>
                </a:solidFill>
                <a:latin typeface=""/>
              </a:rPr>
              <a:t> </a:t>
            </a:r>
            <a:r>
              <a:rPr lang="hr-HR" sz="2200" dirty="0" err="1">
                <a:solidFill>
                  <a:srgbClr val="295A4D"/>
                </a:solidFill>
                <a:latin typeface=""/>
              </a:rPr>
              <a:t>by</a:t>
            </a:r>
            <a:r>
              <a:rPr lang="hr-HR" sz="2200" dirty="0">
                <a:solidFill>
                  <a:srgbClr val="295A4D"/>
                </a:solidFill>
                <a:latin typeface=""/>
              </a:rPr>
              <a:t> </a:t>
            </a:r>
            <a:r>
              <a:rPr lang="hr-HR" sz="2200" dirty="0" err="1">
                <a:solidFill>
                  <a:srgbClr val="295A4D"/>
                </a:solidFill>
                <a:latin typeface=""/>
              </a:rPr>
              <a:t>the</a:t>
            </a:r>
            <a:r>
              <a:rPr lang="hr-HR" sz="2200" dirty="0">
                <a:solidFill>
                  <a:srgbClr val="295A4D"/>
                </a:solidFill>
                <a:latin typeface=""/>
              </a:rPr>
              <a:t> Technology </a:t>
            </a:r>
            <a:r>
              <a:rPr lang="hr-HR" sz="2200" dirty="0" err="1">
                <a:solidFill>
                  <a:srgbClr val="295A4D"/>
                </a:solidFill>
                <a:latin typeface=""/>
              </a:rPr>
              <a:t>Scout</a:t>
            </a:r>
            <a:r>
              <a:rPr lang="hr-HR" sz="2200" dirty="0">
                <a:solidFill>
                  <a:srgbClr val="295A4D"/>
                </a:solidFill>
                <a:latin typeface=""/>
              </a:rPr>
              <a:t> – potpisan i ovjeren Aneks VIII. </a:t>
            </a:r>
          </a:p>
          <a:p>
            <a:pPr marL="457200" indent="-457200">
              <a:buFont typeface="+mj-lt"/>
              <a:buAutoNum type="arabicPeriod"/>
            </a:pPr>
            <a:endParaRPr lang="hr-HR" sz="2200" dirty="0">
              <a:solidFill>
                <a:srgbClr val="295A4D"/>
              </a:solidFill>
              <a:latin typeface=""/>
            </a:endParaRPr>
          </a:p>
          <a:p>
            <a:r>
              <a:rPr lang="hr-HR" sz="2200" b="1" dirty="0">
                <a:solidFill>
                  <a:srgbClr val="295A4D"/>
                </a:solidFill>
                <a:latin typeface=""/>
              </a:rPr>
              <a:t>Obvezna dokumentacija prije donošenja </a:t>
            </a:r>
            <a:r>
              <a:rPr lang="hr-HR" sz="2200" b="1" i="1" dirty="0" err="1">
                <a:solidFill>
                  <a:srgbClr val="295A4D"/>
                </a:solidFill>
                <a:latin typeface=""/>
              </a:rPr>
              <a:t>Award</a:t>
            </a:r>
            <a:r>
              <a:rPr lang="hr-HR" sz="2200" b="1" i="1" dirty="0">
                <a:solidFill>
                  <a:srgbClr val="295A4D"/>
                </a:solidFill>
                <a:latin typeface=""/>
              </a:rPr>
              <a:t> </a:t>
            </a:r>
            <a:r>
              <a:rPr lang="hr-HR" sz="2200" b="1" i="1" dirty="0" err="1">
                <a:solidFill>
                  <a:srgbClr val="295A4D"/>
                </a:solidFill>
                <a:latin typeface=""/>
              </a:rPr>
              <a:t>decision</a:t>
            </a:r>
            <a:r>
              <a:rPr lang="hr-HR" sz="2200" b="1" i="1" dirty="0">
                <a:solidFill>
                  <a:srgbClr val="295A4D"/>
                </a:solidFill>
                <a:latin typeface=""/>
              </a:rPr>
              <a:t> </a:t>
            </a:r>
            <a:r>
              <a:rPr lang="hr-HR" sz="2200" b="1" dirty="0">
                <a:solidFill>
                  <a:srgbClr val="295A4D"/>
                </a:solidFill>
                <a:latin typeface=""/>
              </a:rPr>
              <a:t>i potpisa GA:</a:t>
            </a:r>
          </a:p>
          <a:p>
            <a:endParaRPr lang="hr-HR" sz="2200" b="1" dirty="0">
              <a:solidFill>
                <a:srgbClr val="295A4D"/>
              </a:solidFill>
              <a:latin typeface=""/>
            </a:endParaRPr>
          </a:p>
          <a:p>
            <a:pPr marL="457200" indent="-457200">
              <a:buFont typeface="+mj-lt"/>
              <a:buAutoNum type="arabicPeriod"/>
            </a:pPr>
            <a:r>
              <a:rPr lang="hr-HR" sz="2200" dirty="0">
                <a:solidFill>
                  <a:srgbClr val="295A4D"/>
                </a:solidFill>
                <a:latin typeface=""/>
              </a:rPr>
              <a:t>Dokumenti za izračun troška osoblja</a:t>
            </a:r>
          </a:p>
          <a:p>
            <a:pPr marL="457200" indent="-457200">
              <a:buFont typeface="+mj-lt"/>
              <a:buAutoNum type="arabicPeriod"/>
            </a:pPr>
            <a:r>
              <a:rPr lang="hr-HR" sz="2200" dirty="0">
                <a:solidFill>
                  <a:srgbClr val="295A4D"/>
                </a:solidFill>
                <a:latin typeface=""/>
              </a:rPr>
              <a:t>Dokaz o osiguranju vlastitog udjela sufinanciranja </a:t>
            </a:r>
          </a:p>
        </p:txBody>
      </p:sp>
    </p:spTree>
    <p:extLst>
      <p:ext uri="{BB962C8B-B14F-4D97-AF65-F5344CB8AC3E}">
        <p14:creationId xmlns:p14="http://schemas.microsoft.com/office/powerpoint/2010/main" val="1475576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55" y="531111"/>
            <a:ext cx="5578479" cy="5192681"/>
          </a:xfrm>
        </p:spPr>
        <p:txBody>
          <a:bodyPr>
            <a:noAutofit/>
          </a:bodyPr>
          <a:lstStyle/>
          <a:p>
            <a:r>
              <a:rPr lang="hr-HR" sz="4000" dirty="0"/>
              <a:t/>
            </a:r>
            <a:br>
              <a:rPr lang="hr-HR" sz="4000" dirty="0"/>
            </a:br>
            <a:r>
              <a:rPr lang="hr-HR" sz="4000" dirty="0"/>
              <a:t/>
            </a:r>
            <a:br>
              <a:rPr lang="hr-HR" sz="4000" dirty="0"/>
            </a:br>
            <a:r>
              <a:rPr lang="hr-HR" sz="3600" dirty="0"/>
              <a:t>Postupak dodjele bespovratnih sredstava</a:t>
            </a:r>
            <a:r>
              <a:rPr lang="en-US" sz="4000" dirty="0"/>
              <a:t/>
            </a:r>
            <a:br>
              <a:rPr lang="en-US" sz="4000" dirty="0"/>
            </a:br>
            <a:r>
              <a:rPr lang="hr-HR" sz="4000" dirty="0"/>
              <a:t/>
            </a:r>
            <a:br>
              <a:rPr lang="hr-HR" sz="4000" dirty="0"/>
            </a:br>
            <a:r>
              <a:rPr lang="hr-HR" dirty="0"/>
              <a:t/>
            </a:r>
            <a:br>
              <a:rPr lang="hr-HR" dirty="0"/>
            </a:br>
            <a:endParaRPr lang="hr-HR" b="1" dirty="0"/>
          </a:p>
        </p:txBody>
      </p:sp>
      <p:sp>
        <p:nvSpPr>
          <p:cNvPr id="12" name="Rectangle 11">
            <a:extLst>
              <a:ext uri="{FF2B5EF4-FFF2-40B4-BE49-F238E27FC236}">
                <a16:creationId xmlns:a16="http://schemas.microsoft.com/office/drawing/2014/main" id="{1CBD0F50-3592-009D-52CB-47922585D535}"/>
              </a:ext>
            </a:extLst>
          </p:cNvPr>
          <p:cNvSpPr/>
          <p:nvPr/>
        </p:nvSpPr>
        <p:spPr>
          <a:xfrm>
            <a:off x="646584" y="1828800"/>
            <a:ext cx="2349500" cy="172204"/>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a:extLst>
              <a:ext uri="{FF2B5EF4-FFF2-40B4-BE49-F238E27FC236}">
                <a16:creationId xmlns:a16="http://schemas.microsoft.com/office/drawing/2014/main" id="{967E7612-7304-D1D2-FC39-318758619479}"/>
              </a:ext>
            </a:extLst>
          </p:cNvPr>
          <p:cNvSpPr/>
          <p:nvPr/>
        </p:nvSpPr>
        <p:spPr>
          <a:xfrm rot="16200000">
            <a:off x="4252547" y="1972516"/>
            <a:ext cx="6858000" cy="2912968"/>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1" name="Content Placeholder 10" descr="A hand touching a screen&#10;&#10;Description automatically generated">
            <a:extLst>
              <a:ext uri="{FF2B5EF4-FFF2-40B4-BE49-F238E27FC236}">
                <a16:creationId xmlns:a16="http://schemas.microsoft.com/office/drawing/2014/main" id="{0BF26A4B-3DCF-21EF-3182-57977688CB3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613520" y="0"/>
            <a:ext cx="5851521" cy="6858000"/>
          </a:xfrm>
        </p:spPr>
      </p:pic>
      <p:pic>
        <p:nvPicPr>
          <p:cNvPr id="7" name="Picture 6" descr="\\mzt\share\Uprave\znanost\DIGIT - PIU\2. Procurement\1.13. ICENT Nuqleus+DIGIT Website\Sadržaj web-a\Ikone za web\Professionalization of research centre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876" y="3757246"/>
            <a:ext cx="1752600" cy="1752600"/>
          </a:xfrm>
          <a:prstGeom prst="rect">
            <a:avLst/>
          </a:prstGeom>
          <a:noFill/>
          <a:ln>
            <a:noFill/>
          </a:ln>
        </p:spPr>
      </p:pic>
    </p:spTree>
    <p:extLst>
      <p:ext uri="{BB962C8B-B14F-4D97-AF65-F5344CB8AC3E}">
        <p14:creationId xmlns:p14="http://schemas.microsoft.com/office/powerpoint/2010/main" val="204873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D542-C480-83F0-8E77-DE670C9AAED8}"/>
              </a:ext>
            </a:extLst>
          </p:cNvPr>
          <p:cNvSpPr>
            <a:spLocks noGrp="1"/>
          </p:cNvSpPr>
          <p:nvPr>
            <p:ph type="title"/>
          </p:nvPr>
        </p:nvSpPr>
        <p:spPr/>
        <p:txBody>
          <a:bodyPr/>
          <a:lstStyle/>
          <a:p>
            <a:r>
              <a:rPr lang="hr-HR" dirty="0"/>
              <a:t>DIGIT projekt</a:t>
            </a:r>
          </a:p>
        </p:txBody>
      </p:sp>
      <p:sp>
        <p:nvSpPr>
          <p:cNvPr id="4" name="Content Placeholder 2">
            <a:extLst>
              <a:ext uri="{FF2B5EF4-FFF2-40B4-BE49-F238E27FC236}">
                <a16:creationId xmlns:a16="http://schemas.microsoft.com/office/drawing/2014/main" id="{C3B9156E-3587-3C77-4020-9016B915371E}"/>
              </a:ext>
            </a:extLst>
          </p:cNvPr>
          <p:cNvSpPr>
            <a:spLocks noGrp="1"/>
          </p:cNvSpPr>
          <p:nvPr>
            <p:ph idx="1"/>
          </p:nvPr>
        </p:nvSpPr>
        <p:spPr>
          <a:xfrm>
            <a:off x="838200" y="1825625"/>
            <a:ext cx="4316604" cy="4351338"/>
          </a:xfrm>
        </p:spPr>
        <p:txBody>
          <a:bodyPr>
            <a:normAutofit/>
          </a:bodyPr>
          <a:lstStyle/>
          <a:p>
            <a:pPr>
              <a:buFont typeface="Wingdings" pitchFamily="2" charset="2"/>
              <a:buChar char="§"/>
            </a:pPr>
            <a:r>
              <a:rPr lang="hr-HR" sz="2400" b="1" dirty="0"/>
              <a:t>Vlada RH </a:t>
            </a:r>
            <a:r>
              <a:rPr lang="hr-HR" sz="2400" dirty="0"/>
              <a:t>i </a:t>
            </a:r>
            <a:r>
              <a:rPr lang="hr-HR" sz="2400" b="1" dirty="0"/>
              <a:t>Međunarodna banka za obnovu i razvoj </a:t>
            </a:r>
            <a:r>
              <a:rPr lang="hr-HR" sz="2400" dirty="0"/>
              <a:t>(IBRD) (dio grupacije WB-a) potpisale su Ugovor o zajmu za projekt DIGIT 28. lipnja 2023.</a:t>
            </a:r>
          </a:p>
          <a:p>
            <a:pPr>
              <a:buFont typeface="Wingdings" pitchFamily="2" charset="2"/>
              <a:buChar char="§"/>
            </a:pPr>
            <a:endParaRPr lang="hr-HR" sz="2400" b="1" dirty="0"/>
          </a:p>
          <a:p>
            <a:pPr>
              <a:buFont typeface="Wingdings" pitchFamily="2" charset="2"/>
              <a:buChar char="§"/>
            </a:pPr>
            <a:r>
              <a:rPr lang="hr-HR" sz="2400" b="1" dirty="0"/>
              <a:t>Razdoblje provedbe projekta</a:t>
            </a:r>
            <a:r>
              <a:rPr lang="hr-HR" sz="2400" dirty="0"/>
              <a:t>: listopad 2023. - prosinac 2028.</a:t>
            </a:r>
          </a:p>
          <a:p>
            <a:pPr>
              <a:buFont typeface="Wingdings" pitchFamily="2" charset="2"/>
              <a:buChar char="§"/>
            </a:pPr>
            <a:endParaRPr lang="hr-HR" sz="2400" dirty="0"/>
          </a:p>
        </p:txBody>
      </p:sp>
      <p:sp>
        <p:nvSpPr>
          <p:cNvPr id="5" name="Rectangle 4">
            <a:extLst>
              <a:ext uri="{FF2B5EF4-FFF2-40B4-BE49-F238E27FC236}">
                <a16:creationId xmlns:a16="http://schemas.microsoft.com/office/drawing/2014/main" id="{B97E3542-2000-3BC7-59F0-CB66A5E463E7}"/>
              </a:ext>
            </a:extLst>
          </p:cNvPr>
          <p:cNvSpPr/>
          <p:nvPr/>
        </p:nvSpPr>
        <p:spPr>
          <a:xfrm rot="10800000">
            <a:off x="5820792" y="2111819"/>
            <a:ext cx="186130" cy="3396552"/>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Content Placeholder 2">
            <a:extLst>
              <a:ext uri="{FF2B5EF4-FFF2-40B4-BE49-F238E27FC236}">
                <a16:creationId xmlns:a16="http://schemas.microsoft.com/office/drawing/2014/main" id="{1072F720-D42A-AA39-2FAB-1FB1BA89FE2D}"/>
              </a:ext>
            </a:extLst>
          </p:cNvPr>
          <p:cNvSpPr txBox="1">
            <a:spLocks/>
          </p:cNvSpPr>
          <p:nvPr/>
        </p:nvSpPr>
        <p:spPr>
          <a:xfrm>
            <a:off x="6493109" y="1835796"/>
            <a:ext cx="5411846" cy="4557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5A4D"/>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5A4D"/>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5A4D"/>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hr-HR" sz="2400" dirty="0"/>
              <a:t>Ukupni odobreni iznos zajma je </a:t>
            </a:r>
            <a:r>
              <a:rPr lang="hr-HR" sz="2400" b="1" dirty="0"/>
              <a:t>106 </a:t>
            </a:r>
            <a:r>
              <a:rPr lang="hr-HR" sz="2400" b="1" dirty="0" err="1"/>
              <a:t>mil</a:t>
            </a:r>
            <a:r>
              <a:rPr lang="hr-HR" sz="2400" b="1" dirty="0"/>
              <a:t>. EUR </a:t>
            </a:r>
            <a:r>
              <a:rPr lang="hr-HR" sz="2400" dirty="0"/>
              <a:t>(99 </a:t>
            </a:r>
            <a:r>
              <a:rPr lang="hr-HR" sz="2400" dirty="0" err="1"/>
              <a:t>mil</a:t>
            </a:r>
            <a:r>
              <a:rPr lang="hr-HR" sz="2400" dirty="0"/>
              <a:t>. EUR su bespovratna sredstva (</a:t>
            </a:r>
            <a:r>
              <a:rPr lang="hr-HR" sz="2400" dirty="0" err="1"/>
              <a:t>grants</a:t>
            </a:r>
            <a:r>
              <a:rPr lang="hr-HR" sz="2400" dirty="0"/>
              <a:t>), a 7 </a:t>
            </a:r>
            <a:r>
              <a:rPr lang="hr-HR" sz="2400" dirty="0" err="1"/>
              <a:t>mil</a:t>
            </a:r>
            <a:r>
              <a:rPr lang="hr-HR" sz="2400" dirty="0"/>
              <a:t>. EUR je namijenjeno za jačanje kapaciteta MZOM-a (uključujući uspostavu </a:t>
            </a:r>
            <a:r>
              <a:rPr lang="pl-PL" sz="2400" dirty="0"/>
              <a:t>ekosustava za stvaranje i razvoj deep-tech startupa</a:t>
            </a:r>
            <a:r>
              <a:rPr lang="hr-HR" sz="2400" dirty="0"/>
              <a:t> i operativne troškove)</a:t>
            </a:r>
          </a:p>
          <a:p>
            <a:pPr>
              <a:buFont typeface="Wingdings" pitchFamily="2" charset="2"/>
              <a:buChar char="§"/>
            </a:pPr>
            <a:r>
              <a:rPr lang="hr-HR" sz="2400" b="1" dirty="0"/>
              <a:t>Službena stranica DIGIT projekta: </a:t>
            </a:r>
            <a:r>
              <a:rPr lang="hr-HR" sz="2400" dirty="0">
                <a:hlinkClick r:id="rId2"/>
              </a:rPr>
              <a:t>https://digit.mzom.hr/</a:t>
            </a:r>
            <a:endParaRPr lang="hr-HR" sz="2400" dirty="0"/>
          </a:p>
        </p:txBody>
      </p:sp>
      <p:pic>
        <p:nvPicPr>
          <p:cNvPr id="8" name="Picture 7">
            <a:extLst>
              <a:ext uri="{FF2B5EF4-FFF2-40B4-BE49-F238E27FC236}">
                <a16:creationId xmlns:a16="http://schemas.microsoft.com/office/drawing/2014/main" id="{465519BA-AD34-F608-A577-B85D1D630094}"/>
              </a:ext>
            </a:extLst>
          </p:cNvPr>
          <p:cNvPicPr>
            <a:picLocks noChangeAspect="1"/>
          </p:cNvPicPr>
          <p:nvPr/>
        </p:nvPicPr>
        <p:blipFill>
          <a:blip r:embed="rId3"/>
          <a:stretch>
            <a:fillRect/>
          </a:stretch>
        </p:blipFill>
        <p:spPr>
          <a:xfrm>
            <a:off x="6558300" y="5607585"/>
            <a:ext cx="5346655" cy="707197"/>
          </a:xfrm>
          <a:prstGeom prst="rect">
            <a:avLst/>
          </a:prstGeom>
        </p:spPr>
      </p:pic>
    </p:spTree>
    <p:extLst>
      <p:ext uri="{BB962C8B-B14F-4D97-AF65-F5344CB8AC3E}">
        <p14:creationId xmlns:p14="http://schemas.microsoft.com/office/powerpoint/2010/main" val="3662508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7180616-7EE4-F6F8-A145-63EC259DB2A2}"/>
              </a:ext>
            </a:extLst>
          </p:cNvPr>
          <p:cNvGrpSpPr/>
          <p:nvPr/>
        </p:nvGrpSpPr>
        <p:grpSpPr>
          <a:xfrm>
            <a:off x="1073157" y="1320829"/>
            <a:ext cx="10045686" cy="3902529"/>
            <a:chOff x="1528353" y="1911926"/>
            <a:chExt cx="4127863" cy="3861858"/>
          </a:xfrm>
        </p:grpSpPr>
        <p:sp>
          <p:nvSpPr>
            <p:cNvPr id="5" name="Rounded Rectangle 4">
              <a:extLst>
                <a:ext uri="{FF2B5EF4-FFF2-40B4-BE49-F238E27FC236}">
                  <a16:creationId xmlns:a16="http://schemas.microsoft.com/office/drawing/2014/main" id="{3ACC1D9C-3E8A-2C98-E32C-E7FC1EB229EA}"/>
                </a:ext>
              </a:extLst>
            </p:cNvPr>
            <p:cNvSpPr/>
            <p:nvPr/>
          </p:nvSpPr>
          <p:spPr>
            <a:xfrm>
              <a:off x="1528353" y="1911928"/>
              <a:ext cx="4127863" cy="3861856"/>
            </a:xfrm>
            <a:prstGeom prst="roundRect">
              <a:avLst/>
            </a:prstGeom>
            <a:solidFill>
              <a:srgbClr val="295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Rectangle 6">
              <a:extLst>
                <a:ext uri="{FF2B5EF4-FFF2-40B4-BE49-F238E27FC236}">
                  <a16:creationId xmlns:a16="http://schemas.microsoft.com/office/drawing/2014/main" id="{C716A39C-3B44-9556-1007-D1E58279C7E8}"/>
                </a:ext>
              </a:extLst>
            </p:cNvPr>
            <p:cNvSpPr/>
            <p:nvPr/>
          </p:nvSpPr>
          <p:spPr>
            <a:xfrm rot="10800000">
              <a:off x="2182173" y="1911926"/>
              <a:ext cx="2820216" cy="758122"/>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grpSp>
      <p:sp>
        <p:nvSpPr>
          <p:cNvPr id="8" name="TextBox 7">
            <a:extLst>
              <a:ext uri="{FF2B5EF4-FFF2-40B4-BE49-F238E27FC236}">
                <a16:creationId xmlns:a16="http://schemas.microsoft.com/office/drawing/2014/main" id="{A6C0826C-B77F-F808-A8A0-EC48CFAE6190}"/>
              </a:ext>
            </a:extLst>
          </p:cNvPr>
          <p:cNvSpPr txBox="1"/>
          <p:nvPr/>
        </p:nvSpPr>
        <p:spPr>
          <a:xfrm>
            <a:off x="1274821" y="1533157"/>
            <a:ext cx="9975904" cy="3477875"/>
          </a:xfrm>
          <a:prstGeom prst="rect">
            <a:avLst/>
          </a:prstGeom>
          <a:noFill/>
        </p:spPr>
        <p:txBody>
          <a:bodyPr wrap="square" rtlCol="0">
            <a:spAutoFit/>
          </a:bodyPr>
          <a:lstStyle/>
          <a:p>
            <a:pPr algn="ctr"/>
            <a:r>
              <a:rPr lang="hr-HR" sz="2000" b="1" dirty="0">
                <a:solidFill>
                  <a:srgbClr val="E9F1EF"/>
                </a:solidFill>
                <a:latin typeface=""/>
              </a:rPr>
              <a:t>Ključni datumi</a:t>
            </a:r>
          </a:p>
          <a:p>
            <a:pPr algn="just"/>
            <a:endParaRPr lang="hr-HR" sz="2000" b="1" dirty="0">
              <a:solidFill>
                <a:srgbClr val="E9F1EF"/>
              </a:solidFill>
              <a:latin typeface=""/>
            </a:endParaRPr>
          </a:p>
          <a:p>
            <a:pPr algn="just"/>
            <a:endParaRPr lang="hr-HR" sz="2000" b="1" dirty="0">
              <a:solidFill>
                <a:srgbClr val="E9F1EF"/>
              </a:solidFill>
              <a:latin typeface=""/>
            </a:endParaRPr>
          </a:p>
          <a:p>
            <a:pPr algn="just"/>
            <a:r>
              <a:rPr lang="hr-HR" sz="2000" b="1" dirty="0">
                <a:solidFill>
                  <a:srgbClr val="E9F1EF"/>
                </a:solidFill>
                <a:latin typeface=""/>
              </a:rPr>
              <a:t>Datum objave: </a:t>
            </a:r>
            <a:r>
              <a:rPr lang="hr-HR" sz="2000" dirty="0">
                <a:solidFill>
                  <a:srgbClr val="E9F1EF"/>
                </a:solidFill>
                <a:latin typeface=""/>
              </a:rPr>
              <a:t>21.4.2026.</a:t>
            </a:r>
          </a:p>
          <a:p>
            <a:pPr algn="just">
              <a:buFont typeface="Wingdings" pitchFamily="2" charset="2"/>
              <a:buChar char="§"/>
            </a:pPr>
            <a:endParaRPr lang="hr-HR" sz="2000" dirty="0">
              <a:solidFill>
                <a:srgbClr val="E9F1EF"/>
              </a:solidFill>
              <a:latin typeface=""/>
            </a:endParaRPr>
          </a:p>
          <a:p>
            <a:r>
              <a:rPr lang="hr-HR" sz="2000" b="1" dirty="0">
                <a:solidFill>
                  <a:srgbClr val="E9F1EF"/>
                </a:solidFill>
                <a:latin typeface=""/>
              </a:rPr>
              <a:t>Početak zaprimanja prijava: </a:t>
            </a:r>
            <a:r>
              <a:rPr lang="hr-HR" sz="2000" dirty="0">
                <a:solidFill>
                  <a:srgbClr val="E9F1EF"/>
                </a:solidFill>
                <a:latin typeface=""/>
              </a:rPr>
              <a:t>21.5.2026., 9:00</a:t>
            </a:r>
          </a:p>
          <a:p>
            <a:pPr>
              <a:buFont typeface="Wingdings" pitchFamily="2" charset="2"/>
              <a:buChar char="§"/>
            </a:pPr>
            <a:endParaRPr lang="hr-HR" sz="2000" dirty="0">
              <a:solidFill>
                <a:srgbClr val="E9F1EF"/>
              </a:solidFill>
              <a:latin typeface=""/>
            </a:endParaRPr>
          </a:p>
          <a:p>
            <a:r>
              <a:rPr lang="hr-HR" sz="2000" b="1" dirty="0">
                <a:solidFill>
                  <a:srgbClr val="E9F1EF"/>
                </a:solidFill>
                <a:latin typeface=""/>
              </a:rPr>
              <a:t>Završetak zaprimanja prijava: </a:t>
            </a:r>
            <a:r>
              <a:rPr lang="hr-HR" sz="2000" dirty="0">
                <a:solidFill>
                  <a:srgbClr val="E9F1EF"/>
                </a:solidFill>
                <a:latin typeface=""/>
              </a:rPr>
              <a:t>31.12.2026., 16:00  </a:t>
            </a:r>
          </a:p>
          <a:p>
            <a:endParaRPr lang="hr-HR" sz="2000" dirty="0">
              <a:solidFill>
                <a:srgbClr val="E9F1EF"/>
              </a:solidFill>
              <a:latin typeface=""/>
            </a:endParaRPr>
          </a:p>
          <a:p>
            <a:r>
              <a:rPr lang="hr-HR" sz="2000" b="1" dirty="0">
                <a:solidFill>
                  <a:srgbClr val="E9F1EF"/>
                </a:solidFill>
                <a:latin typeface=""/>
              </a:rPr>
              <a:t>Zaprimanje pitanja</a:t>
            </a:r>
            <a:r>
              <a:rPr lang="hr-HR" sz="2000" dirty="0">
                <a:solidFill>
                  <a:srgbClr val="E9F1EF"/>
                </a:solidFill>
                <a:latin typeface=""/>
              </a:rPr>
              <a:t>: 1.12.2026. </a:t>
            </a:r>
          </a:p>
          <a:p>
            <a:pPr algn="just">
              <a:buFont typeface="Wingdings" pitchFamily="2" charset="2"/>
              <a:buChar char="§"/>
            </a:pPr>
            <a:endParaRPr lang="hr-HR" sz="2000" dirty="0">
              <a:solidFill>
                <a:srgbClr val="E9F1EF"/>
              </a:solidFill>
              <a:latin typeface=""/>
            </a:endParaRPr>
          </a:p>
        </p:txBody>
      </p:sp>
      <p:sp>
        <p:nvSpPr>
          <p:cNvPr id="11" name="Title 1"/>
          <p:cNvSpPr txBox="1">
            <a:spLocks/>
          </p:cNvSpPr>
          <p:nvPr/>
        </p:nvSpPr>
        <p:spPr>
          <a:xfrm>
            <a:off x="744271" y="181860"/>
            <a:ext cx="9791701" cy="4308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5A4D"/>
                </a:solidFill>
                <a:latin typeface=""/>
                <a:ea typeface="+mj-ea"/>
                <a:cs typeface="+mj-cs"/>
              </a:defRPr>
            </a:lvl1pPr>
          </a:lstStyle>
          <a:p>
            <a:r>
              <a:rPr lang="hr-HR" sz="2400" dirty="0"/>
              <a:t>Rokovi za dostavu projektnog prijedloga</a:t>
            </a:r>
          </a:p>
        </p:txBody>
      </p:sp>
      <p:sp>
        <p:nvSpPr>
          <p:cNvPr id="13" name="Rectangle 12">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17448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8DCE-2178-9FEA-AB54-A279AE56ADF4}"/>
              </a:ext>
            </a:extLst>
          </p:cNvPr>
          <p:cNvSpPr>
            <a:spLocks noGrp="1"/>
          </p:cNvSpPr>
          <p:nvPr>
            <p:ph type="title"/>
          </p:nvPr>
        </p:nvSpPr>
        <p:spPr>
          <a:xfrm>
            <a:off x="741484" y="0"/>
            <a:ext cx="10515600" cy="707537"/>
          </a:xfrm>
        </p:spPr>
        <p:txBody>
          <a:bodyPr>
            <a:normAutofit/>
          </a:bodyPr>
          <a:lstStyle/>
          <a:p>
            <a:r>
              <a:rPr lang="hr-HR" sz="2400" dirty="0"/>
              <a:t>Postupak dodjele bespovratnih sredstava</a:t>
            </a:r>
          </a:p>
        </p:txBody>
      </p:sp>
      <p:sp>
        <p:nvSpPr>
          <p:cNvPr id="29" name="Rectangle 28">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31" name="Dijagram 7"/>
          <p:cNvGraphicFramePr/>
          <p:nvPr>
            <p:extLst>
              <p:ext uri="{D42A27DB-BD31-4B8C-83A1-F6EECF244321}">
                <p14:modId xmlns:p14="http://schemas.microsoft.com/office/powerpoint/2010/main" val="416951444"/>
              </p:ext>
            </p:extLst>
          </p:nvPr>
        </p:nvGraphicFramePr>
        <p:xfrm>
          <a:off x="416169" y="914399"/>
          <a:ext cx="11166230" cy="4906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4080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21FB1-B6C7-5D10-9AD9-AD0F277360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C5AB4-2AC1-4BDF-02D7-CEF9DC38C52A}"/>
              </a:ext>
            </a:extLst>
          </p:cNvPr>
          <p:cNvSpPr>
            <a:spLocks noGrp="1"/>
          </p:cNvSpPr>
          <p:nvPr>
            <p:ph type="title"/>
          </p:nvPr>
        </p:nvSpPr>
        <p:spPr>
          <a:xfrm>
            <a:off x="1018035" y="230188"/>
            <a:ext cx="10515601" cy="605972"/>
          </a:xfrm>
        </p:spPr>
        <p:txBody>
          <a:bodyPr>
            <a:normAutofit/>
          </a:bodyPr>
          <a:lstStyle/>
          <a:p>
            <a:r>
              <a:rPr lang="hr-HR" sz="2400" dirty="0"/>
              <a:t>Ocjena kvalitete (2)</a:t>
            </a:r>
          </a:p>
        </p:txBody>
      </p:sp>
      <p:sp>
        <p:nvSpPr>
          <p:cNvPr id="3" name="Content Placeholder 2">
            <a:extLst>
              <a:ext uri="{FF2B5EF4-FFF2-40B4-BE49-F238E27FC236}">
                <a16:creationId xmlns:a16="http://schemas.microsoft.com/office/drawing/2014/main" id="{B0CBA17B-AEC0-E51B-87B2-A6877F5A482F}"/>
              </a:ext>
            </a:extLst>
          </p:cNvPr>
          <p:cNvSpPr>
            <a:spLocks noGrp="1"/>
          </p:cNvSpPr>
          <p:nvPr>
            <p:ph idx="1"/>
          </p:nvPr>
        </p:nvSpPr>
        <p:spPr>
          <a:xfrm>
            <a:off x="548640" y="1207008"/>
            <a:ext cx="10805160" cy="4969955"/>
          </a:xfrm>
        </p:spPr>
        <p:txBody>
          <a:bodyPr>
            <a:normAutofit fontScale="62500" lnSpcReduction="20000"/>
          </a:bodyPr>
          <a:lstStyle/>
          <a:p>
            <a:pPr>
              <a:spcBef>
                <a:spcPts val="600"/>
              </a:spcBef>
            </a:pPr>
            <a:r>
              <a:rPr lang="en-US" sz="2900" dirty="0">
                <a:latin typeface="Arial" panose="020B0604020202020204" pitchFamily="34" charset="0"/>
                <a:cs typeface="Arial" panose="020B0604020202020204" pitchFamily="34" charset="0"/>
              </a:rPr>
              <a:t>The evaluation is carried out by </a:t>
            </a:r>
            <a:r>
              <a:rPr lang="en-US" sz="2900" dirty="0" err="1">
                <a:latin typeface="Arial" panose="020B0604020202020204" pitchFamily="34" charset="0"/>
                <a:cs typeface="Arial" panose="020B0604020202020204" pitchFamily="34" charset="0"/>
              </a:rPr>
              <a:t>analysing</a:t>
            </a:r>
            <a:r>
              <a:rPr lang="en-US" sz="2900" dirty="0">
                <a:latin typeface="Arial" panose="020B0604020202020204" pitchFamily="34" charset="0"/>
                <a:cs typeface="Arial" panose="020B0604020202020204" pitchFamily="34" charset="0"/>
              </a:rPr>
              <a:t> the project proposal and identifying its </a:t>
            </a:r>
            <a:r>
              <a:rPr lang="en-US" sz="2900" b="1" dirty="0">
                <a:latin typeface="Arial" panose="020B0604020202020204" pitchFamily="34" charset="0"/>
                <a:cs typeface="Arial" panose="020B0604020202020204" pitchFamily="34" charset="0"/>
              </a:rPr>
              <a:t>strengths </a:t>
            </a:r>
            <a:r>
              <a:rPr lang="en-US" sz="2900" dirty="0">
                <a:latin typeface="Arial" panose="020B0604020202020204" pitchFamily="34" charset="0"/>
                <a:cs typeface="Arial" panose="020B0604020202020204" pitchFamily="34" charset="0"/>
              </a:rPr>
              <a:t>and </a:t>
            </a:r>
            <a:r>
              <a:rPr lang="en-US" sz="2900" b="1" dirty="0">
                <a:latin typeface="Arial" panose="020B0604020202020204" pitchFamily="34" charset="0"/>
                <a:cs typeface="Arial" panose="020B0604020202020204" pitchFamily="34" charset="0"/>
              </a:rPr>
              <a:t>flaws</a:t>
            </a:r>
            <a:r>
              <a:rPr lang="en-US" sz="2900" dirty="0">
                <a:latin typeface="Arial" panose="020B0604020202020204" pitchFamily="34" charset="0"/>
                <a:cs typeface="Arial" panose="020B0604020202020204" pitchFamily="34" charset="0"/>
              </a:rPr>
              <a:t>. The experts will evaluate quality assessment criteria by sequentially evaluating different sub-criterion aspects. The experts will first identify </a:t>
            </a:r>
            <a:r>
              <a:rPr lang="en-US" sz="2900" b="1" dirty="0">
                <a:latin typeface="Arial" panose="020B0604020202020204" pitchFamily="34" charset="0"/>
                <a:cs typeface="Arial" panose="020B0604020202020204" pitchFamily="34" charset="0"/>
              </a:rPr>
              <a:t>positive aspects </a:t>
            </a:r>
            <a:r>
              <a:rPr lang="en-US" sz="2900" dirty="0">
                <a:latin typeface="Arial" panose="020B0604020202020204" pitchFamily="34" charset="0"/>
                <a:cs typeface="Arial" panose="020B0604020202020204" pitchFamily="34" charset="0"/>
              </a:rPr>
              <a:t>(strengths) of the project proposal in regard to individual criterion and its aspects and may appraise the project proposal for them as a part of the “positives” or “+” section of the criterion evaluation. </a:t>
            </a:r>
            <a:endParaRPr lang="hr-HR" sz="2900" dirty="0">
              <a:latin typeface="Arial" panose="020B0604020202020204" pitchFamily="34" charset="0"/>
              <a:cs typeface="Arial" panose="020B0604020202020204" pitchFamily="34" charset="0"/>
            </a:endParaRPr>
          </a:p>
          <a:p>
            <a:pPr marL="0" indent="0">
              <a:spcBef>
                <a:spcPts val="600"/>
              </a:spcBef>
              <a:buNone/>
            </a:pPr>
            <a:endParaRPr lang="hr-HR" sz="2900" dirty="0">
              <a:latin typeface="Arial" panose="020B0604020202020204" pitchFamily="34" charset="0"/>
              <a:cs typeface="Arial" panose="020B0604020202020204" pitchFamily="34" charset="0"/>
            </a:endParaRPr>
          </a:p>
          <a:p>
            <a:pPr>
              <a:spcBef>
                <a:spcPts val="600"/>
              </a:spcBef>
            </a:pPr>
            <a:r>
              <a:rPr lang="en-US" sz="2900" dirty="0">
                <a:latin typeface="Arial" panose="020B0604020202020204" pitchFamily="34" charset="0"/>
                <a:cs typeface="Arial" panose="020B0604020202020204" pitchFamily="34" charset="0"/>
              </a:rPr>
              <a:t>Then the experts will seek to identify </a:t>
            </a:r>
            <a:r>
              <a:rPr lang="en-US" sz="2900" b="1" dirty="0">
                <a:latin typeface="Arial" panose="020B0604020202020204" pitchFamily="34" charset="0"/>
                <a:cs typeface="Arial" panose="020B0604020202020204" pitchFamily="34" charset="0"/>
              </a:rPr>
              <a:t>negative aspects </a:t>
            </a:r>
            <a:r>
              <a:rPr lang="en-US" sz="2900" dirty="0">
                <a:latin typeface="Arial" panose="020B0604020202020204" pitchFamily="34" charset="0"/>
                <a:cs typeface="Arial" panose="020B0604020202020204" pitchFamily="34" charset="0"/>
              </a:rPr>
              <a:t>(flaws) of the proposal that can be categorized in three distinctive categories. The project proposal </a:t>
            </a:r>
            <a:r>
              <a:rPr lang="en-US" sz="2900" b="1" dirty="0">
                <a:latin typeface="Arial" panose="020B0604020202020204" pitchFamily="34" charset="0"/>
                <a:cs typeface="Arial" panose="020B0604020202020204" pitchFamily="34" charset="0"/>
              </a:rPr>
              <a:t>negative aspects (flaws) </a:t>
            </a:r>
            <a:r>
              <a:rPr lang="en-US" sz="2900" dirty="0">
                <a:latin typeface="Arial" panose="020B0604020202020204" pitchFamily="34" charset="0"/>
                <a:cs typeface="Arial" panose="020B0604020202020204" pitchFamily="34" charset="0"/>
              </a:rPr>
              <a:t>can be defined in terms of </a:t>
            </a:r>
            <a:r>
              <a:rPr lang="en-US" sz="2900" b="1" dirty="0">
                <a:latin typeface="Arial" panose="020B0604020202020204" pitchFamily="34" charset="0"/>
                <a:cs typeface="Arial" panose="020B0604020202020204" pitchFamily="34" charset="0"/>
              </a:rPr>
              <a:t>weaknesses</a:t>
            </a:r>
            <a:r>
              <a:rPr lang="en-US" sz="2900" dirty="0">
                <a:latin typeface="Arial" panose="020B0604020202020204" pitchFamily="34" charset="0"/>
                <a:cs typeface="Arial" panose="020B0604020202020204" pitchFamily="34" charset="0"/>
              </a:rPr>
              <a:t>, </a:t>
            </a:r>
            <a:r>
              <a:rPr lang="en-US" sz="2900" b="1" dirty="0">
                <a:latin typeface="Arial" panose="020B0604020202020204" pitchFamily="34" charset="0"/>
                <a:cs typeface="Arial" panose="020B0604020202020204" pitchFamily="34" charset="0"/>
              </a:rPr>
              <a:t>major shortcomings </a:t>
            </a:r>
            <a:r>
              <a:rPr lang="en-US" sz="2900" dirty="0">
                <a:latin typeface="Arial" panose="020B0604020202020204" pitchFamily="34" charset="0"/>
                <a:cs typeface="Arial" panose="020B0604020202020204" pitchFamily="34" charset="0"/>
              </a:rPr>
              <a:t>and </a:t>
            </a:r>
            <a:r>
              <a:rPr lang="en-US" sz="2900" b="1" dirty="0">
                <a:latin typeface="Arial" panose="020B0604020202020204" pitchFamily="34" charset="0"/>
                <a:cs typeface="Arial" panose="020B0604020202020204" pitchFamily="34" charset="0"/>
              </a:rPr>
              <a:t>minor shortcomings </a:t>
            </a:r>
            <a:r>
              <a:rPr lang="en-US" sz="2900" dirty="0">
                <a:latin typeface="Arial" panose="020B0604020202020204" pitchFamily="34" charset="0"/>
                <a:cs typeface="Arial" panose="020B0604020202020204" pitchFamily="34" charset="0"/>
              </a:rPr>
              <a:t>as follows: </a:t>
            </a:r>
            <a:endParaRPr lang="hr-HR" sz="2900" dirty="0">
              <a:latin typeface="Arial" panose="020B0604020202020204" pitchFamily="34" charset="0"/>
              <a:cs typeface="Arial" panose="020B0604020202020204" pitchFamily="34" charset="0"/>
            </a:endParaRPr>
          </a:p>
          <a:p>
            <a:pPr marL="0" indent="0">
              <a:spcBef>
                <a:spcPts val="600"/>
              </a:spcBef>
              <a:buNone/>
            </a:pPr>
            <a:endParaRPr lang="hr-HR" sz="2900" dirty="0">
              <a:latin typeface="Arial" panose="020B0604020202020204" pitchFamily="34" charset="0"/>
              <a:cs typeface="Arial" panose="020B0604020202020204" pitchFamily="34" charset="0"/>
            </a:endParaRPr>
          </a:p>
          <a:p>
            <a:pPr lvl="0">
              <a:spcBef>
                <a:spcPts val="600"/>
              </a:spcBef>
            </a:pPr>
            <a:r>
              <a:rPr lang="en-US" sz="2900" b="1" dirty="0">
                <a:latin typeface="Arial" panose="020B0604020202020204" pitchFamily="34" charset="0"/>
                <a:cs typeface="Arial" panose="020B0604020202020204" pitchFamily="34" charset="0"/>
              </a:rPr>
              <a:t>A weakness </a:t>
            </a:r>
            <a:r>
              <a:rPr lang="en-US" sz="2900" dirty="0">
                <a:latin typeface="Arial" panose="020B0604020202020204" pitchFamily="34" charset="0"/>
                <a:cs typeface="Arial" panose="020B0604020202020204" pitchFamily="34" charset="0"/>
              </a:rPr>
              <a:t>refers to a serious flaw in the proposal that significantly undermines its overall quality, credibility, or feasibility</a:t>
            </a:r>
            <a:r>
              <a:rPr lang="hr-HR" sz="2900" dirty="0">
                <a:latin typeface="Arial" panose="020B0604020202020204" pitchFamily="34" charset="0"/>
                <a:cs typeface="Arial" panose="020B0604020202020204" pitchFamily="34" charset="0"/>
              </a:rPr>
              <a:t> - </a:t>
            </a:r>
            <a:r>
              <a:rPr lang="en-US" sz="2900" dirty="0">
                <a:latin typeface="Arial" panose="020B0604020202020204" pitchFamily="34" charset="0"/>
                <a:cs typeface="Arial" panose="020B0604020202020204" pitchFamily="34" charset="0"/>
              </a:rPr>
              <a:t>such as an ill-defined methodology, unrealistic objectives, or inadequate consortium expertise</a:t>
            </a:r>
            <a:r>
              <a:rPr lang="hr-HR" sz="2900" dirty="0">
                <a:latin typeface="Arial" panose="020B0604020202020204" pitchFamily="34" charset="0"/>
                <a:cs typeface="Arial" panose="020B0604020202020204" pitchFamily="34" charset="0"/>
              </a:rPr>
              <a:t> - </a:t>
            </a:r>
            <a:r>
              <a:rPr lang="en-US" sz="2900" dirty="0">
                <a:latin typeface="Arial" panose="020B0604020202020204" pitchFamily="34" charset="0"/>
                <a:cs typeface="Arial" panose="020B0604020202020204" pitchFamily="34" charset="0"/>
              </a:rPr>
              <a:t>and can, depending on its severity, render the project uncompetitive or ineligible for funding. </a:t>
            </a:r>
            <a:endParaRPr lang="hr-HR" sz="2900" dirty="0">
              <a:latin typeface="Arial" panose="020B0604020202020204" pitchFamily="34" charset="0"/>
              <a:cs typeface="Arial" panose="020B0604020202020204" pitchFamily="34" charset="0"/>
            </a:endParaRPr>
          </a:p>
          <a:p>
            <a:pPr lvl="0">
              <a:spcBef>
                <a:spcPts val="600"/>
              </a:spcBef>
            </a:pPr>
            <a:endParaRPr lang="hr-HR" sz="2900" b="1" dirty="0">
              <a:latin typeface="Arial" panose="020B0604020202020204" pitchFamily="34" charset="0"/>
              <a:cs typeface="Arial" panose="020B0604020202020204" pitchFamily="34" charset="0"/>
            </a:endParaRPr>
          </a:p>
          <a:p>
            <a:pPr lvl="0">
              <a:spcBef>
                <a:spcPts val="600"/>
              </a:spcBef>
            </a:pPr>
            <a:r>
              <a:rPr lang="en-US" sz="2900" b="1" dirty="0">
                <a:latin typeface="Arial" panose="020B0604020202020204" pitchFamily="34" charset="0"/>
                <a:cs typeface="Arial" panose="020B0604020202020204" pitchFamily="34" charset="0"/>
              </a:rPr>
              <a:t>A major shortcoming </a:t>
            </a:r>
            <a:r>
              <a:rPr lang="en-US" sz="2900" dirty="0">
                <a:latin typeface="Arial" panose="020B0604020202020204" pitchFamily="34" charset="0"/>
                <a:cs typeface="Arial" panose="020B0604020202020204" pitchFamily="34" charset="0"/>
              </a:rPr>
              <a:t>is a critical issue within a specific evaluation criterion that substantially affects the proposal’s strength in that area, such as unclear resource allocation, lack of innovation, or failure to define project team. </a:t>
            </a:r>
            <a:endParaRPr lang="hr-HR" sz="2900" dirty="0">
              <a:latin typeface="Arial" panose="020B0604020202020204" pitchFamily="34" charset="0"/>
              <a:cs typeface="Arial" panose="020B0604020202020204" pitchFamily="34" charset="0"/>
            </a:endParaRPr>
          </a:p>
          <a:p>
            <a:pPr lvl="0">
              <a:spcBef>
                <a:spcPts val="600"/>
              </a:spcBef>
            </a:pPr>
            <a:endParaRPr lang="hr-HR" sz="2900" b="1" dirty="0">
              <a:latin typeface="Arial" panose="020B0604020202020204" pitchFamily="34" charset="0"/>
              <a:cs typeface="Arial" panose="020B0604020202020204" pitchFamily="34" charset="0"/>
            </a:endParaRPr>
          </a:p>
          <a:p>
            <a:pPr lvl="0">
              <a:spcBef>
                <a:spcPts val="600"/>
              </a:spcBef>
            </a:pPr>
            <a:r>
              <a:rPr lang="en-US" sz="2900" b="1" dirty="0">
                <a:latin typeface="Arial" panose="020B0604020202020204" pitchFamily="34" charset="0"/>
                <a:cs typeface="Arial" panose="020B0604020202020204" pitchFamily="34" charset="0"/>
              </a:rPr>
              <a:t>A minor shortcoming </a:t>
            </a:r>
            <a:r>
              <a:rPr lang="en-US" sz="2900" dirty="0">
                <a:latin typeface="Arial" panose="020B0604020202020204" pitchFamily="34" charset="0"/>
                <a:cs typeface="Arial" panose="020B0604020202020204" pitchFamily="34" charset="0"/>
              </a:rPr>
              <a:t>is a relatively small or isolated deficiency</a:t>
            </a:r>
            <a:r>
              <a:rPr lang="hr-HR" sz="2900" dirty="0">
                <a:latin typeface="Arial" panose="020B0604020202020204" pitchFamily="34" charset="0"/>
                <a:cs typeface="Arial" panose="020B0604020202020204" pitchFamily="34" charset="0"/>
              </a:rPr>
              <a:t> - </a:t>
            </a:r>
            <a:r>
              <a:rPr lang="en-US" sz="2900" dirty="0">
                <a:latin typeface="Arial" panose="020B0604020202020204" pitchFamily="34" charset="0"/>
                <a:cs typeface="Arial" panose="020B0604020202020204" pitchFamily="34" charset="0"/>
              </a:rPr>
              <a:t>such as vague descriptions, missing details, or modest inconsistencies</a:t>
            </a:r>
            <a:r>
              <a:rPr lang="hr-HR" sz="2900" dirty="0">
                <a:latin typeface="Arial" panose="020B0604020202020204" pitchFamily="34" charset="0"/>
                <a:cs typeface="Arial" panose="020B0604020202020204" pitchFamily="34" charset="0"/>
              </a:rPr>
              <a:t> - </a:t>
            </a:r>
            <a:r>
              <a:rPr lang="en-US" sz="2900" dirty="0">
                <a:latin typeface="Arial" panose="020B0604020202020204" pitchFamily="34" charset="0"/>
                <a:cs typeface="Arial" panose="020B0604020202020204" pitchFamily="34" charset="0"/>
              </a:rPr>
              <a:t>that does not jeopardize the project’s overall feasibility but still reduces the clarity, persuasiveness, or coherence of the proposal. </a:t>
            </a:r>
            <a:endParaRPr lang="hr-HR" sz="2900" dirty="0">
              <a:latin typeface="Arial" panose="020B0604020202020204" pitchFamily="34" charset="0"/>
              <a:cs typeface="Arial" panose="020B0604020202020204" pitchFamily="34" charset="0"/>
            </a:endParaRPr>
          </a:p>
          <a:p>
            <a:endParaRPr lang="hr-HR" dirty="0"/>
          </a:p>
        </p:txBody>
      </p:sp>
      <p:pic>
        <p:nvPicPr>
          <p:cNvPr id="5" name="Picture 4">
            <a:extLst>
              <a:ext uri="{FF2B5EF4-FFF2-40B4-BE49-F238E27FC236}">
                <a16:creationId xmlns:a16="http://schemas.microsoft.com/office/drawing/2014/main" id="{28634AB4-598F-7EFF-5955-7B640F57041F}"/>
              </a:ext>
            </a:extLst>
          </p:cNvPr>
          <p:cNvPicPr>
            <a:picLocks noChangeAspect="1"/>
          </p:cNvPicPr>
          <p:nvPr/>
        </p:nvPicPr>
        <p:blipFill>
          <a:blip r:embed="rId2"/>
          <a:stretch>
            <a:fillRect/>
          </a:stretch>
        </p:blipFill>
        <p:spPr>
          <a:xfrm>
            <a:off x="795524" y="162832"/>
            <a:ext cx="85351" cy="518205"/>
          </a:xfrm>
          <a:prstGeom prst="rect">
            <a:avLst/>
          </a:prstGeom>
        </p:spPr>
      </p:pic>
    </p:spTree>
    <p:extLst>
      <p:ext uri="{BB962C8B-B14F-4D97-AF65-F5344CB8AC3E}">
        <p14:creationId xmlns:p14="http://schemas.microsoft.com/office/powerpoint/2010/main" val="2683078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1677B-1202-9DBC-6776-3728DF228037}"/>
              </a:ext>
            </a:extLst>
          </p:cNvPr>
          <p:cNvSpPr>
            <a:spLocks noGrp="1"/>
          </p:cNvSpPr>
          <p:nvPr>
            <p:ph type="title"/>
          </p:nvPr>
        </p:nvSpPr>
        <p:spPr>
          <a:xfrm>
            <a:off x="1130812" y="252961"/>
            <a:ext cx="10341860" cy="518205"/>
          </a:xfrm>
        </p:spPr>
        <p:txBody>
          <a:bodyPr>
            <a:normAutofit/>
          </a:bodyPr>
          <a:lstStyle/>
          <a:p>
            <a:r>
              <a:rPr lang="hr-HR" sz="2400" dirty="0"/>
              <a:t>Ocjena kvalitete (3)</a:t>
            </a:r>
          </a:p>
        </p:txBody>
      </p:sp>
      <p:sp>
        <p:nvSpPr>
          <p:cNvPr id="3" name="Content Placeholder 2">
            <a:extLst>
              <a:ext uri="{FF2B5EF4-FFF2-40B4-BE49-F238E27FC236}">
                <a16:creationId xmlns:a16="http://schemas.microsoft.com/office/drawing/2014/main" id="{A922B779-0B3F-80EF-0707-BEAD38C035D5}"/>
              </a:ext>
            </a:extLst>
          </p:cNvPr>
          <p:cNvSpPr>
            <a:spLocks noGrp="1"/>
          </p:cNvSpPr>
          <p:nvPr>
            <p:ph idx="1"/>
          </p:nvPr>
        </p:nvSpPr>
        <p:spPr>
          <a:xfrm>
            <a:off x="448056" y="987552"/>
            <a:ext cx="10905744" cy="5189411"/>
          </a:xfrm>
        </p:spPr>
        <p:txBody>
          <a:bodyPr>
            <a:normAutofit fontScale="55000" lnSpcReduction="20000"/>
          </a:bodyPr>
          <a:lstStyle/>
          <a:p>
            <a:endParaRPr lang="hr-HR" dirty="0"/>
          </a:p>
          <a:p>
            <a:r>
              <a:rPr lang="en-US" sz="3600" b="1" dirty="0"/>
              <a:t>Each sub-criterion will be scored on a scale from 0 to 5: </a:t>
            </a:r>
            <a:endParaRPr lang="hr-HR" sz="3600" b="1" dirty="0"/>
          </a:p>
          <a:p>
            <a:endParaRPr lang="hr-HR" sz="4900" b="1" dirty="0"/>
          </a:p>
          <a:p>
            <a:pPr lvl="1"/>
            <a:r>
              <a:rPr lang="en-US" sz="2900" b="1" dirty="0"/>
              <a:t>0 – </a:t>
            </a:r>
            <a:r>
              <a:rPr lang="en-US" sz="2900" dirty="0"/>
              <a:t>The proposal fails to address the criterion or cannot be assessed due to missing or incomplete information.</a:t>
            </a:r>
            <a:r>
              <a:rPr lang="en-US" sz="2900" b="1" dirty="0"/>
              <a:t> </a:t>
            </a:r>
            <a:endParaRPr lang="hr-HR" sz="2900" dirty="0"/>
          </a:p>
          <a:p>
            <a:pPr lvl="1"/>
            <a:r>
              <a:rPr lang="en-US" sz="2900" b="1" dirty="0"/>
              <a:t>0.5 - 1.0 – Poor. </a:t>
            </a:r>
            <a:r>
              <a:rPr lang="en-US" sz="2900" dirty="0"/>
              <a:t>The criterion is inadequately addressed, or there are serious inherent weaknesses. </a:t>
            </a:r>
            <a:endParaRPr lang="hr-HR" sz="2900" dirty="0"/>
          </a:p>
          <a:p>
            <a:pPr lvl="1"/>
            <a:r>
              <a:rPr lang="en-US" sz="2900" b="1" dirty="0"/>
              <a:t>1.5 - 2.0 – Fair. </a:t>
            </a:r>
            <a:r>
              <a:rPr lang="en-US" sz="2900" dirty="0"/>
              <a:t>The proposal broadly addresses the criterion, but there are significant major shortcomings.</a:t>
            </a:r>
            <a:r>
              <a:rPr lang="en-US" sz="2900" b="1" dirty="0"/>
              <a:t> </a:t>
            </a:r>
            <a:endParaRPr lang="hr-HR" sz="2900" dirty="0"/>
          </a:p>
          <a:p>
            <a:pPr lvl="1"/>
            <a:r>
              <a:rPr lang="en-US" sz="2900" b="1" dirty="0"/>
              <a:t>2.5 - 3.0 – Good. </a:t>
            </a:r>
            <a:r>
              <a:rPr lang="en-US" sz="2900" dirty="0"/>
              <a:t>The proposal addresses the criterion well, but a number of shortcomings (major and/or minor) are present.</a:t>
            </a:r>
            <a:r>
              <a:rPr lang="en-US" sz="2900" b="1" dirty="0"/>
              <a:t> </a:t>
            </a:r>
            <a:endParaRPr lang="hr-HR" sz="2900" dirty="0"/>
          </a:p>
          <a:p>
            <a:pPr lvl="1"/>
            <a:r>
              <a:rPr lang="en-US" sz="2900" b="1" dirty="0"/>
              <a:t>3.5 - 4.0 – Very Good. </a:t>
            </a:r>
            <a:r>
              <a:rPr lang="en-US" sz="2900" dirty="0"/>
              <a:t>The proposal addresses the criterion very well, but a small number of shortcomings (major and/or minor) are present. </a:t>
            </a:r>
            <a:endParaRPr lang="hr-HR" sz="2900" dirty="0"/>
          </a:p>
          <a:p>
            <a:pPr lvl="1"/>
            <a:r>
              <a:rPr lang="en-US" sz="2900" b="1" dirty="0"/>
              <a:t>4.5 - 5.0 – Excellent. </a:t>
            </a:r>
            <a:r>
              <a:rPr lang="en-US" sz="2900" dirty="0"/>
              <a:t>The proposal successfully addresses all relevant aspects of the criterion. Any shortcomings are minor.</a:t>
            </a:r>
            <a:r>
              <a:rPr lang="en-US" sz="2900" b="1" dirty="0"/>
              <a:t> </a:t>
            </a:r>
            <a:endParaRPr lang="hr-HR" sz="2900" b="1" dirty="0"/>
          </a:p>
          <a:p>
            <a:pPr lvl="1"/>
            <a:endParaRPr lang="hr-HR" dirty="0"/>
          </a:p>
          <a:p>
            <a:r>
              <a:rPr lang="en-US" sz="2900" dirty="0"/>
              <a:t>Fractional scores, such as 1.5 or 2.5 (half points), may also be awarded when deemed appropriate and justified</a:t>
            </a:r>
            <a:r>
              <a:rPr lang="hr-HR" sz="2900" dirty="0"/>
              <a:t>.</a:t>
            </a:r>
          </a:p>
          <a:p>
            <a:r>
              <a:rPr lang="en-US" sz="2900" dirty="0"/>
              <a:t>If a project proposal scores 0 for any sub-criterion, it is automatically rejected from further evaluation.</a:t>
            </a:r>
            <a:endParaRPr lang="hr-HR" sz="2900" dirty="0"/>
          </a:p>
          <a:p>
            <a:r>
              <a:rPr lang="en-US" sz="2900" dirty="0"/>
              <a:t>Total score will be calculated as average of scores of all external expert evaluators. </a:t>
            </a:r>
            <a:endParaRPr lang="hr-HR" sz="2900" dirty="0"/>
          </a:p>
          <a:p>
            <a:r>
              <a:rPr lang="en-US" sz="2900" dirty="0"/>
              <a:t>An Award decision will be made for projects that meet the minimum required score (32 out of a maximum of 45) and for which funds are available within the allocated Call budget. </a:t>
            </a:r>
            <a:endParaRPr lang="hr-HR" sz="2900" dirty="0"/>
          </a:p>
          <a:p>
            <a:endParaRPr lang="hr-HR" dirty="0"/>
          </a:p>
          <a:p>
            <a:endParaRPr lang="hr-HR" dirty="0"/>
          </a:p>
        </p:txBody>
      </p:sp>
      <p:pic>
        <p:nvPicPr>
          <p:cNvPr id="5" name="Picture 4">
            <a:extLst>
              <a:ext uri="{FF2B5EF4-FFF2-40B4-BE49-F238E27FC236}">
                <a16:creationId xmlns:a16="http://schemas.microsoft.com/office/drawing/2014/main" id="{EE122074-200F-EBC1-5DAA-EDFCEA766D3A}"/>
              </a:ext>
            </a:extLst>
          </p:cNvPr>
          <p:cNvPicPr>
            <a:picLocks noChangeAspect="1"/>
          </p:cNvPicPr>
          <p:nvPr/>
        </p:nvPicPr>
        <p:blipFill>
          <a:blip r:embed="rId2"/>
          <a:stretch>
            <a:fillRect/>
          </a:stretch>
        </p:blipFill>
        <p:spPr>
          <a:xfrm>
            <a:off x="920492" y="162832"/>
            <a:ext cx="91448" cy="518205"/>
          </a:xfrm>
          <a:prstGeom prst="rect">
            <a:avLst/>
          </a:prstGeom>
        </p:spPr>
      </p:pic>
    </p:spTree>
    <p:extLst>
      <p:ext uri="{BB962C8B-B14F-4D97-AF65-F5344CB8AC3E}">
        <p14:creationId xmlns:p14="http://schemas.microsoft.com/office/powerpoint/2010/main" val="2182589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20992"/>
            <a:ext cx="9791701" cy="430886"/>
          </a:xfrm>
        </p:spPr>
        <p:txBody>
          <a:bodyPr>
            <a:noAutofit/>
          </a:bodyPr>
          <a:lstStyle/>
          <a:p>
            <a:r>
              <a:rPr lang="hr-HR" sz="2400" dirty="0"/>
              <a:t>Ocjena kvalitete (1)</a:t>
            </a:r>
            <a:endParaRPr lang="hr-HR" sz="2400" b="1" dirty="0"/>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7" name="Table 6"/>
          <p:cNvGraphicFramePr>
            <a:graphicFrameLocks noGrp="1"/>
          </p:cNvGraphicFramePr>
          <p:nvPr>
            <p:extLst>
              <p:ext uri="{D42A27DB-BD31-4B8C-83A1-F6EECF244321}">
                <p14:modId xmlns:p14="http://schemas.microsoft.com/office/powerpoint/2010/main" val="139310254"/>
              </p:ext>
            </p:extLst>
          </p:nvPr>
        </p:nvGraphicFramePr>
        <p:xfrm>
          <a:off x="202223" y="719666"/>
          <a:ext cx="11772900" cy="6879708"/>
        </p:xfrm>
        <a:graphic>
          <a:graphicData uri="http://schemas.openxmlformats.org/drawingml/2006/table">
            <a:tbl>
              <a:tblPr firstRow="1" bandRow="1">
                <a:tableStyleId>{5C22544A-7EE6-4342-B048-85BDC9FD1C3A}</a:tableStyleId>
              </a:tblPr>
              <a:tblGrid>
                <a:gridCol w="1702240">
                  <a:extLst>
                    <a:ext uri="{9D8B030D-6E8A-4147-A177-3AD203B41FA5}">
                      <a16:colId xmlns:a16="http://schemas.microsoft.com/office/drawing/2014/main" val="2618578123"/>
                    </a:ext>
                  </a:extLst>
                </a:gridCol>
                <a:gridCol w="3019229">
                  <a:extLst>
                    <a:ext uri="{9D8B030D-6E8A-4147-A177-3AD203B41FA5}">
                      <a16:colId xmlns:a16="http://schemas.microsoft.com/office/drawing/2014/main" val="4167433008"/>
                    </a:ext>
                  </a:extLst>
                </a:gridCol>
                <a:gridCol w="5169461">
                  <a:extLst>
                    <a:ext uri="{9D8B030D-6E8A-4147-A177-3AD203B41FA5}">
                      <a16:colId xmlns:a16="http://schemas.microsoft.com/office/drawing/2014/main" val="1928605320"/>
                    </a:ext>
                  </a:extLst>
                </a:gridCol>
                <a:gridCol w="1881970">
                  <a:extLst>
                    <a:ext uri="{9D8B030D-6E8A-4147-A177-3AD203B41FA5}">
                      <a16:colId xmlns:a16="http://schemas.microsoft.com/office/drawing/2014/main" val="4146934480"/>
                    </a:ext>
                  </a:extLst>
                </a:gridCol>
              </a:tblGrid>
              <a:tr h="509388">
                <a:tc>
                  <a:txBody>
                    <a:bodyPr/>
                    <a:lstStyle/>
                    <a:p>
                      <a:pPr algn="ctr"/>
                      <a:r>
                        <a:rPr lang="hr-HR" sz="1200" dirty="0">
                          <a:latin typeface="Open sans"/>
                          <a:cs typeface="Calibri" panose="020F0502020204030204" pitchFamily="34" charset="0"/>
                        </a:rPr>
                        <a:t>Kriterij</a:t>
                      </a:r>
                    </a:p>
                  </a:txBody>
                  <a:tcPr anchor="ctr">
                    <a:solidFill>
                      <a:srgbClr val="295A4D"/>
                    </a:solidFill>
                  </a:tcPr>
                </a:tc>
                <a:tc>
                  <a:txBody>
                    <a:bodyPr/>
                    <a:lstStyle/>
                    <a:p>
                      <a:pPr algn="ctr"/>
                      <a:r>
                        <a:rPr lang="hr-HR" sz="1200" dirty="0">
                          <a:latin typeface="Open sans"/>
                          <a:cs typeface="Calibri" panose="020F0502020204030204" pitchFamily="34" charset="0"/>
                        </a:rPr>
                        <a:t>Pod-kriterij</a:t>
                      </a:r>
                    </a:p>
                  </a:txBody>
                  <a:tcPr anchor="ctr">
                    <a:solidFill>
                      <a:srgbClr val="295A4D"/>
                    </a:solidFill>
                  </a:tcPr>
                </a:tc>
                <a:tc>
                  <a:txBody>
                    <a:bodyPr/>
                    <a:lstStyle/>
                    <a:p>
                      <a:pPr algn="ctr"/>
                      <a:r>
                        <a:rPr lang="hr-HR" sz="1200" dirty="0">
                          <a:latin typeface="Open sans"/>
                          <a:cs typeface="Calibri" panose="020F0502020204030204" pitchFamily="34" charset="0"/>
                        </a:rPr>
                        <a:t>Opis</a:t>
                      </a:r>
                    </a:p>
                  </a:txBody>
                  <a:tcPr anchor="ctr">
                    <a:solidFill>
                      <a:srgbClr val="295A4D"/>
                    </a:solidFill>
                  </a:tcPr>
                </a:tc>
                <a:tc>
                  <a:txBody>
                    <a:bodyPr/>
                    <a:lstStyle/>
                    <a:p>
                      <a:pPr algn="ctr"/>
                      <a:r>
                        <a:rPr lang="hr-HR" sz="1200" dirty="0">
                          <a:latin typeface="Open sans"/>
                          <a:cs typeface="Calibri" panose="020F0502020204030204" pitchFamily="34" charset="0"/>
                        </a:rPr>
                        <a:t>Maksimalan</a:t>
                      </a:r>
                      <a:r>
                        <a:rPr lang="hr-HR" sz="1200" baseline="0" dirty="0">
                          <a:latin typeface="Open sans"/>
                          <a:cs typeface="Calibri" panose="020F0502020204030204" pitchFamily="34" charset="0"/>
                        </a:rPr>
                        <a:t> broj bodova</a:t>
                      </a:r>
                      <a:endParaRPr lang="hr-HR" sz="1200" dirty="0">
                        <a:latin typeface="Open sans"/>
                        <a:cs typeface="Calibri" panose="020F0502020204030204" pitchFamily="34" charset="0"/>
                      </a:endParaRPr>
                    </a:p>
                  </a:txBody>
                  <a:tcPr anchor="ctr">
                    <a:solidFill>
                      <a:srgbClr val="295A4D"/>
                    </a:solidFill>
                  </a:tcPr>
                </a:tc>
                <a:extLst>
                  <a:ext uri="{0D108BD9-81ED-4DB2-BD59-A6C34878D82A}">
                    <a16:rowId xmlns:a16="http://schemas.microsoft.com/office/drawing/2014/main" val="721497425"/>
                  </a:ext>
                </a:extLst>
              </a:tr>
              <a:tr h="1305996">
                <a:tc rowSpan="2">
                  <a:txBody>
                    <a:bodyPr/>
                    <a:lstStyle/>
                    <a:p>
                      <a:pPr algn="ctr"/>
                      <a:endParaRPr lang="hr-HR" sz="1200" b="1" dirty="0">
                        <a:solidFill>
                          <a:srgbClr val="295A4D"/>
                        </a:solidFill>
                        <a:latin typeface="Open sans"/>
                        <a:cs typeface="Calibri" panose="020F0502020204030204" pitchFamily="34" charset="0"/>
                      </a:endParaRPr>
                    </a:p>
                    <a:p>
                      <a:pPr algn="ctr"/>
                      <a:endParaRPr lang="hr-HR" sz="1200" b="1" dirty="0">
                        <a:solidFill>
                          <a:srgbClr val="295A4D"/>
                        </a:solidFill>
                        <a:latin typeface="Open sans"/>
                        <a:cs typeface="Calibri" panose="020F0502020204030204" pitchFamily="34" charset="0"/>
                      </a:endParaRPr>
                    </a:p>
                    <a:p>
                      <a:pPr algn="ctr"/>
                      <a:endParaRPr lang="hr-HR" sz="1200" b="1" dirty="0">
                        <a:solidFill>
                          <a:srgbClr val="295A4D"/>
                        </a:solidFill>
                        <a:latin typeface="Open sans"/>
                        <a:cs typeface="Calibri" panose="020F0502020204030204" pitchFamily="34" charset="0"/>
                      </a:endParaRPr>
                    </a:p>
                    <a:p>
                      <a:pPr algn="ctr"/>
                      <a:endParaRPr lang="hr-HR" sz="1200" b="1" dirty="0">
                        <a:solidFill>
                          <a:srgbClr val="295A4D"/>
                        </a:solidFill>
                        <a:latin typeface="Open sans"/>
                        <a:cs typeface="Calibri" panose="020F0502020204030204" pitchFamily="34" charset="0"/>
                      </a:endParaRPr>
                    </a:p>
                    <a:p>
                      <a:pPr algn="ctr"/>
                      <a:endParaRPr lang="hr-HR" sz="1200" b="1" dirty="0">
                        <a:solidFill>
                          <a:srgbClr val="295A4D"/>
                        </a:solidFill>
                        <a:latin typeface="Open sans"/>
                        <a:cs typeface="Calibri" panose="020F0502020204030204" pitchFamily="34" charset="0"/>
                      </a:endParaRPr>
                    </a:p>
                    <a:p>
                      <a:pPr algn="ctr"/>
                      <a:endParaRPr lang="hr-HR" sz="1200" b="1" dirty="0">
                        <a:solidFill>
                          <a:srgbClr val="295A4D"/>
                        </a:solidFill>
                        <a:latin typeface="Open sans"/>
                        <a:cs typeface="Calibri" panose="020F0502020204030204" pitchFamily="34" charset="0"/>
                      </a:endParaRPr>
                    </a:p>
                    <a:p>
                      <a:pPr algn="ctr"/>
                      <a:endParaRPr lang="hr-HR" sz="1200" b="1" dirty="0">
                        <a:solidFill>
                          <a:srgbClr val="295A4D"/>
                        </a:solidFill>
                        <a:latin typeface="Open sans"/>
                        <a:cs typeface="Calibri" panose="020F0502020204030204" pitchFamily="34" charset="0"/>
                      </a:endParaRPr>
                    </a:p>
                    <a:p>
                      <a:pPr algn="ctr"/>
                      <a:endParaRPr lang="hr-HR" sz="1200" b="1" dirty="0">
                        <a:solidFill>
                          <a:schemeClr val="bg1"/>
                        </a:solidFill>
                        <a:latin typeface="Open sans"/>
                        <a:cs typeface="Calibri" panose="020F0502020204030204" pitchFamily="34" charset="0"/>
                      </a:endParaRPr>
                    </a:p>
                    <a:p>
                      <a:pPr algn="ctr"/>
                      <a:endParaRPr lang="hr-HR" sz="1200" b="1" dirty="0">
                        <a:solidFill>
                          <a:schemeClr val="bg1"/>
                        </a:solidFill>
                        <a:latin typeface="Open sans"/>
                        <a:cs typeface="Calibri" panose="020F0502020204030204" pitchFamily="34" charset="0"/>
                      </a:endParaRPr>
                    </a:p>
                    <a:p>
                      <a:pPr algn="ctr"/>
                      <a:endParaRPr lang="hr-HR" sz="1200" b="1" dirty="0">
                        <a:solidFill>
                          <a:schemeClr val="bg1"/>
                        </a:solidFill>
                        <a:latin typeface="Open sans"/>
                        <a:cs typeface="Calibri" panose="020F0502020204030204" pitchFamily="34" charset="0"/>
                      </a:endParaRPr>
                    </a:p>
                    <a:p>
                      <a:pPr algn="ctr"/>
                      <a:endParaRPr lang="hr-HR" sz="1200" b="1" dirty="0">
                        <a:solidFill>
                          <a:schemeClr val="bg1"/>
                        </a:solidFill>
                        <a:latin typeface="Open sans"/>
                        <a:cs typeface="Calibri" panose="020F0502020204030204" pitchFamily="34" charset="0"/>
                      </a:endParaRPr>
                    </a:p>
                    <a:p>
                      <a:pPr algn="ctr"/>
                      <a:endParaRPr lang="hr-HR" sz="1200" b="1" dirty="0">
                        <a:solidFill>
                          <a:schemeClr val="bg1"/>
                        </a:solidFill>
                        <a:latin typeface="Open sans"/>
                        <a:cs typeface="Calibri" panose="020F0502020204030204" pitchFamily="34" charset="0"/>
                      </a:endParaRPr>
                    </a:p>
                    <a:p>
                      <a:pPr algn="ctr"/>
                      <a:r>
                        <a:rPr lang="hr-HR" sz="1200" b="1" dirty="0" err="1">
                          <a:solidFill>
                            <a:schemeClr val="bg1"/>
                          </a:solidFill>
                          <a:latin typeface="Open sans"/>
                          <a:cs typeface="Calibri" panose="020F0502020204030204" pitchFamily="34" charset="0"/>
                        </a:rPr>
                        <a:t>Excellence</a:t>
                      </a:r>
                      <a:endParaRPr lang="hr-HR" sz="1200" b="1" dirty="0">
                        <a:solidFill>
                          <a:schemeClr val="bg1"/>
                        </a:solidFill>
                        <a:latin typeface="Open sans"/>
                        <a:cs typeface="Calibri" panose="020F0502020204030204" pitchFamily="34" charset="0"/>
                      </a:endParaRPr>
                    </a:p>
                  </a:txBody>
                  <a:tcPr>
                    <a:solidFill>
                      <a:srgbClr val="35915D"/>
                    </a:solidFill>
                  </a:tcPr>
                </a:tc>
                <a:tc>
                  <a:txBody>
                    <a:bodyPr/>
                    <a:lstStyle/>
                    <a:p>
                      <a:pPr algn="ctr"/>
                      <a:r>
                        <a:rPr lang="en-US" sz="1200" b="1" dirty="0">
                          <a:solidFill>
                            <a:srgbClr val="295A4D"/>
                          </a:solidFill>
                          <a:latin typeface="Open sans"/>
                          <a:cs typeface="Calibri" panose="020F0502020204030204" pitchFamily="34" charset="0"/>
                        </a:rPr>
                        <a:t>Clarity and relevance of the innovation challenge</a:t>
                      </a:r>
                      <a:endParaRPr lang="hr-HR" sz="1200" b="1" dirty="0">
                        <a:solidFill>
                          <a:srgbClr val="295A4D"/>
                        </a:solidFill>
                        <a:latin typeface="Open sans"/>
                        <a:cs typeface="Calibri" panose="020F0502020204030204" pitchFamily="34" charset="0"/>
                      </a:endParaRPr>
                    </a:p>
                  </a:txBody>
                  <a:tcPr anchor="ctr">
                    <a:solidFill>
                      <a:schemeClr val="bg1"/>
                    </a:solidFill>
                  </a:tcPr>
                </a:tc>
                <a:tc>
                  <a:txBody>
                    <a:bodyPr/>
                    <a:lstStyle/>
                    <a:p>
                      <a:r>
                        <a:rPr lang="en-US" sz="1400" kern="1200" dirty="0">
                          <a:solidFill>
                            <a:schemeClr val="dk1"/>
                          </a:solidFill>
                          <a:effectLst/>
                          <a:latin typeface="+mn-lt"/>
                          <a:ea typeface="+mn-ea"/>
                          <a:cs typeface="+mn-cs"/>
                        </a:rPr>
                        <a:t>The project clearly defines the innovation challenge identified through cooperation with the technology scout. The problem or opportunity is well explained, relevant to the company’s strategic goals, and based on a sound understanding of the technological or industrial context. </a:t>
                      </a:r>
                      <a:endParaRPr lang="hr-HR"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endParaRPr lang="hr-HR"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The project clearly indicates the extent to which it aims to explore and demonstrate the proof of concept and specifies the corresponding Technology Readiness Level (TRL) in a consistent and justified manner.</a:t>
                      </a:r>
                      <a:endParaRPr lang="hr-HR" sz="1050" dirty="0"/>
                    </a:p>
                  </a:txBody>
                  <a:tcPr anchor="ctr">
                    <a:solidFill>
                      <a:schemeClr val="bg1"/>
                    </a:solidFill>
                  </a:tcPr>
                </a:tc>
                <a:tc>
                  <a:txBody>
                    <a:bodyPr/>
                    <a:lstStyle/>
                    <a:p>
                      <a:pPr algn="ctr"/>
                      <a:r>
                        <a:rPr lang="hr-HR" sz="1200" b="1" dirty="0">
                          <a:latin typeface="Open sans"/>
                          <a:cs typeface="Calibri" panose="020F0502020204030204" pitchFamily="34" charset="0"/>
                        </a:rPr>
                        <a:t>5*2=10</a:t>
                      </a:r>
                    </a:p>
                  </a:txBody>
                  <a:tcPr anchor="ctr">
                    <a:solidFill>
                      <a:schemeClr val="bg1"/>
                    </a:solidFill>
                  </a:tcPr>
                </a:tc>
                <a:extLst>
                  <a:ext uri="{0D108BD9-81ED-4DB2-BD59-A6C34878D82A}">
                    <a16:rowId xmlns:a16="http://schemas.microsoft.com/office/drawing/2014/main" val="169363052"/>
                  </a:ext>
                </a:extLst>
              </a:tr>
              <a:tr h="1328074">
                <a:tc vMerge="1">
                  <a:txBody>
                    <a:bodyPr/>
                    <a:lstStyle/>
                    <a:p>
                      <a:endParaRPr lang="hr-HR" dirty="0"/>
                    </a:p>
                  </a:txBody>
                  <a:tcPr>
                    <a:solidFill>
                      <a:srgbClr val="E9F1EF"/>
                    </a:solidFill>
                  </a:tcPr>
                </a:tc>
                <a:tc>
                  <a:txBody>
                    <a:bodyPr/>
                    <a:lstStyle/>
                    <a:p>
                      <a:pPr algn="ctr"/>
                      <a:r>
                        <a:rPr lang="en-US" sz="1200" b="1" dirty="0">
                          <a:solidFill>
                            <a:srgbClr val="295A4D"/>
                          </a:solidFill>
                          <a:latin typeface="Open sans"/>
                          <a:cs typeface="Calibri" panose="020F0502020204030204" pitchFamily="34" charset="0"/>
                        </a:rPr>
                        <a:t>Scientific and technological soundness of the approach</a:t>
                      </a:r>
                      <a:endParaRPr lang="hr-HR" sz="1200" b="1" dirty="0">
                        <a:solidFill>
                          <a:srgbClr val="295A4D"/>
                        </a:solidFill>
                        <a:latin typeface="Open sans"/>
                        <a:cs typeface="Calibri" panose="020F0502020204030204" pitchFamily="34" charset="0"/>
                      </a:endParaRPr>
                    </a:p>
                  </a:txBody>
                  <a:tcPr anchor="ctr">
                    <a:solidFill>
                      <a:srgbClr val="E9F1EF"/>
                    </a:solidFill>
                  </a:tcPr>
                </a:tc>
                <a:tc>
                  <a:txBody>
                    <a:bodyPr/>
                    <a:lstStyle/>
                    <a:p>
                      <a:r>
                        <a:rPr lang="en-US" sz="1400" kern="1200" dirty="0">
                          <a:solidFill>
                            <a:schemeClr val="dk1"/>
                          </a:solidFill>
                          <a:effectLst/>
                          <a:latin typeface="+mn-lt"/>
                          <a:ea typeface="+mn-ea"/>
                          <a:cs typeface="+mn-cs"/>
                        </a:rPr>
                        <a:t>The proposal presents a coherent scientific and technical concept supported by clear objectives and methods. The level of innovation is appropriate for TRL 3-4. </a:t>
                      </a:r>
                      <a:endParaRPr lang="hr-HR"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endParaRPr lang="hr-HR"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The project clearly indicates how the research expertise</a:t>
                      </a:r>
                      <a:r>
                        <a:rPr lang="en-US" sz="1400" b="1" kern="120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will contribute to addressing the identified innovation challenge and solving the specific technical or scientific problems defined by the applicant. </a:t>
                      </a:r>
                      <a:endParaRPr lang="hr-HR"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endParaRPr lang="hr-HR"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The proposed approach is realistic, evidence-based, and expected to demonstrate the innovative concept effectively through contractual research and close collaboration between the industry and academia.</a:t>
                      </a:r>
                      <a:endParaRPr lang="hr-HR" sz="1050" dirty="0"/>
                    </a:p>
                  </a:txBody>
                  <a:tcPr anchor="ctr">
                    <a:solidFill>
                      <a:srgbClr val="E9F1EF"/>
                    </a:solidFill>
                  </a:tcPr>
                </a:tc>
                <a:tc>
                  <a:txBody>
                    <a:bodyPr/>
                    <a:lstStyle/>
                    <a:p>
                      <a:pPr algn="ctr"/>
                      <a:r>
                        <a:rPr lang="hr-HR" sz="1200" b="1" dirty="0">
                          <a:latin typeface="Open sans"/>
                          <a:cs typeface="Calibri" panose="020F0502020204030204" pitchFamily="34" charset="0"/>
                        </a:rPr>
                        <a:t>5</a:t>
                      </a:r>
                    </a:p>
                  </a:txBody>
                  <a:tcPr anchor="ctr">
                    <a:solidFill>
                      <a:srgbClr val="E9F1EF"/>
                    </a:solidFill>
                  </a:tcPr>
                </a:tc>
                <a:extLst>
                  <a:ext uri="{0D108BD9-81ED-4DB2-BD59-A6C34878D82A}">
                    <a16:rowId xmlns:a16="http://schemas.microsoft.com/office/drawing/2014/main" val="2761733594"/>
                  </a:ext>
                </a:extLst>
              </a:tr>
            </a:tbl>
          </a:graphicData>
        </a:graphic>
      </p:graphicFrame>
    </p:spTree>
    <p:extLst>
      <p:ext uri="{BB962C8B-B14F-4D97-AF65-F5344CB8AC3E}">
        <p14:creationId xmlns:p14="http://schemas.microsoft.com/office/powerpoint/2010/main" val="3100214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605CA-F058-0C92-E9FC-AA31A50BC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4F316-DBF4-DC2A-049E-637C70689E74}"/>
              </a:ext>
            </a:extLst>
          </p:cNvPr>
          <p:cNvSpPr>
            <a:spLocks noGrp="1"/>
          </p:cNvSpPr>
          <p:nvPr>
            <p:ph type="title"/>
          </p:nvPr>
        </p:nvSpPr>
        <p:spPr>
          <a:xfrm>
            <a:off x="792411" y="164000"/>
            <a:ext cx="9791701" cy="430886"/>
          </a:xfrm>
        </p:spPr>
        <p:txBody>
          <a:bodyPr>
            <a:noAutofit/>
          </a:bodyPr>
          <a:lstStyle/>
          <a:p>
            <a:r>
              <a:rPr lang="hr-HR" sz="2400" dirty="0"/>
              <a:t>Ocjena kvalitete (1)</a:t>
            </a:r>
            <a:endParaRPr lang="hr-HR" sz="2400" b="1" dirty="0"/>
          </a:p>
        </p:txBody>
      </p:sp>
      <p:sp>
        <p:nvSpPr>
          <p:cNvPr id="11" name="Rectangle 10">
            <a:extLst>
              <a:ext uri="{FF2B5EF4-FFF2-40B4-BE49-F238E27FC236}">
                <a16:creationId xmlns:a16="http://schemas.microsoft.com/office/drawing/2014/main" id="{D99D080B-6B07-0A20-0439-F933C5EC6260}"/>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7" name="Table 6">
            <a:extLst>
              <a:ext uri="{FF2B5EF4-FFF2-40B4-BE49-F238E27FC236}">
                <a16:creationId xmlns:a16="http://schemas.microsoft.com/office/drawing/2014/main" id="{B8E3D976-DF2C-3015-8F19-CEBA4CC46910}"/>
              </a:ext>
            </a:extLst>
          </p:cNvPr>
          <p:cNvGraphicFramePr>
            <a:graphicFrameLocks noGrp="1"/>
          </p:cNvGraphicFramePr>
          <p:nvPr>
            <p:extLst>
              <p:ext uri="{D42A27DB-BD31-4B8C-83A1-F6EECF244321}">
                <p14:modId xmlns:p14="http://schemas.microsoft.com/office/powerpoint/2010/main" val="404175543"/>
              </p:ext>
            </p:extLst>
          </p:nvPr>
        </p:nvGraphicFramePr>
        <p:xfrm>
          <a:off x="209550" y="801962"/>
          <a:ext cx="11772900" cy="6779337"/>
        </p:xfrm>
        <a:graphic>
          <a:graphicData uri="http://schemas.openxmlformats.org/drawingml/2006/table">
            <a:tbl>
              <a:tblPr firstRow="1" bandRow="1">
                <a:tableStyleId>{5C22544A-7EE6-4342-B048-85BDC9FD1C3A}</a:tableStyleId>
              </a:tblPr>
              <a:tblGrid>
                <a:gridCol w="1702240">
                  <a:extLst>
                    <a:ext uri="{9D8B030D-6E8A-4147-A177-3AD203B41FA5}">
                      <a16:colId xmlns:a16="http://schemas.microsoft.com/office/drawing/2014/main" val="2618578123"/>
                    </a:ext>
                  </a:extLst>
                </a:gridCol>
                <a:gridCol w="3019229">
                  <a:extLst>
                    <a:ext uri="{9D8B030D-6E8A-4147-A177-3AD203B41FA5}">
                      <a16:colId xmlns:a16="http://schemas.microsoft.com/office/drawing/2014/main" val="4167433008"/>
                    </a:ext>
                  </a:extLst>
                </a:gridCol>
                <a:gridCol w="5169461">
                  <a:extLst>
                    <a:ext uri="{9D8B030D-6E8A-4147-A177-3AD203B41FA5}">
                      <a16:colId xmlns:a16="http://schemas.microsoft.com/office/drawing/2014/main" val="1928605320"/>
                    </a:ext>
                  </a:extLst>
                </a:gridCol>
                <a:gridCol w="1881970">
                  <a:extLst>
                    <a:ext uri="{9D8B030D-6E8A-4147-A177-3AD203B41FA5}">
                      <a16:colId xmlns:a16="http://schemas.microsoft.com/office/drawing/2014/main" val="4146934480"/>
                    </a:ext>
                  </a:extLst>
                </a:gridCol>
              </a:tblGrid>
              <a:tr h="561417">
                <a:tc>
                  <a:txBody>
                    <a:bodyPr/>
                    <a:lstStyle/>
                    <a:p>
                      <a:pPr algn="ctr"/>
                      <a:r>
                        <a:rPr lang="hr-HR" sz="1200" dirty="0">
                          <a:latin typeface="Open sans"/>
                          <a:cs typeface="Calibri" panose="020F0502020204030204" pitchFamily="34" charset="0"/>
                        </a:rPr>
                        <a:t>Kriterij</a:t>
                      </a:r>
                    </a:p>
                  </a:txBody>
                  <a:tcPr anchor="ctr">
                    <a:solidFill>
                      <a:srgbClr val="295A4D"/>
                    </a:solidFill>
                  </a:tcPr>
                </a:tc>
                <a:tc>
                  <a:txBody>
                    <a:bodyPr/>
                    <a:lstStyle/>
                    <a:p>
                      <a:pPr algn="ctr"/>
                      <a:r>
                        <a:rPr lang="hr-HR" sz="1200" dirty="0">
                          <a:latin typeface="Open sans"/>
                          <a:cs typeface="Calibri" panose="020F0502020204030204" pitchFamily="34" charset="0"/>
                        </a:rPr>
                        <a:t>Pod-kriterij</a:t>
                      </a:r>
                    </a:p>
                  </a:txBody>
                  <a:tcPr anchor="ctr">
                    <a:solidFill>
                      <a:srgbClr val="295A4D"/>
                    </a:solidFill>
                  </a:tcPr>
                </a:tc>
                <a:tc>
                  <a:txBody>
                    <a:bodyPr/>
                    <a:lstStyle/>
                    <a:p>
                      <a:pPr algn="ctr"/>
                      <a:r>
                        <a:rPr lang="hr-HR" sz="1200" dirty="0">
                          <a:latin typeface="Open sans"/>
                          <a:cs typeface="Calibri" panose="020F0502020204030204" pitchFamily="34" charset="0"/>
                        </a:rPr>
                        <a:t>Opis</a:t>
                      </a:r>
                    </a:p>
                  </a:txBody>
                  <a:tcPr anchor="ctr">
                    <a:solidFill>
                      <a:srgbClr val="295A4D"/>
                    </a:solidFill>
                  </a:tcPr>
                </a:tc>
                <a:tc>
                  <a:txBody>
                    <a:bodyPr/>
                    <a:lstStyle/>
                    <a:p>
                      <a:pPr algn="ctr"/>
                      <a:r>
                        <a:rPr lang="hr-HR" sz="1200" dirty="0">
                          <a:latin typeface="Open sans"/>
                          <a:cs typeface="Calibri" panose="020F0502020204030204" pitchFamily="34" charset="0"/>
                        </a:rPr>
                        <a:t>Maksimalan</a:t>
                      </a:r>
                      <a:r>
                        <a:rPr lang="hr-HR" sz="1200" baseline="0" dirty="0">
                          <a:latin typeface="Open sans"/>
                          <a:cs typeface="Calibri" panose="020F0502020204030204" pitchFamily="34" charset="0"/>
                        </a:rPr>
                        <a:t> broj bodova</a:t>
                      </a:r>
                      <a:endParaRPr lang="hr-HR" sz="1200" dirty="0">
                        <a:latin typeface="Open sans"/>
                        <a:cs typeface="Calibri" panose="020F0502020204030204" pitchFamily="34" charset="0"/>
                      </a:endParaRPr>
                    </a:p>
                  </a:txBody>
                  <a:tcPr anchor="ctr">
                    <a:solidFill>
                      <a:srgbClr val="295A4D"/>
                    </a:solidFill>
                  </a:tcPr>
                </a:tc>
                <a:extLst>
                  <a:ext uri="{0D108BD9-81ED-4DB2-BD59-A6C34878D82A}">
                    <a16:rowId xmlns:a16="http://schemas.microsoft.com/office/drawing/2014/main" val="721497425"/>
                  </a:ext>
                </a:extLst>
              </a:tr>
              <a:tr h="3527291">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hr-HR" sz="1200" b="1" dirty="0" err="1">
                          <a:solidFill>
                            <a:schemeClr val="bg1"/>
                          </a:solidFill>
                          <a:latin typeface="Open sans"/>
                          <a:cs typeface="Calibri" panose="020F0502020204030204" pitchFamily="34" charset="0"/>
                        </a:rPr>
                        <a:t>Potential</a:t>
                      </a:r>
                      <a:r>
                        <a:rPr lang="hr-HR" sz="1200" b="1" dirty="0">
                          <a:solidFill>
                            <a:schemeClr val="bg1"/>
                          </a:solidFill>
                          <a:latin typeface="Open sans"/>
                          <a:cs typeface="Calibri" panose="020F0502020204030204" pitchFamily="34" charset="0"/>
                        </a:rPr>
                        <a:t> </a:t>
                      </a:r>
                    </a:p>
                    <a:p>
                      <a:pPr algn="ctr"/>
                      <a:endParaRPr lang="hr-HR" sz="1200" dirty="0">
                        <a:solidFill>
                          <a:schemeClr val="bg1"/>
                        </a:solidFill>
                        <a:latin typeface="Open sans"/>
                        <a:cs typeface="Calibri" panose="020F0502020204030204" pitchFamily="34" charset="0"/>
                      </a:endParaRPr>
                    </a:p>
                  </a:txBody>
                  <a:tcPr>
                    <a:solidFill>
                      <a:srgbClr val="35915D"/>
                    </a:solidFill>
                  </a:tcPr>
                </a:tc>
                <a:tc>
                  <a:txBody>
                    <a:bodyPr/>
                    <a:lstStyle/>
                    <a:p>
                      <a:pPr algn="ctr"/>
                      <a:r>
                        <a:rPr lang="en-US" sz="1200" b="1" dirty="0">
                          <a:solidFill>
                            <a:srgbClr val="295A4D"/>
                          </a:solidFill>
                          <a:latin typeface="Open sans"/>
                          <a:cs typeface="Calibri" panose="020F0502020204030204" pitchFamily="34" charset="0"/>
                        </a:rPr>
                        <a:t>Market validation and business feasibility</a:t>
                      </a:r>
                      <a:endParaRPr lang="hr-HR" sz="1200" b="1" dirty="0">
                        <a:solidFill>
                          <a:srgbClr val="295A4D"/>
                        </a:solidFill>
                        <a:latin typeface="Open sans"/>
                        <a:cs typeface="Calibri" panose="020F0502020204030204" pitchFamily="34" charset="0"/>
                      </a:endParaRPr>
                    </a:p>
                  </a:txBody>
                  <a:tcPr anchor="ctr">
                    <a:solidFill>
                      <a:srgbClr val="E9F1EF"/>
                    </a:solidFill>
                  </a:tcPr>
                </a:tc>
                <a:tc>
                  <a:txBody>
                    <a:bodyPr/>
                    <a:lstStyle/>
                    <a:p>
                      <a:r>
                        <a:rPr lang="en-GB" sz="1200" kern="1200" dirty="0">
                          <a:solidFill>
                            <a:schemeClr val="dk1"/>
                          </a:solidFill>
                          <a:effectLst/>
                          <a:latin typeface="+mn-lt"/>
                          <a:ea typeface="+mn-ea"/>
                          <a:cs typeface="+mn-cs"/>
                        </a:rPr>
                        <a:t>The project demonstrates a clear understanding of the market need, target users, and problem to be solved. The business validation is based on preliminary but credible evidence showing that the identified problem is relevant, the need is real, and the proposed concept offers a potential solution with added value.</a:t>
                      </a:r>
                      <a:endParaRPr lang="hr-HR"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hr-HR"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The proposal provides a concise and logical analysis of who experiences the problem, how it is currently addressed (if at all), and why the proposed solution represents an improvement. The assessment includes basic information on market context, indicative demand, and potential users or application areas.</a:t>
                      </a:r>
                      <a:endParaRPr lang="hr-HR"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hr-HR"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At this stage, the focus is on demonstrating early feasibility and relevance, not full commercialization readiness. The proposed concept should therefore show a reasonable pathway toward future market potential, supported by simple, evidence-based reasoning and a clear link between the identified need and the proposed research.</a:t>
                      </a:r>
                      <a:endParaRPr lang="hr-HR" sz="1200" kern="1200" dirty="0">
                        <a:solidFill>
                          <a:schemeClr val="dk1"/>
                        </a:solidFill>
                        <a:effectLst/>
                        <a:latin typeface="+mn-lt"/>
                        <a:ea typeface="+mn-ea"/>
                        <a:cs typeface="+mn-cs"/>
                      </a:endParaRPr>
                    </a:p>
                  </a:txBody>
                  <a:tcPr anchor="ctr">
                    <a:solidFill>
                      <a:srgbClr val="E9F1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200" b="1" dirty="0">
                          <a:latin typeface="Open sans"/>
                          <a:cs typeface="Calibri" panose="020F0502020204030204" pitchFamily="34" charset="0"/>
                        </a:rPr>
                        <a:t>5*2=10</a:t>
                      </a:r>
                    </a:p>
                  </a:txBody>
                  <a:tcPr anchor="ctr">
                    <a:solidFill>
                      <a:srgbClr val="E9F1EF"/>
                    </a:solidFill>
                  </a:tcPr>
                </a:tc>
                <a:extLst>
                  <a:ext uri="{0D108BD9-81ED-4DB2-BD59-A6C34878D82A}">
                    <a16:rowId xmlns:a16="http://schemas.microsoft.com/office/drawing/2014/main" val="227958767"/>
                  </a:ext>
                </a:extLst>
              </a:tr>
              <a:tr h="705458">
                <a:tc vMerge="1">
                  <a:txBody>
                    <a:bodyPr/>
                    <a:lstStyle/>
                    <a:p>
                      <a:endParaRPr lang="hr-HR" dirty="0"/>
                    </a:p>
                  </a:txBody>
                  <a:tcPr/>
                </a:tc>
                <a:tc>
                  <a:txBody>
                    <a:bodyPr/>
                    <a:lstStyle/>
                    <a:p>
                      <a:pPr algn="ctr"/>
                      <a:r>
                        <a:rPr lang="en-US" sz="1200" b="1" dirty="0">
                          <a:solidFill>
                            <a:srgbClr val="295A4D"/>
                          </a:solidFill>
                          <a:latin typeface="Open sans"/>
                          <a:cs typeface="Calibri" panose="020F0502020204030204" pitchFamily="34" charset="0"/>
                        </a:rPr>
                        <a:t>Impact, scalability and sustainability </a:t>
                      </a:r>
                      <a:endParaRPr lang="hr-HR" sz="1200" b="1" dirty="0">
                        <a:solidFill>
                          <a:srgbClr val="295A4D"/>
                        </a:solidFill>
                        <a:latin typeface="Open sans"/>
                        <a:cs typeface="Calibri" panose="020F0502020204030204" pitchFamily="34" charset="0"/>
                      </a:endParaRPr>
                    </a:p>
                  </a:txBody>
                  <a:tcPr anchor="ctr">
                    <a:solidFill>
                      <a:schemeClr val="bg1"/>
                    </a:solidFill>
                  </a:tcPr>
                </a:tc>
                <a:tc>
                  <a:txBody>
                    <a:bodyPr/>
                    <a:lstStyle/>
                    <a:p>
                      <a:r>
                        <a:rPr lang="en-US" sz="1200" kern="1200" dirty="0">
                          <a:solidFill>
                            <a:schemeClr val="dk1"/>
                          </a:solidFill>
                          <a:effectLst/>
                          <a:latin typeface="+mn-lt"/>
                          <a:ea typeface="+mn-ea"/>
                          <a:cs typeface="+mn-cs"/>
                        </a:rPr>
                        <a:t>The proposal convincingly explains how results could evolve beyond the project - reaching higher TRLs, new markets, or applications. </a:t>
                      </a:r>
                      <a:endParaRPr lang="hr-HR"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 </a:t>
                      </a:r>
                      <a:endParaRPr lang="hr-HR"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It identifies the potential for generating new IP, know-how, or competitive advantage, and provides a sustainability plan (follow-up R&amp;D, commercialization, partnerships, or investment). </a:t>
                      </a:r>
                      <a:endParaRPr lang="hr-HR"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 </a:t>
                      </a:r>
                      <a:endParaRPr lang="hr-HR"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The expected economic, social, or environmental benefits are clearly described and aligned with green and digital transition goals.</a:t>
                      </a:r>
                      <a:endParaRPr lang="hr-HR" sz="1000" dirty="0">
                        <a:latin typeface="Open sans"/>
                        <a:cs typeface="Calibri" panose="020F0502020204030204" pitchFamily="34" charset="0"/>
                      </a:endParaRPr>
                    </a:p>
                  </a:txBody>
                  <a:tcPr anchor="ctr">
                    <a:solidFill>
                      <a:schemeClr val="bg1"/>
                    </a:solidFill>
                  </a:tcPr>
                </a:tc>
                <a:tc>
                  <a:txBody>
                    <a:bodyPr/>
                    <a:lstStyle/>
                    <a:p>
                      <a:pPr algn="ctr"/>
                      <a:r>
                        <a:rPr lang="hr-HR" sz="1200" b="1" dirty="0">
                          <a:latin typeface="Open sans"/>
                          <a:cs typeface="Calibri" panose="020F0502020204030204" pitchFamily="34" charset="0"/>
                        </a:rPr>
                        <a:t>5</a:t>
                      </a:r>
                    </a:p>
                  </a:txBody>
                  <a:tcPr anchor="ctr">
                    <a:solidFill>
                      <a:schemeClr val="bg1"/>
                    </a:solidFill>
                  </a:tcPr>
                </a:tc>
                <a:extLst>
                  <a:ext uri="{0D108BD9-81ED-4DB2-BD59-A6C34878D82A}">
                    <a16:rowId xmlns:a16="http://schemas.microsoft.com/office/drawing/2014/main" val="136108941"/>
                  </a:ext>
                </a:extLst>
              </a:tr>
            </a:tbl>
          </a:graphicData>
        </a:graphic>
      </p:graphicFrame>
    </p:spTree>
    <p:extLst>
      <p:ext uri="{BB962C8B-B14F-4D97-AF65-F5344CB8AC3E}">
        <p14:creationId xmlns:p14="http://schemas.microsoft.com/office/powerpoint/2010/main" val="30492542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F7B3E-6233-E6A6-283D-4A61AC3C4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A2D46A-956A-ACC0-4540-6E72C93C578F}"/>
              </a:ext>
            </a:extLst>
          </p:cNvPr>
          <p:cNvSpPr>
            <a:spLocks noGrp="1"/>
          </p:cNvSpPr>
          <p:nvPr>
            <p:ph type="title"/>
          </p:nvPr>
        </p:nvSpPr>
        <p:spPr>
          <a:xfrm>
            <a:off x="792411" y="164000"/>
            <a:ext cx="9791701" cy="430886"/>
          </a:xfrm>
        </p:spPr>
        <p:txBody>
          <a:bodyPr>
            <a:noAutofit/>
          </a:bodyPr>
          <a:lstStyle/>
          <a:p>
            <a:r>
              <a:rPr lang="hr-HR" sz="2400" dirty="0"/>
              <a:t>Ocjena kvalitete (1)</a:t>
            </a:r>
            <a:endParaRPr lang="hr-HR" sz="2400" b="1" dirty="0"/>
          </a:p>
        </p:txBody>
      </p:sp>
      <p:sp>
        <p:nvSpPr>
          <p:cNvPr id="11" name="Rectangle 10">
            <a:extLst>
              <a:ext uri="{FF2B5EF4-FFF2-40B4-BE49-F238E27FC236}">
                <a16:creationId xmlns:a16="http://schemas.microsoft.com/office/drawing/2014/main" id="{D8A8975D-D5F5-DC73-ADC3-27C025F4791D}"/>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7" name="Table 6">
            <a:extLst>
              <a:ext uri="{FF2B5EF4-FFF2-40B4-BE49-F238E27FC236}">
                <a16:creationId xmlns:a16="http://schemas.microsoft.com/office/drawing/2014/main" id="{36C4AE87-E87B-F112-124A-4066CA6069B8}"/>
              </a:ext>
            </a:extLst>
          </p:cNvPr>
          <p:cNvGraphicFramePr>
            <a:graphicFrameLocks noGrp="1"/>
          </p:cNvGraphicFramePr>
          <p:nvPr>
            <p:extLst>
              <p:ext uri="{D42A27DB-BD31-4B8C-83A1-F6EECF244321}">
                <p14:modId xmlns:p14="http://schemas.microsoft.com/office/powerpoint/2010/main" val="224408944"/>
              </p:ext>
            </p:extLst>
          </p:nvPr>
        </p:nvGraphicFramePr>
        <p:xfrm>
          <a:off x="127254" y="881092"/>
          <a:ext cx="11772900" cy="7093068"/>
        </p:xfrm>
        <a:graphic>
          <a:graphicData uri="http://schemas.openxmlformats.org/drawingml/2006/table">
            <a:tbl>
              <a:tblPr firstRow="1" bandRow="1">
                <a:tableStyleId>{5C22544A-7EE6-4342-B048-85BDC9FD1C3A}</a:tableStyleId>
              </a:tblPr>
              <a:tblGrid>
                <a:gridCol w="1702240">
                  <a:extLst>
                    <a:ext uri="{9D8B030D-6E8A-4147-A177-3AD203B41FA5}">
                      <a16:colId xmlns:a16="http://schemas.microsoft.com/office/drawing/2014/main" val="2618578123"/>
                    </a:ext>
                  </a:extLst>
                </a:gridCol>
                <a:gridCol w="3019229">
                  <a:extLst>
                    <a:ext uri="{9D8B030D-6E8A-4147-A177-3AD203B41FA5}">
                      <a16:colId xmlns:a16="http://schemas.microsoft.com/office/drawing/2014/main" val="4167433008"/>
                    </a:ext>
                  </a:extLst>
                </a:gridCol>
                <a:gridCol w="5169461">
                  <a:extLst>
                    <a:ext uri="{9D8B030D-6E8A-4147-A177-3AD203B41FA5}">
                      <a16:colId xmlns:a16="http://schemas.microsoft.com/office/drawing/2014/main" val="1928605320"/>
                    </a:ext>
                  </a:extLst>
                </a:gridCol>
                <a:gridCol w="1881970">
                  <a:extLst>
                    <a:ext uri="{9D8B030D-6E8A-4147-A177-3AD203B41FA5}">
                      <a16:colId xmlns:a16="http://schemas.microsoft.com/office/drawing/2014/main" val="4146934480"/>
                    </a:ext>
                  </a:extLst>
                </a:gridCol>
              </a:tblGrid>
              <a:tr h="509388">
                <a:tc>
                  <a:txBody>
                    <a:bodyPr/>
                    <a:lstStyle/>
                    <a:p>
                      <a:pPr algn="ctr"/>
                      <a:r>
                        <a:rPr lang="hr-HR" sz="1200" dirty="0">
                          <a:latin typeface="Open sans"/>
                          <a:cs typeface="Calibri" panose="020F0502020204030204" pitchFamily="34" charset="0"/>
                        </a:rPr>
                        <a:t>Kriterij</a:t>
                      </a:r>
                    </a:p>
                  </a:txBody>
                  <a:tcPr anchor="ctr">
                    <a:solidFill>
                      <a:srgbClr val="295A4D"/>
                    </a:solidFill>
                  </a:tcPr>
                </a:tc>
                <a:tc>
                  <a:txBody>
                    <a:bodyPr/>
                    <a:lstStyle/>
                    <a:p>
                      <a:pPr algn="ctr"/>
                      <a:r>
                        <a:rPr lang="hr-HR" sz="1200" dirty="0">
                          <a:latin typeface="Open sans"/>
                          <a:cs typeface="Calibri" panose="020F0502020204030204" pitchFamily="34" charset="0"/>
                        </a:rPr>
                        <a:t>Pod-kriterij</a:t>
                      </a:r>
                    </a:p>
                  </a:txBody>
                  <a:tcPr anchor="ctr">
                    <a:solidFill>
                      <a:srgbClr val="295A4D"/>
                    </a:solidFill>
                  </a:tcPr>
                </a:tc>
                <a:tc>
                  <a:txBody>
                    <a:bodyPr/>
                    <a:lstStyle/>
                    <a:p>
                      <a:pPr algn="ctr"/>
                      <a:r>
                        <a:rPr lang="hr-HR" sz="1200" dirty="0">
                          <a:latin typeface="Open sans"/>
                          <a:cs typeface="Calibri" panose="020F0502020204030204" pitchFamily="34" charset="0"/>
                        </a:rPr>
                        <a:t>Opis</a:t>
                      </a:r>
                    </a:p>
                  </a:txBody>
                  <a:tcPr anchor="ctr">
                    <a:solidFill>
                      <a:srgbClr val="295A4D"/>
                    </a:solidFill>
                  </a:tcPr>
                </a:tc>
                <a:tc>
                  <a:txBody>
                    <a:bodyPr/>
                    <a:lstStyle/>
                    <a:p>
                      <a:pPr algn="ctr"/>
                      <a:r>
                        <a:rPr lang="hr-HR" sz="1200" dirty="0">
                          <a:latin typeface="Open sans"/>
                          <a:cs typeface="Calibri" panose="020F0502020204030204" pitchFamily="34" charset="0"/>
                        </a:rPr>
                        <a:t>Maksimalan</a:t>
                      </a:r>
                      <a:r>
                        <a:rPr lang="hr-HR" sz="1200" baseline="0" dirty="0">
                          <a:latin typeface="Open sans"/>
                          <a:cs typeface="Calibri" panose="020F0502020204030204" pitchFamily="34" charset="0"/>
                        </a:rPr>
                        <a:t> broj bodova</a:t>
                      </a:r>
                      <a:endParaRPr lang="hr-HR" sz="1200" dirty="0">
                        <a:latin typeface="Open sans"/>
                        <a:cs typeface="Calibri" panose="020F0502020204030204" pitchFamily="34" charset="0"/>
                      </a:endParaRPr>
                    </a:p>
                  </a:txBody>
                  <a:tcPr anchor="ctr">
                    <a:solidFill>
                      <a:srgbClr val="295A4D"/>
                    </a:solidFill>
                  </a:tcPr>
                </a:tc>
                <a:extLst>
                  <a:ext uri="{0D108BD9-81ED-4DB2-BD59-A6C34878D82A}">
                    <a16:rowId xmlns:a16="http://schemas.microsoft.com/office/drawing/2014/main" val="721497425"/>
                  </a:ext>
                </a:extLst>
              </a:tr>
              <a:tr h="44946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solidFill>
                          <a:schemeClr val="bg1"/>
                        </a:solidFill>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hr-HR" sz="1200" b="1" dirty="0" err="1">
                          <a:solidFill>
                            <a:schemeClr val="bg1"/>
                          </a:solidFill>
                          <a:latin typeface="Open sans"/>
                          <a:cs typeface="Calibri" panose="020F0502020204030204" pitchFamily="34" charset="0"/>
                        </a:rPr>
                        <a:t>Feasibility</a:t>
                      </a:r>
                      <a:endParaRPr lang="hr-HR" sz="1200" b="1" dirty="0">
                        <a:solidFill>
                          <a:schemeClr val="bg1"/>
                        </a:solidFill>
                        <a:latin typeface="Open sans"/>
                        <a:cs typeface="Calibri" panose="020F0502020204030204" pitchFamily="34" charset="0"/>
                      </a:endParaRPr>
                    </a:p>
                    <a:p>
                      <a:pPr algn="ctr"/>
                      <a:endParaRPr lang="hr-HR" sz="1200" dirty="0">
                        <a:solidFill>
                          <a:schemeClr val="bg1"/>
                        </a:solidFill>
                        <a:latin typeface="Open sans"/>
                        <a:cs typeface="Calibri" panose="020F0502020204030204" pitchFamily="34" charset="0"/>
                      </a:endParaRPr>
                    </a:p>
                  </a:txBody>
                  <a:tcPr>
                    <a:solidFill>
                      <a:srgbClr val="35915D"/>
                    </a:solidFill>
                  </a:tcPr>
                </a:tc>
                <a:tc>
                  <a:txBody>
                    <a:bodyPr/>
                    <a:lstStyle/>
                    <a:p>
                      <a:pPr algn="ctr"/>
                      <a:r>
                        <a:rPr lang="hr-HR" sz="1200" b="1" dirty="0" err="1">
                          <a:solidFill>
                            <a:srgbClr val="295A4D"/>
                          </a:solidFill>
                          <a:latin typeface="Open sans"/>
                          <a:cs typeface="Calibri" panose="020F0502020204030204" pitchFamily="34" charset="0"/>
                        </a:rPr>
                        <a:t>Technological</a:t>
                      </a:r>
                      <a:r>
                        <a:rPr lang="hr-HR" sz="1200" b="1" dirty="0">
                          <a:solidFill>
                            <a:srgbClr val="295A4D"/>
                          </a:solidFill>
                          <a:latin typeface="Open sans"/>
                          <a:cs typeface="Calibri" panose="020F0502020204030204" pitchFamily="34" charset="0"/>
                        </a:rPr>
                        <a:t> </a:t>
                      </a:r>
                      <a:r>
                        <a:rPr lang="hr-HR" sz="1200" b="1" dirty="0" err="1">
                          <a:solidFill>
                            <a:srgbClr val="295A4D"/>
                          </a:solidFill>
                          <a:latin typeface="Open sans"/>
                          <a:cs typeface="Calibri" panose="020F0502020204030204" pitchFamily="34" charset="0"/>
                        </a:rPr>
                        <a:t>feasibility</a:t>
                      </a:r>
                      <a:endParaRPr lang="hr-HR" sz="1200" b="1" dirty="0">
                        <a:solidFill>
                          <a:srgbClr val="295A4D"/>
                        </a:solidFill>
                        <a:latin typeface="Open sans"/>
                        <a:cs typeface="Calibri" panose="020F0502020204030204" pitchFamily="34" charset="0"/>
                      </a:endParaRPr>
                    </a:p>
                  </a:txBody>
                  <a:tcPr anchor="ctr">
                    <a:solidFill>
                      <a:srgbClr val="E9F1EF"/>
                    </a:solidFill>
                  </a:tcPr>
                </a:tc>
                <a:tc>
                  <a:txBody>
                    <a:bodyPr/>
                    <a:lstStyle/>
                    <a:p>
                      <a:r>
                        <a:rPr lang="en-GB" sz="1200" kern="1200" dirty="0">
                          <a:solidFill>
                            <a:schemeClr val="dk1"/>
                          </a:solidFill>
                          <a:effectLst/>
                          <a:latin typeface="+mn-lt"/>
                          <a:ea typeface="+mn-ea"/>
                          <a:cs typeface="+mn-cs"/>
                        </a:rPr>
                        <a:t>The proposal demonstrates that the idea and concept are practically feasible and can be credibly tested and validated within the project’s scope. The planned research activities are clearly structured to verify the innovative concept through experimental work at TRL 3–4 in a controlled laboratory environment.</a:t>
                      </a:r>
                      <a:endParaRPr lang="hr-HR"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hr-HR"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The proposal provides convincing evidence that the necessary infrastructure, equipment, expertise, and time are available to implement the planned tests and achieve the expected results. </a:t>
                      </a:r>
                      <a:endParaRPr lang="hr-HR"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hr-HR"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The work plan shows a logical sequence of activities leading from the identified innovation challenge to proof-of-concept demonstration. </a:t>
                      </a:r>
                      <a:endParaRPr lang="hr-HR"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hr-HR"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The budget and resource allocation are realistic and proportionate, ensuring that the planned research can be effectively carried out and that the feasibility of the idea will be reliably demonstrated.</a:t>
                      </a:r>
                      <a:endParaRPr lang="hr-HR" sz="1200" kern="1200" dirty="0">
                        <a:solidFill>
                          <a:schemeClr val="dk1"/>
                        </a:solidFill>
                        <a:effectLst/>
                        <a:latin typeface="+mn-lt"/>
                        <a:ea typeface="+mn-ea"/>
                        <a:cs typeface="+mn-cs"/>
                      </a:endParaRPr>
                    </a:p>
                  </a:txBody>
                  <a:tcPr anchor="ctr">
                    <a:solidFill>
                      <a:srgbClr val="E9F1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hr-HR" sz="1200" b="1" dirty="0">
                          <a:latin typeface="Open sans"/>
                          <a:cs typeface="Calibri" panose="020F0502020204030204" pitchFamily="34"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200" b="1" dirty="0">
                        <a:latin typeface="Open sans"/>
                        <a:cs typeface="Calibri" panose="020F0502020204030204" pitchFamily="34" charset="0"/>
                      </a:endParaRPr>
                    </a:p>
                  </a:txBody>
                  <a:tcPr anchor="ctr">
                    <a:solidFill>
                      <a:srgbClr val="E9F1EF"/>
                    </a:solidFill>
                  </a:tcPr>
                </a:tc>
                <a:extLst>
                  <a:ext uri="{0D108BD9-81ED-4DB2-BD59-A6C34878D82A}">
                    <a16:rowId xmlns:a16="http://schemas.microsoft.com/office/drawing/2014/main" val="3790901782"/>
                  </a:ext>
                </a:extLst>
              </a:tr>
              <a:tr h="396240">
                <a:tc vMerge="1">
                  <a:txBody>
                    <a:bodyPr/>
                    <a:lstStyle/>
                    <a:p>
                      <a:endParaRPr lang="hr-HR" dirty="0"/>
                    </a:p>
                  </a:txBody>
                  <a:tcPr>
                    <a:solidFill>
                      <a:srgbClr val="E9F1EF"/>
                    </a:solidFill>
                  </a:tcPr>
                </a:tc>
                <a:tc>
                  <a:txBody>
                    <a:bodyPr/>
                    <a:lstStyle/>
                    <a:p>
                      <a:pPr algn="ctr"/>
                      <a:r>
                        <a:rPr lang="en-US" sz="1200" b="1" dirty="0">
                          <a:solidFill>
                            <a:srgbClr val="295A4D"/>
                          </a:solidFill>
                          <a:latin typeface="Open sans"/>
                          <a:cs typeface="Calibri" panose="020F0502020204030204" pitchFamily="34" charset="0"/>
                        </a:rPr>
                        <a:t>Implementation, relationship and risk management</a:t>
                      </a:r>
                      <a:endParaRPr lang="hr-HR" sz="1200" b="1" dirty="0">
                        <a:solidFill>
                          <a:srgbClr val="295A4D"/>
                        </a:solidFill>
                        <a:latin typeface="Open sans"/>
                        <a:cs typeface="Calibri" panose="020F0502020204030204" pitchFamily="34" charset="0"/>
                      </a:endParaRPr>
                    </a:p>
                  </a:txBody>
                  <a:tcPr anchor="ctr">
                    <a:solidFill>
                      <a:schemeClr val="bg1"/>
                    </a:solidFill>
                  </a:tcPr>
                </a:tc>
                <a:tc>
                  <a:txBody>
                    <a:bodyPr/>
                    <a:lstStyle/>
                    <a:p>
                      <a:r>
                        <a:rPr lang="en-US" sz="1200" kern="1200" dirty="0">
                          <a:solidFill>
                            <a:schemeClr val="dk1"/>
                          </a:solidFill>
                          <a:effectLst/>
                          <a:latin typeface="+mn-lt"/>
                          <a:ea typeface="+mn-ea"/>
                          <a:cs typeface="+mn-cs"/>
                        </a:rPr>
                        <a:t>The proposal clearly describes how the project will be implemented and how the relationship between the company and the research organization will be effectively supported and managed. The proposal demonstrates that appropriate mechanisms and responsibilities are in place to ensure smooth coordination, timely communication, progress monitoring, and effective problem-solving.</a:t>
                      </a:r>
                      <a:endParaRPr lang="hr-HR"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 </a:t>
                      </a:r>
                      <a:endParaRPr lang="hr-HR"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The proposal includes a structured risk management approach that identifies potential technical, operational, and coordination risks and outlines suitable mitigation measures. The approach ensures early detection, resolution, and prevention of risks to keep project objectives on track.</a:t>
                      </a:r>
                      <a:endParaRPr lang="hr-HR" sz="1000" dirty="0">
                        <a:latin typeface="Open sans"/>
                        <a:cs typeface="Calibri" panose="020F0502020204030204" pitchFamily="3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200" b="1" dirty="0">
                          <a:latin typeface="Open sans"/>
                          <a:cs typeface="Calibri" panose="020F0502020204030204" pitchFamily="34" charset="0"/>
                        </a:rPr>
                        <a:t>5*2=10</a:t>
                      </a:r>
                    </a:p>
                  </a:txBody>
                  <a:tcPr anchor="ctr">
                    <a:solidFill>
                      <a:schemeClr val="bg1"/>
                    </a:solidFill>
                  </a:tcPr>
                </a:tc>
                <a:extLst>
                  <a:ext uri="{0D108BD9-81ED-4DB2-BD59-A6C34878D82A}">
                    <a16:rowId xmlns:a16="http://schemas.microsoft.com/office/drawing/2014/main" val="2488267226"/>
                  </a:ext>
                </a:extLst>
              </a:tr>
            </a:tbl>
          </a:graphicData>
        </a:graphic>
      </p:graphicFrame>
    </p:spTree>
    <p:extLst>
      <p:ext uri="{BB962C8B-B14F-4D97-AF65-F5344CB8AC3E}">
        <p14:creationId xmlns:p14="http://schemas.microsoft.com/office/powerpoint/2010/main" val="1226232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30" y="689007"/>
            <a:ext cx="5578479" cy="5192681"/>
          </a:xfrm>
        </p:spPr>
        <p:txBody>
          <a:bodyPr>
            <a:noAutofit/>
          </a:bodyPr>
          <a:lstStyle/>
          <a:p>
            <a:r>
              <a:rPr lang="hr-HR" sz="4000" dirty="0"/>
              <a:t/>
            </a:r>
            <a:br>
              <a:rPr lang="hr-HR" sz="4000" dirty="0"/>
            </a:br>
            <a:r>
              <a:rPr lang="hr-HR" sz="4000" dirty="0"/>
              <a:t/>
            </a:r>
            <a:br>
              <a:rPr lang="hr-HR" sz="4000" dirty="0"/>
            </a:br>
            <a:r>
              <a:rPr lang="hr-HR" sz="3600" dirty="0"/>
              <a:t>Neprihvatljive aktivnosti i E&amp;S uvjeti</a:t>
            </a:r>
            <a:r>
              <a:rPr lang="en-US" sz="4000" dirty="0"/>
              <a:t/>
            </a:r>
            <a:br>
              <a:rPr lang="en-US" sz="4000" dirty="0"/>
            </a:br>
            <a:r>
              <a:rPr lang="hr-HR" sz="4000" dirty="0"/>
              <a:t/>
            </a:r>
            <a:br>
              <a:rPr lang="hr-HR" sz="4000" dirty="0"/>
            </a:br>
            <a:r>
              <a:rPr lang="hr-HR" dirty="0"/>
              <a:t/>
            </a:r>
            <a:br>
              <a:rPr lang="hr-HR" dirty="0"/>
            </a:br>
            <a:endParaRPr lang="hr-HR" b="1" dirty="0"/>
          </a:p>
        </p:txBody>
      </p:sp>
      <p:sp>
        <p:nvSpPr>
          <p:cNvPr id="12" name="Rectangle 11">
            <a:extLst>
              <a:ext uri="{FF2B5EF4-FFF2-40B4-BE49-F238E27FC236}">
                <a16:creationId xmlns:a16="http://schemas.microsoft.com/office/drawing/2014/main" id="{1CBD0F50-3592-009D-52CB-47922585D535}"/>
              </a:ext>
            </a:extLst>
          </p:cNvPr>
          <p:cNvSpPr/>
          <p:nvPr/>
        </p:nvSpPr>
        <p:spPr>
          <a:xfrm>
            <a:off x="646584" y="1828800"/>
            <a:ext cx="2349500" cy="172204"/>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a:extLst>
              <a:ext uri="{FF2B5EF4-FFF2-40B4-BE49-F238E27FC236}">
                <a16:creationId xmlns:a16="http://schemas.microsoft.com/office/drawing/2014/main" id="{967E7612-7304-D1D2-FC39-318758619479}"/>
              </a:ext>
            </a:extLst>
          </p:cNvPr>
          <p:cNvSpPr/>
          <p:nvPr/>
        </p:nvSpPr>
        <p:spPr>
          <a:xfrm rot="16200000">
            <a:off x="4252547" y="1972516"/>
            <a:ext cx="6858000" cy="2912968"/>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1" name="Content Placeholder 10" descr="A hand touching a screen&#10;&#10;Description automatically generated">
            <a:extLst>
              <a:ext uri="{FF2B5EF4-FFF2-40B4-BE49-F238E27FC236}">
                <a16:creationId xmlns:a16="http://schemas.microsoft.com/office/drawing/2014/main" id="{0BF26A4B-3DCF-21EF-3182-57977688CB3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613520" y="0"/>
            <a:ext cx="5851521" cy="6858000"/>
          </a:xfrm>
        </p:spPr>
      </p:pic>
    </p:spTree>
    <p:extLst>
      <p:ext uri="{BB962C8B-B14F-4D97-AF65-F5344CB8AC3E}">
        <p14:creationId xmlns:p14="http://schemas.microsoft.com/office/powerpoint/2010/main" val="683073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90" y="164000"/>
            <a:ext cx="9791701" cy="430886"/>
          </a:xfrm>
        </p:spPr>
        <p:txBody>
          <a:bodyPr>
            <a:noAutofit/>
          </a:bodyPr>
          <a:lstStyle/>
          <a:p>
            <a:r>
              <a:rPr lang="hr-HR" sz="2400" dirty="0"/>
              <a:t>Neprihvatljive aktivnosti (1)</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1706498" y="1282784"/>
            <a:ext cx="10216694" cy="5170646"/>
          </a:xfrm>
          <a:prstGeom prst="rect">
            <a:avLst/>
          </a:prstGeom>
          <a:noFill/>
        </p:spPr>
        <p:txBody>
          <a:bodyPr wrap="square">
            <a:spAutoFit/>
          </a:bodyPr>
          <a:lstStyle/>
          <a:p>
            <a:r>
              <a:rPr lang="hr-HR" sz="2200" dirty="0">
                <a:solidFill>
                  <a:srgbClr val="295A4D"/>
                </a:solidFill>
                <a:latin typeface=""/>
              </a:rPr>
              <a:t>Neprihvatljive su aktivnosti s </a:t>
            </a:r>
            <a:r>
              <a:rPr lang="hr-HR" sz="2200" b="1" dirty="0">
                <a:solidFill>
                  <a:srgbClr val="295A4D"/>
                </a:solidFill>
                <a:latin typeface=""/>
              </a:rPr>
              <a:t>IFC </a:t>
            </a:r>
            <a:r>
              <a:rPr lang="hr-HR" sz="2200" b="1" dirty="0" err="1">
                <a:solidFill>
                  <a:srgbClr val="295A4D"/>
                </a:solidFill>
                <a:latin typeface=""/>
              </a:rPr>
              <a:t>Exclusion</a:t>
            </a:r>
            <a:r>
              <a:rPr lang="hr-HR" sz="2200" b="1" dirty="0">
                <a:solidFill>
                  <a:srgbClr val="295A4D"/>
                </a:solidFill>
                <a:latin typeface=""/>
              </a:rPr>
              <a:t> liste</a:t>
            </a:r>
            <a:r>
              <a:rPr lang="hr-HR" sz="2200" dirty="0">
                <a:solidFill>
                  <a:srgbClr val="295A4D"/>
                </a:solidFill>
                <a:latin typeface=""/>
              </a:rPr>
              <a:t>:</a:t>
            </a:r>
          </a:p>
          <a:p>
            <a:endParaRPr lang="hr-HR" sz="2200" dirty="0">
              <a:solidFill>
                <a:srgbClr val="295A4D"/>
              </a:solidFill>
              <a:latin typeface=""/>
            </a:endParaRPr>
          </a:p>
          <a:p>
            <a:pPr marL="342900" indent="-342900">
              <a:buFont typeface="Arial" panose="020B0604020202020204" pitchFamily="34" charset="0"/>
              <a:buChar char="•"/>
            </a:pPr>
            <a:r>
              <a:rPr lang="hr-HR" sz="2200" dirty="0">
                <a:solidFill>
                  <a:srgbClr val="295A4D"/>
                </a:solidFill>
                <a:latin typeface=""/>
              </a:rPr>
              <a:t>Proizvodnja/trgovina zabranjenim tvarima (npr. lijekovi, pesticidi, CFC plinovi, opasni otpad, zaštićene životinjske vrste – CITES)</a:t>
            </a:r>
          </a:p>
          <a:p>
            <a:pPr marL="342900" indent="-342900">
              <a:buFont typeface="Arial" panose="020B0604020202020204" pitchFamily="34" charset="0"/>
              <a:buChar char="•"/>
            </a:pPr>
            <a:r>
              <a:rPr lang="hr-HR" sz="2200" dirty="0">
                <a:solidFill>
                  <a:srgbClr val="295A4D"/>
                </a:solidFill>
                <a:latin typeface=""/>
              </a:rPr>
              <a:t>Aktivnosti povezne s oružjem, streljivom, duhanom, alkoholnim pićem (osim piva i vina), kockanjem i radom kasina</a:t>
            </a:r>
          </a:p>
          <a:p>
            <a:pPr marL="342900" indent="-342900">
              <a:buFont typeface="Arial" panose="020B0604020202020204" pitchFamily="34" charset="0"/>
              <a:buChar char="•"/>
            </a:pPr>
            <a:r>
              <a:rPr lang="hr-HR" sz="2200" dirty="0">
                <a:solidFill>
                  <a:srgbClr val="295A4D"/>
                </a:solidFill>
                <a:latin typeface=""/>
              </a:rPr>
              <a:t>Proizvodnja radioaktivnog materijala (osim medicinske i mjerne opreme s trivijalnim izvorima zračenja)</a:t>
            </a:r>
          </a:p>
          <a:p>
            <a:pPr marL="342900" indent="-342900">
              <a:buFont typeface="Arial" panose="020B0604020202020204" pitchFamily="34" charset="0"/>
              <a:buChar char="•"/>
            </a:pPr>
            <a:r>
              <a:rPr lang="hr-HR" sz="2200" dirty="0">
                <a:solidFill>
                  <a:srgbClr val="295A4D"/>
                </a:solidFill>
                <a:latin typeface=""/>
              </a:rPr>
              <a:t>Proizvodnja/trgovina azbesta u slobodnim vlaknima (iznimka: vezani cement s &lt;20% azbesta)</a:t>
            </a:r>
          </a:p>
          <a:p>
            <a:pPr marL="342900" indent="-342900">
              <a:buFont typeface="Arial" panose="020B0604020202020204" pitchFamily="34" charset="0"/>
              <a:buChar char="•"/>
            </a:pPr>
            <a:r>
              <a:rPr lang="hr-HR" sz="2200" dirty="0">
                <a:solidFill>
                  <a:srgbClr val="295A4D"/>
                </a:solidFill>
                <a:latin typeface=""/>
              </a:rPr>
              <a:t>Ribolov mrežama duljim od 2,5 km u morima</a:t>
            </a:r>
          </a:p>
          <a:p>
            <a:pPr marL="342900" indent="-342900">
              <a:buFont typeface="Arial" panose="020B0604020202020204" pitchFamily="34" charset="0"/>
              <a:buChar char="•"/>
            </a:pPr>
            <a:r>
              <a:rPr lang="hr-HR" sz="2200" dirty="0">
                <a:solidFill>
                  <a:srgbClr val="295A4D"/>
                </a:solidFill>
                <a:latin typeface=""/>
              </a:rPr>
              <a:t>Prisilni/eksploatatorski rad i dječji rad</a:t>
            </a:r>
          </a:p>
          <a:p>
            <a:pPr marL="342900" indent="-342900">
              <a:buFont typeface="Arial" panose="020B0604020202020204" pitchFamily="34" charset="0"/>
              <a:buChar char="•"/>
            </a:pPr>
            <a:r>
              <a:rPr lang="hr-HR" sz="2200" dirty="0">
                <a:solidFill>
                  <a:srgbClr val="295A4D"/>
                </a:solidFill>
                <a:latin typeface=""/>
              </a:rPr>
              <a:t>Proizvodnja/trgovina šumskim proizvodima iz neodrživih izvora</a:t>
            </a:r>
          </a:p>
          <a:p>
            <a:pPr marL="342900" indent="-342900">
              <a:buFont typeface="Arial" panose="020B0604020202020204" pitchFamily="34" charset="0"/>
              <a:buChar char="•"/>
            </a:pPr>
            <a:r>
              <a:rPr lang="hr-HR" sz="2200" dirty="0">
                <a:solidFill>
                  <a:srgbClr val="295A4D"/>
                </a:solidFill>
                <a:latin typeface=""/>
              </a:rPr>
              <a:t>Proizvodnja/trgovina kemikalijama u velikim količinama</a:t>
            </a:r>
          </a:p>
          <a:p>
            <a:pPr marL="342900" indent="-342900">
              <a:buFont typeface="Arial" panose="020B0604020202020204" pitchFamily="34" charset="0"/>
              <a:buChar char="•"/>
            </a:pPr>
            <a:r>
              <a:rPr lang="hr-HR" sz="2200" dirty="0">
                <a:solidFill>
                  <a:srgbClr val="295A4D"/>
                </a:solidFill>
                <a:latin typeface=""/>
              </a:rPr>
              <a:t>Aktivnosti koje uključuju prisilno preseljenje ili izvlaštenje zemljišta.</a:t>
            </a:r>
            <a:endParaRPr lang="hr-HR" sz="2200" b="1" dirty="0">
              <a:solidFill>
                <a:srgbClr val="295A4D"/>
              </a:solidFill>
              <a:latin typeface=""/>
            </a:endParaRP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Picture 7">
            <a:extLst>
              <a:ext uri="{FF2B5EF4-FFF2-40B4-BE49-F238E27FC236}">
                <a16:creationId xmlns:a16="http://schemas.microsoft.com/office/drawing/2014/main" id="{DFE6F4FF-B5DF-1EFE-BF3F-A795E4C1585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40228" y="1036877"/>
            <a:ext cx="1166270" cy="1166270"/>
          </a:xfrm>
          <a:prstGeom prst="rect">
            <a:avLst/>
          </a:prstGeom>
        </p:spPr>
      </p:pic>
    </p:spTree>
    <p:extLst>
      <p:ext uri="{BB962C8B-B14F-4D97-AF65-F5344CB8AC3E}">
        <p14:creationId xmlns:p14="http://schemas.microsoft.com/office/powerpoint/2010/main" val="29094407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90" y="164000"/>
            <a:ext cx="9791701" cy="430886"/>
          </a:xfrm>
        </p:spPr>
        <p:txBody>
          <a:bodyPr>
            <a:noAutofit/>
          </a:bodyPr>
          <a:lstStyle/>
          <a:p>
            <a:r>
              <a:rPr lang="hr-HR" sz="2400" dirty="0"/>
              <a:t>Neprihvatljive aktivnosti (2)</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1706498" y="1036877"/>
            <a:ext cx="10216694" cy="5509200"/>
          </a:xfrm>
          <a:prstGeom prst="rect">
            <a:avLst/>
          </a:prstGeom>
          <a:noFill/>
        </p:spPr>
        <p:txBody>
          <a:bodyPr wrap="square">
            <a:spAutoFit/>
          </a:bodyPr>
          <a:lstStyle/>
          <a:p>
            <a:r>
              <a:rPr lang="hr-HR" sz="2200" b="1" dirty="0">
                <a:solidFill>
                  <a:srgbClr val="295A4D"/>
                </a:solidFill>
                <a:latin typeface=""/>
              </a:rPr>
              <a:t>Ostale neprihvatljive aktivnosti u okviru DIGIT projekta:</a:t>
            </a:r>
          </a:p>
          <a:p>
            <a:endParaRPr lang="hr-HR" sz="2200" dirty="0">
              <a:solidFill>
                <a:srgbClr val="295A4D"/>
              </a:solidFill>
              <a:latin typeface=""/>
            </a:endParaRPr>
          </a:p>
          <a:p>
            <a:pPr marL="342900" indent="-342900">
              <a:buFont typeface="Arial" panose="020B0604020202020204" pitchFamily="34" charset="0"/>
              <a:buChar char="•"/>
            </a:pPr>
            <a:r>
              <a:rPr lang="hr-HR" sz="2200" dirty="0">
                <a:solidFill>
                  <a:srgbClr val="295A4D"/>
                </a:solidFill>
                <a:latin typeface=""/>
              </a:rPr>
              <a:t>Aktivnosti koje uključuju potrošnju fosilnih goriva, osobito one s rizikom dugotrajne ovisnosti o njima</a:t>
            </a:r>
          </a:p>
          <a:p>
            <a:pPr marL="342900" indent="-342900">
              <a:buFont typeface="Arial" panose="020B0604020202020204" pitchFamily="34" charset="0"/>
              <a:buChar char="•"/>
            </a:pPr>
            <a:r>
              <a:rPr lang="hr-HR" sz="2200" dirty="0">
                <a:solidFill>
                  <a:srgbClr val="295A4D"/>
                </a:solidFill>
                <a:latin typeface=""/>
              </a:rPr>
              <a:t>Aktivnosti unutar EU ETS sustava koje ne postižu smanjenje emisije ispod referentnih vrijednosti</a:t>
            </a:r>
          </a:p>
          <a:p>
            <a:pPr marL="342900" indent="-342900">
              <a:buFont typeface="Arial" panose="020B0604020202020204" pitchFamily="34" charset="0"/>
              <a:buChar char="•"/>
            </a:pPr>
            <a:r>
              <a:rPr lang="hr-HR" sz="2200" dirty="0">
                <a:solidFill>
                  <a:srgbClr val="295A4D"/>
                </a:solidFill>
                <a:latin typeface=""/>
              </a:rPr>
              <a:t>Aktivnosti povezane s odlagalištima otpada i spalionicama</a:t>
            </a:r>
          </a:p>
          <a:p>
            <a:pPr marL="342900" indent="-342900">
              <a:buFont typeface="Arial" panose="020B0604020202020204" pitchFamily="34" charset="0"/>
              <a:buChar char="•"/>
            </a:pPr>
            <a:r>
              <a:rPr lang="hr-HR" sz="2200" dirty="0">
                <a:solidFill>
                  <a:srgbClr val="295A4D"/>
                </a:solidFill>
                <a:latin typeface=""/>
              </a:rPr>
              <a:t>Kupnja velikih količina kemikalija i opasnih tvari (plinova, tekućina, reagensa)</a:t>
            </a:r>
          </a:p>
          <a:p>
            <a:pPr marL="342900" indent="-342900">
              <a:buFont typeface="Arial" panose="020B0604020202020204" pitchFamily="34" charset="0"/>
              <a:buChar char="•"/>
            </a:pPr>
            <a:r>
              <a:rPr lang="hr-HR" sz="2200" dirty="0">
                <a:solidFill>
                  <a:srgbClr val="295A4D"/>
                </a:solidFill>
                <a:latin typeface=""/>
              </a:rPr>
              <a:t>Nabava pesticida</a:t>
            </a:r>
          </a:p>
          <a:p>
            <a:pPr marL="342900" indent="-342900">
              <a:buFont typeface="Arial" panose="020B0604020202020204" pitchFamily="34" charset="0"/>
              <a:buChar char="•"/>
            </a:pPr>
            <a:r>
              <a:rPr lang="hr-HR" sz="2200" dirty="0">
                <a:solidFill>
                  <a:srgbClr val="295A4D"/>
                </a:solidFill>
                <a:latin typeface=""/>
              </a:rPr>
              <a:t>Aktivnosti s visokim ili značajnim E&amp;S rizikom (prema pravilima Svjetske banke)</a:t>
            </a:r>
          </a:p>
          <a:p>
            <a:pPr marL="342900" indent="-342900">
              <a:buFont typeface="Arial" panose="020B0604020202020204" pitchFamily="34" charset="0"/>
              <a:buChar char="•"/>
            </a:pPr>
            <a:r>
              <a:rPr lang="hr-HR" sz="2200" dirty="0">
                <a:solidFill>
                  <a:srgbClr val="295A4D"/>
                </a:solidFill>
                <a:latin typeface=""/>
              </a:rPr>
              <a:t>Aktivnosti koje uključuju rizična istraživanja na ljudima/životinjama</a:t>
            </a:r>
          </a:p>
          <a:p>
            <a:pPr marL="342900" indent="-342900">
              <a:buFont typeface="Arial" panose="020B0604020202020204" pitchFamily="34" charset="0"/>
              <a:buChar char="•"/>
            </a:pPr>
            <a:r>
              <a:rPr lang="hr-HR" sz="2200" dirty="0">
                <a:solidFill>
                  <a:srgbClr val="295A4D"/>
                </a:solidFill>
                <a:latin typeface=""/>
              </a:rPr>
              <a:t>Laboratoriji BSL-3 i BSL-4 razine biološke sigurnosti</a:t>
            </a:r>
          </a:p>
          <a:p>
            <a:pPr marL="342900" indent="-342900">
              <a:buFont typeface="Arial" panose="020B0604020202020204" pitchFamily="34" charset="0"/>
              <a:buChar char="•"/>
            </a:pPr>
            <a:r>
              <a:rPr lang="hr-HR" sz="2200" dirty="0">
                <a:solidFill>
                  <a:srgbClr val="295A4D"/>
                </a:solidFill>
                <a:latin typeface=""/>
              </a:rPr>
              <a:t>Aktivnosti u pomorskoj industriji (osim istraživanja malih plovila)</a:t>
            </a:r>
          </a:p>
          <a:p>
            <a:pPr marL="342900" indent="-342900">
              <a:buFont typeface="Arial" panose="020B0604020202020204" pitchFamily="34" charset="0"/>
              <a:buChar char="•"/>
            </a:pPr>
            <a:r>
              <a:rPr lang="hr-HR" sz="2200" dirty="0">
                <a:solidFill>
                  <a:srgbClr val="295A4D"/>
                </a:solidFill>
                <a:latin typeface=""/>
              </a:rPr>
              <a:t>Aktivnosti koje nisu u skladu s Etičkim kodeksom i horizontalnim načelima projekta DIGIT.</a:t>
            </a: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Picture 7">
            <a:extLst>
              <a:ext uri="{FF2B5EF4-FFF2-40B4-BE49-F238E27FC236}">
                <a16:creationId xmlns:a16="http://schemas.microsoft.com/office/drawing/2014/main" id="{DFE6F4FF-B5DF-1EFE-BF3F-A795E4C1585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40228" y="887408"/>
            <a:ext cx="1090861" cy="1090861"/>
          </a:xfrm>
          <a:prstGeom prst="rect">
            <a:avLst/>
          </a:prstGeom>
        </p:spPr>
      </p:pic>
    </p:spTree>
    <p:extLst>
      <p:ext uri="{BB962C8B-B14F-4D97-AF65-F5344CB8AC3E}">
        <p14:creationId xmlns:p14="http://schemas.microsoft.com/office/powerpoint/2010/main" val="219952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54BC6-9569-3724-D6DB-768AC0F8C99D}"/>
              </a:ext>
            </a:extLst>
          </p:cNvPr>
          <p:cNvSpPr>
            <a:spLocks noGrp="1"/>
          </p:cNvSpPr>
          <p:nvPr>
            <p:ph type="title"/>
          </p:nvPr>
        </p:nvSpPr>
        <p:spPr>
          <a:xfrm>
            <a:off x="838200" y="-141995"/>
            <a:ext cx="10515600" cy="1116029"/>
          </a:xfrm>
        </p:spPr>
        <p:txBody>
          <a:bodyPr>
            <a:normAutofit/>
          </a:bodyPr>
          <a:lstStyle/>
          <a:p>
            <a:r>
              <a:rPr lang="hr-HR" sz="2800" dirty="0"/>
              <a:t>Ciljevi projekta DIGIT:</a:t>
            </a:r>
          </a:p>
        </p:txBody>
      </p:sp>
      <p:pic>
        <p:nvPicPr>
          <p:cNvPr id="4" name="Picture 3">
            <a:extLst>
              <a:ext uri="{FF2B5EF4-FFF2-40B4-BE49-F238E27FC236}">
                <a16:creationId xmlns:a16="http://schemas.microsoft.com/office/drawing/2014/main" id="{06051EB0-5091-B725-C11C-DEFFDC89667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42409" y="1501621"/>
            <a:ext cx="4064289" cy="4064289"/>
          </a:xfrm>
          <a:prstGeom prst="rect">
            <a:avLst/>
          </a:prstGeom>
        </p:spPr>
      </p:pic>
      <p:pic>
        <p:nvPicPr>
          <p:cNvPr id="5" name="Picture 4">
            <a:extLst>
              <a:ext uri="{FF2B5EF4-FFF2-40B4-BE49-F238E27FC236}">
                <a16:creationId xmlns:a16="http://schemas.microsoft.com/office/drawing/2014/main" id="{88B73D6D-56A1-C8D9-D0BB-1CCE0666634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2239" y="1501621"/>
            <a:ext cx="4064289" cy="4064289"/>
          </a:xfrm>
          <a:prstGeom prst="rect">
            <a:avLst/>
          </a:prstGeom>
        </p:spPr>
      </p:pic>
      <p:sp>
        <p:nvSpPr>
          <p:cNvPr id="6" name="TextBox 5">
            <a:extLst>
              <a:ext uri="{FF2B5EF4-FFF2-40B4-BE49-F238E27FC236}">
                <a16:creationId xmlns:a16="http://schemas.microsoft.com/office/drawing/2014/main" id="{EAF4C2C6-7B81-EAFB-B6B1-573029DC2E74}"/>
              </a:ext>
            </a:extLst>
          </p:cNvPr>
          <p:cNvSpPr txBox="1"/>
          <p:nvPr/>
        </p:nvSpPr>
        <p:spPr>
          <a:xfrm>
            <a:off x="5095325" y="2827184"/>
            <a:ext cx="3203669" cy="923330"/>
          </a:xfrm>
          <a:prstGeom prst="rect">
            <a:avLst/>
          </a:prstGeom>
          <a:noFill/>
        </p:spPr>
        <p:txBody>
          <a:bodyPr wrap="square" rtlCol="0">
            <a:spAutoFit/>
          </a:bodyPr>
          <a:lstStyle/>
          <a:p>
            <a:pPr algn="ctr"/>
            <a:r>
              <a:rPr lang="hr-HR" sz="1800" dirty="0">
                <a:solidFill>
                  <a:srgbClr val="E9F1FF"/>
                </a:solidFill>
                <a:latin typeface=""/>
              </a:rPr>
              <a:t>Unaprijediti </a:t>
            </a:r>
            <a:r>
              <a:rPr lang="hr-HR" dirty="0">
                <a:solidFill>
                  <a:srgbClr val="E9F1FF"/>
                </a:solidFill>
                <a:latin typeface=""/>
              </a:rPr>
              <a:t>IRI djelatnosti</a:t>
            </a:r>
            <a:r>
              <a:rPr lang="hr-HR" sz="1800" dirty="0">
                <a:solidFill>
                  <a:srgbClr val="E9F1FF"/>
                </a:solidFill>
                <a:latin typeface=""/>
              </a:rPr>
              <a:t> s usmjerenjem na digitalne i zelene tehnologije</a:t>
            </a:r>
          </a:p>
        </p:txBody>
      </p:sp>
      <p:cxnSp>
        <p:nvCxnSpPr>
          <p:cNvPr id="7" name="Straight Connector 6">
            <a:extLst>
              <a:ext uri="{FF2B5EF4-FFF2-40B4-BE49-F238E27FC236}">
                <a16:creationId xmlns:a16="http://schemas.microsoft.com/office/drawing/2014/main" id="{A2BD7EE6-85E1-16DC-7047-943B3BB5F819}"/>
              </a:ext>
            </a:extLst>
          </p:cNvPr>
          <p:cNvCxnSpPr>
            <a:cxnSpLocks/>
          </p:cNvCxnSpPr>
          <p:nvPr/>
        </p:nvCxnSpPr>
        <p:spPr>
          <a:xfrm flipV="1">
            <a:off x="0" y="5883963"/>
            <a:ext cx="10715625" cy="2"/>
          </a:xfrm>
          <a:prstGeom prst="line">
            <a:avLst/>
          </a:prstGeom>
          <a:ln w="63500">
            <a:solidFill>
              <a:srgbClr val="295A4D"/>
            </a:solidFill>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BEB13DC6-D8F4-2501-40E7-4BF8A83D46E8}"/>
              </a:ext>
            </a:extLst>
          </p:cNvPr>
          <p:cNvSpPr/>
          <p:nvPr/>
        </p:nvSpPr>
        <p:spPr>
          <a:xfrm>
            <a:off x="1866329" y="5565910"/>
            <a:ext cx="636105" cy="636105"/>
          </a:xfrm>
          <a:prstGeom prst="ellipse">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TextBox 8">
            <a:extLst>
              <a:ext uri="{FF2B5EF4-FFF2-40B4-BE49-F238E27FC236}">
                <a16:creationId xmlns:a16="http://schemas.microsoft.com/office/drawing/2014/main" id="{037764D8-7A49-F9BB-ADC4-5CBD3A2A35F7}"/>
              </a:ext>
            </a:extLst>
          </p:cNvPr>
          <p:cNvSpPr txBox="1"/>
          <p:nvPr/>
        </p:nvSpPr>
        <p:spPr>
          <a:xfrm>
            <a:off x="254393" y="2221787"/>
            <a:ext cx="3518617" cy="2031325"/>
          </a:xfrm>
          <a:prstGeom prst="rect">
            <a:avLst/>
          </a:prstGeom>
          <a:noFill/>
        </p:spPr>
        <p:txBody>
          <a:bodyPr wrap="square" rtlCol="0">
            <a:spAutoFit/>
          </a:bodyPr>
          <a:lstStyle/>
          <a:p>
            <a:pPr lvl="1" algn="ctr"/>
            <a:r>
              <a:rPr lang="hr-HR" sz="1800" dirty="0">
                <a:solidFill>
                  <a:srgbClr val="E9F1FF"/>
                </a:solidFill>
                <a:latin typeface=""/>
              </a:rPr>
              <a:t>Upotpuniti planirani financijski okvir za IRI djelatnosti i podržati pripremu ili podignuti na višu razinu projekte i sheme koji će se provoditi pomoću EU sredstava</a:t>
            </a:r>
          </a:p>
        </p:txBody>
      </p:sp>
      <p:sp>
        <p:nvSpPr>
          <p:cNvPr id="10" name="Oval 9">
            <a:extLst>
              <a:ext uri="{FF2B5EF4-FFF2-40B4-BE49-F238E27FC236}">
                <a16:creationId xmlns:a16="http://schemas.microsoft.com/office/drawing/2014/main" id="{36684A58-225C-0EA1-67BA-BFEA93A27C81}"/>
              </a:ext>
            </a:extLst>
          </p:cNvPr>
          <p:cNvSpPr/>
          <p:nvPr/>
        </p:nvSpPr>
        <p:spPr>
          <a:xfrm>
            <a:off x="6316306" y="5558954"/>
            <a:ext cx="636105" cy="636105"/>
          </a:xfrm>
          <a:prstGeom prst="ellipse">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1" name="Picture 10">
            <a:extLst>
              <a:ext uri="{FF2B5EF4-FFF2-40B4-BE49-F238E27FC236}">
                <a16:creationId xmlns:a16="http://schemas.microsoft.com/office/drawing/2014/main" id="{F1139FD7-8449-A71C-4D58-C47A676A48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16508" y="4253112"/>
            <a:ext cx="2637288" cy="2637288"/>
          </a:xfrm>
          <a:prstGeom prst="rect">
            <a:avLst/>
          </a:prstGeom>
        </p:spPr>
      </p:pic>
      <p:sp>
        <p:nvSpPr>
          <p:cNvPr id="12" name="Rectangle 11">
            <a:extLst>
              <a:ext uri="{FF2B5EF4-FFF2-40B4-BE49-F238E27FC236}">
                <a16:creationId xmlns:a16="http://schemas.microsoft.com/office/drawing/2014/main" id="{097248D9-53AF-2F70-CC87-97DB95291740}"/>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839936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8320614-11D9-7D25-5D82-B958AF9D827A}"/>
              </a:ext>
            </a:extLst>
          </p:cNvPr>
          <p:cNvSpPr>
            <a:spLocks noGrp="1"/>
          </p:cNvSpPr>
          <p:nvPr>
            <p:ph type="title"/>
          </p:nvPr>
        </p:nvSpPr>
        <p:spPr>
          <a:xfrm>
            <a:off x="890855" y="431363"/>
            <a:ext cx="9640856" cy="3651345"/>
          </a:xfrm>
        </p:spPr>
        <p:txBody>
          <a:bodyPr>
            <a:normAutofit/>
          </a:bodyPr>
          <a:lstStyle/>
          <a:p>
            <a:r>
              <a:rPr lang="hr-HR" b="1" dirty="0"/>
              <a:t>HVALA NA PAŽNJI!</a:t>
            </a:r>
          </a:p>
        </p:txBody>
      </p:sp>
      <p:pic>
        <p:nvPicPr>
          <p:cNvPr id="10" name="Picture 9">
            <a:extLst>
              <a:ext uri="{FF2B5EF4-FFF2-40B4-BE49-F238E27FC236}">
                <a16:creationId xmlns:a16="http://schemas.microsoft.com/office/drawing/2014/main" id="{27AD5CE8-9859-FE2A-8B4A-265AEFE15C2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13275" y="5434608"/>
            <a:ext cx="1730283" cy="992029"/>
          </a:xfrm>
          <a:prstGeom prst="rect">
            <a:avLst/>
          </a:prstGeom>
        </p:spPr>
      </p:pic>
      <p:pic>
        <p:nvPicPr>
          <p:cNvPr id="11" name="Picture 10">
            <a:extLst>
              <a:ext uri="{FF2B5EF4-FFF2-40B4-BE49-F238E27FC236}">
                <a16:creationId xmlns:a16="http://schemas.microsoft.com/office/drawing/2014/main" id="{BD03A1C5-E2AE-7D77-9718-ABC051B6615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82361" y="5319778"/>
            <a:ext cx="2358163" cy="1326466"/>
          </a:xfrm>
          <a:prstGeom prst="rect">
            <a:avLst/>
          </a:prstGeom>
        </p:spPr>
      </p:pic>
      <p:pic>
        <p:nvPicPr>
          <p:cNvPr id="12" name="Picture 11">
            <a:extLst>
              <a:ext uri="{FF2B5EF4-FFF2-40B4-BE49-F238E27FC236}">
                <a16:creationId xmlns:a16="http://schemas.microsoft.com/office/drawing/2014/main" id="{078DE978-7097-C42D-8C94-6D2D20D067B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877335" y="5778500"/>
            <a:ext cx="1790115" cy="355001"/>
          </a:xfrm>
          <a:prstGeom prst="rect">
            <a:avLst/>
          </a:prstGeom>
        </p:spPr>
      </p:pic>
      <p:sp>
        <p:nvSpPr>
          <p:cNvPr id="13" name="Subtitle 2">
            <a:extLst>
              <a:ext uri="{FF2B5EF4-FFF2-40B4-BE49-F238E27FC236}">
                <a16:creationId xmlns:a16="http://schemas.microsoft.com/office/drawing/2014/main" id="{9488A5F0-E532-EB43-F515-38ABACB40CCC}"/>
              </a:ext>
            </a:extLst>
          </p:cNvPr>
          <p:cNvSpPr txBox="1">
            <a:spLocks/>
          </p:cNvSpPr>
          <p:nvPr/>
        </p:nvSpPr>
        <p:spPr>
          <a:xfrm>
            <a:off x="890855" y="4482352"/>
            <a:ext cx="9144000" cy="521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5A4D"/>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5A4D"/>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5A4D"/>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b="1" dirty="0"/>
              <a:t>digit@mzom.hr</a:t>
            </a:r>
            <a:endParaRPr lang="hr-HR" dirty="0"/>
          </a:p>
        </p:txBody>
      </p:sp>
      <p:sp>
        <p:nvSpPr>
          <p:cNvPr id="14" name="Subtitle 2">
            <a:extLst>
              <a:ext uri="{FF2B5EF4-FFF2-40B4-BE49-F238E27FC236}">
                <a16:creationId xmlns:a16="http://schemas.microsoft.com/office/drawing/2014/main" id="{4B37ED4B-9237-26EE-C655-F4F8B64BAC2D}"/>
              </a:ext>
            </a:extLst>
          </p:cNvPr>
          <p:cNvSpPr txBox="1">
            <a:spLocks/>
          </p:cNvSpPr>
          <p:nvPr/>
        </p:nvSpPr>
        <p:spPr>
          <a:xfrm>
            <a:off x="890855" y="3821844"/>
            <a:ext cx="9144000" cy="521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5A4D"/>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5A4D"/>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5A4D"/>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r-HR" dirty="0"/>
          </a:p>
        </p:txBody>
      </p:sp>
    </p:spTree>
    <p:extLst>
      <p:ext uri="{BB962C8B-B14F-4D97-AF65-F5344CB8AC3E}">
        <p14:creationId xmlns:p14="http://schemas.microsoft.com/office/powerpoint/2010/main" val="2874789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D22F-92BB-45F5-683F-FFDB496E9729}"/>
              </a:ext>
            </a:extLst>
          </p:cNvPr>
          <p:cNvSpPr>
            <a:spLocks noGrp="1"/>
          </p:cNvSpPr>
          <p:nvPr>
            <p:ph type="title"/>
          </p:nvPr>
        </p:nvSpPr>
        <p:spPr>
          <a:xfrm>
            <a:off x="838200" y="9256"/>
            <a:ext cx="10515600" cy="830629"/>
          </a:xfrm>
        </p:spPr>
        <p:txBody>
          <a:bodyPr>
            <a:normAutofit/>
          </a:bodyPr>
          <a:lstStyle/>
          <a:p>
            <a:r>
              <a:rPr lang="hr-HR" sz="2400" dirty="0"/>
              <a:t>DIGIT pozivi </a:t>
            </a:r>
          </a:p>
        </p:txBody>
      </p:sp>
      <p:graphicFrame>
        <p:nvGraphicFramePr>
          <p:cNvPr id="4" name="Table 3">
            <a:extLst>
              <a:ext uri="{FF2B5EF4-FFF2-40B4-BE49-F238E27FC236}">
                <a16:creationId xmlns:a16="http://schemas.microsoft.com/office/drawing/2014/main" id="{98364742-A5DD-7C68-AB68-DD3EAFFADF46}"/>
              </a:ext>
            </a:extLst>
          </p:cNvPr>
          <p:cNvGraphicFramePr>
            <a:graphicFrameLocks noGrp="1"/>
          </p:cNvGraphicFramePr>
          <p:nvPr>
            <p:extLst>
              <p:ext uri="{D42A27DB-BD31-4B8C-83A1-F6EECF244321}">
                <p14:modId xmlns:p14="http://schemas.microsoft.com/office/powerpoint/2010/main" val="3321112195"/>
              </p:ext>
            </p:extLst>
          </p:nvPr>
        </p:nvGraphicFramePr>
        <p:xfrm>
          <a:off x="957430" y="701134"/>
          <a:ext cx="10872829" cy="5849669"/>
        </p:xfrm>
        <a:graphic>
          <a:graphicData uri="http://schemas.openxmlformats.org/drawingml/2006/table">
            <a:tbl>
              <a:tblPr/>
              <a:tblGrid>
                <a:gridCol w="3630294">
                  <a:extLst>
                    <a:ext uri="{9D8B030D-6E8A-4147-A177-3AD203B41FA5}">
                      <a16:colId xmlns:a16="http://schemas.microsoft.com/office/drawing/2014/main" val="914416665"/>
                    </a:ext>
                  </a:extLst>
                </a:gridCol>
                <a:gridCol w="3183565">
                  <a:extLst>
                    <a:ext uri="{9D8B030D-6E8A-4147-A177-3AD203B41FA5}">
                      <a16:colId xmlns:a16="http://schemas.microsoft.com/office/drawing/2014/main" val="2171675522"/>
                    </a:ext>
                  </a:extLst>
                </a:gridCol>
                <a:gridCol w="4058970">
                  <a:extLst>
                    <a:ext uri="{9D8B030D-6E8A-4147-A177-3AD203B41FA5}">
                      <a16:colId xmlns:a16="http://schemas.microsoft.com/office/drawing/2014/main" val="2768311982"/>
                    </a:ext>
                  </a:extLst>
                </a:gridCol>
              </a:tblGrid>
              <a:tr h="244067">
                <a:tc>
                  <a:txBody>
                    <a:bodyPr/>
                    <a:lstStyle/>
                    <a:p>
                      <a:pPr algn="ctr">
                        <a:buNone/>
                      </a:pPr>
                      <a:r>
                        <a:rPr lang="hr-HR" sz="1600" b="1" dirty="0">
                          <a:solidFill>
                            <a:schemeClr val="bg1"/>
                          </a:solidFill>
                          <a:effectLst/>
                          <a:latin typeface="Arial" panose="020B0604020202020204" pitchFamily="34" charset="0"/>
                          <a:cs typeface="Arial" panose="020B0604020202020204" pitchFamily="34" charset="0"/>
                        </a:rPr>
                        <a:t>Poziv</a:t>
                      </a:r>
                    </a:p>
                  </a:txBody>
                  <a:tcPr anchor="ctr">
                    <a:lnL>
                      <a:noFill/>
                    </a:lnL>
                    <a:lnR>
                      <a:noFill/>
                    </a:lnR>
                    <a:lnT>
                      <a:noFill/>
                    </a:lnT>
                    <a:lnB>
                      <a:noFill/>
                    </a:lnB>
                    <a:solidFill>
                      <a:srgbClr val="35915D"/>
                    </a:solidFill>
                  </a:tcPr>
                </a:tc>
                <a:tc>
                  <a:txBody>
                    <a:bodyPr/>
                    <a:lstStyle/>
                    <a:p>
                      <a:pPr algn="ctr">
                        <a:buNone/>
                      </a:pPr>
                      <a:r>
                        <a:rPr lang="hr-HR" sz="1600" b="1" dirty="0">
                          <a:solidFill>
                            <a:schemeClr val="bg1"/>
                          </a:solidFill>
                          <a:effectLst/>
                          <a:latin typeface="Arial" panose="020B0604020202020204" pitchFamily="34" charset="0"/>
                          <a:cs typeface="Arial" panose="020B0604020202020204" pitchFamily="34" charset="0"/>
                        </a:rPr>
                        <a:t>Alokacija (EUR)</a:t>
                      </a:r>
                    </a:p>
                  </a:txBody>
                  <a:tcPr anchor="ctr">
                    <a:lnL>
                      <a:noFill/>
                    </a:lnL>
                    <a:lnR>
                      <a:noFill/>
                    </a:lnR>
                    <a:lnT>
                      <a:noFill/>
                    </a:lnT>
                    <a:lnB>
                      <a:noFill/>
                    </a:lnB>
                    <a:solidFill>
                      <a:srgbClr val="35915D"/>
                    </a:solidFill>
                  </a:tcPr>
                </a:tc>
                <a:tc>
                  <a:txBody>
                    <a:bodyPr/>
                    <a:lstStyle/>
                    <a:p>
                      <a:pPr algn="ctr">
                        <a:buNone/>
                      </a:pPr>
                      <a:r>
                        <a:rPr lang="hr-HR" sz="1600" b="1" dirty="0">
                          <a:solidFill>
                            <a:schemeClr val="bg1"/>
                          </a:solidFill>
                          <a:effectLst/>
                          <a:latin typeface="Arial" panose="020B0604020202020204" pitchFamily="34" charset="0"/>
                          <a:cs typeface="Arial" panose="020B0604020202020204" pitchFamily="34" charset="0"/>
                        </a:rPr>
                        <a:t>Status</a:t>
                      </a:r>
                      <a:endParaRPr lang="en-US" sz="1600" b="1" dirty="0">
                        <a:solidFill>
                          <a:schemeClr val="bg1"/>
                        </a:solidFill>
                        <a:effectLst/>
                        <a:latin typeface="Arial" panose="020B0604020202020204" pitchFamily="34" charset="0"/>
                        <a:cs typeface="Arial" panose="020B0604020202020204" pitchFamily="34" charset="0"/>
                      </a:endParaRPr>
                    </a:p>
                  </a:txBody>
                  <a:tcPr anchor="ctr">
                    <a:lnL>
                      <a:noFill/>
                    </a:lnL>
                    <a:lnR>
                      <a:noFill/>
                    </a:lnR>
                    <a:lnT>
                      <a:noFill/>
                    </a:lnT>
                    <a:lnB>
                      <a:noFill/>
                    </a:lnB>
                    <a:solidFill>
                      <a:srgbClr val="35915D"/>
                    </a:solidFill>
                  </a:tcPr>
                </a:tc>
                <a:extLst>
                  <a:ext uri="{0D108BD9-81ED-4DB2-BD59-A6C34878D82A}">
                    <a16:rowId xmlns:a16="http://schemas.microsoft.com/office/drawing/2014/main" val="704532287"/>
                  </a:ext>
                </a:extLst>
              </a:tr>
              <a:tr h="644623">
                <a:tc>
                  <a:txBody>
                    <a:bodyPr/>
                    <a:lstStyle/>
                    <a:p>
                      <a:r>
                        <a:rPr lang="en-US" sz="1500" b="0" dirty="0">
                          <a:solidFill>
                            <a:srgbClr val="295A4D"/>
                          </a:solidFill>
                          <a:effectLst/>
                          <a:latin typeface="Arial" panose="020B0604020202020204" pitchFamily="34" charset="0"/>
                          <a:cs typeface="Arial" panose="020B0604020202020204" pitchFamily="34" charset="0"/>
                        </a:rPr>
                        <a:t>Seal of Excellence under the Synergies Program</a:t>
                      </a:r>
                    </a:p>
                  </a:txBody>
                  <a:tcPr marL="75111" marR="75111" marT="37556" marB="37556" anchor="ctr">
                    <a:lnL>
                      <a:noFill/>
                    </a:lnL>
                    <a:lnR>
                      <a:noFill/>
                    </a:lnR>
                    <a:lnT>
                      <a:noFill/>
                    </a:lnT>
                    <a:lnB>
                      <a:noFill/>
                    </a:lnB>
                    <a:solidFill>
                      <a:schemeClr val="accent6">
                        <a:lumMod val="20000"/>
                        <a:lumOff val="80000"/>
                      </a:schemeClr>
                    </a:solidFill>
                  </a:tcPr>
                </a:tc>
                <a:tc>
                  <a:txBody>
                    <a:bodyPr/>
                    <a:lstStyle/>
                    <a:p>
                      <a:pPr algn="ctr"/>
                      <a:r>
                        <a:rPr lang="hr-HR" sz="1500" dirty="0">
                          <a:solidFill>
                            <a:srgbClr val="295A4D"/>
                          </a:solidFill>
                          <a:effectLst/>
                          <a:latin typeface="Arial" panose="020B0604020202020204" pitchFamily="34" charset="0"/>
                          <a:cs typeface="Arial" panose="020B0604020202020204" pitchFamily="34" charset="0"/>
                        </a:rPr>
                        <a:t>2,500,000</a:t>
                      </a:r>
                    </a:p>
                  </a:txBody>
                  <a:tcPr marL="75111" marR="75111" marT="37556" marB="37556" anchor="ctr">
                    <a:lnL>
                      <a:noFill/>
                    </a:lnL>
                    <a:lnR>
                      <a:noFill/>
                    </a:lnR>
                    <a:lnT>
                      <a:noFill/>
                    </a:lnT>
                    <a:lnB>
                      <a:noFill/>
                    </a:lnB>
                    <a:solidFill>
                      <a:schemeClr val="accent6">
                        <a:lumMod val="20000"/>
                        <a:lumOff val="80000"/>
                      </a:schemeClr>
                    </a:solidFill>
                  </a:tcPr>
                </a:tc>
                <a:tc>
                  <a:txBody>
                    <a:bodyPr/>
                    <a:lstStyle/>
                    <a:p>
                      <a:pPr algn="ctr"/>
                      <a:r>
                        <a:rPr lang="hr-HR" sz="1500" dirty="0">
                          <a:solidFill>
                            <a:srgbClr val="295A4D"/>
                          </a:solidFill>
                          <a:effectLst/>
                          <a:latin typeface="Arial" panose="020B0604020202020204" pitchFamily="34" charset="0"/>
                          <a:cs typeface="Arial" panose="020B0604020202020204" pitchFamily="34" charset="0"/>
                        </a:rPr>
                        <a:t>Otvoren</a:t>
                      </a:r>
                    </a:p>
                  </a:txBody>
                  <a:tcPr marL="75111" marR="75111" marT="37556" marB="37556"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897580528"/>
                  </a:ext>
                </a:extLst>
              </a:tr>
              <a:tr h="457200">
                <a:tc>
                  <a:txBody>
                    <a:bodyPr/>
                    <a:lstStyle/>
                    <a:p>
                      <a:r>
                        <a:rPr lang="hr-HR" sz="1500" b="0" dirty="0" err="1">
                          <a:solidFill>
                            <a:srgbClr val="295A4D"/>
                          </a:solidFill>
                          <a:effectLst/>
                          <a:latin typeface="Arial" panose="020B0604020202020204" pitchFamily="34" charset="0"/>
                          <a:cs typeface="Arial" panose="020B0604020202020204" pitchFamily="34" charset="0"/>
                        </a:rPr>
                        <a:t>Routes</a:t>
                      </a:r>
                      <a:r>
                        <a:rPr lang="hr-HR" sz="1500" b="0" dirty="0">
                          <a:solidFill>
                            <a:srgbClr val="295A4D"/>
                          </a:solidFill>
                          <a:effectLst/>
                          <a:latin typeface="Arial" panose="020B0604020202020204" pitchFamily="34" charset="0"/>
                          <a:cs typeface="Arial" panose="020B0604020202020204" pitchFamily="34" charset="0"/>
                        </a:rPr>
                        <a:t> to </a:t>
                      </a:r>
                      <a:r>
                        <a:rPr lang="hr-HR" sz="1500" b="0" dirty="0" err="1">
                          <a:solidFill>
                            <a:srgbClr val="295A4D"/>
                          </a:solidFill>
                          <a:effectLst/>
                          <a:latin typeface="Arial" panose="020B0604020202020204" pitchFamily="34" charset="0"/>
                          <a:cs typeface="Arial" panose="020B0604020202020204" pitchFamily="34" charset="0"/>
                        </a:rPr>
                        <a:t>Synergies</a:t>
                      </a:r>
                      <a:endParaRPr lang="hr-HR" sz="1500" b="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E9F1EF"/>
                    </a:solidFill>
                  </a:tcPr>
                </a:tc>
                <a:tc>
                  <a:txBody>
                    <a:bodyPr/>
                    <a:lstStyle/>
                    <a:p>
                      <a:pPr algn="ctr"/>
                      <a:r>
                        <a:rPr lang="hr-HR" sz="1500" dirty="0">
                          <a:solidFill>
                            <a:srgbClr val="295A4D"/>
                          </a:solidFill>
                          <a:effectLst/>
                          <a:latin typeface="Arial" panose="020B0604020202020204" pitchFamily="34" charset="0"/>
                          <a:cs typeface="Arial" panose="020B0604020202020204" pitchFamily="34" charset="0"/>
                        </a:rPr>
                        <a:t>3,000,000</a:t>
                      </a:r>
                    </a:p>
                  </a:txBody>
                  <a:tcPr marL="75111" marR="75111" marT="37556" marB="37556" anchor="ctr">
                    <a:lnL>
                      <a:noFill/>
                    </a:lnL>
                    <a:lnR>
                      <a:noFill/>
                    </a:lnR>
                    <a:lnT>
                      <a:noFill/>
                    </a:lnT>
                    <a:lnB>
                      <a:noFill/>
                    </a:lnB>
                    <a:solidFill>
                      <a:srgbClr val="E9F1EF"/>
                    </a:solidFill>
                  </a:tcPr>
                </a:tc>
                <a:tc>
                  <a:txBody>
                    <a:bodyPr/>
                    <a:lstStyle/>
                    <a:p>
                      <a:pPr algn="ctr"/>
                      <a:r>
                        <a:rPr lang="hr-HR" sz="1500" dirty="0">
                          <a:solidFill>
                            <a:srgbClr val="295A4D"/>
                          </a:solidFill>
                          <a:effectLst/>
                          <a:latin typeface="Arial" panose="020B0604020202020204" pitchFamily="34" charset="0"/>
                          <a:cs typeface="Arial" panose="020B0604020202020204" pitchFamily="34" charset="0"/>
                        </a:rPr>
                        <a:t>Otvoren</a:t>
                      </a:r>
                    </a:p>
                  </a:txBody>
                  <a:tcPr marL="75111" marR="75111" marT="37556" marB="37556" anchor="ctr">
                    <a:lnL>
                      <a:noFill/>
                    </a:lnL>
                    <a:lnR>
                      <a:noFill/>
                    </a:lnR>
                    <a:lnT>
                      <a:noFill/>
                    </a:lnT>
                    <a:lnB>
                      <a:noFill/>
                    </a:lnB>
                    <a:solidFill>
                      <a:srgbClr val="E9F1EF"/>
                    </a:solidFill>
                  </a:tcPr>
                </a:tc>
                <a:extLst>
                  <a:ext uri="{0D108BD9-81ED-4DB2-BD59-A6C34878D82A}">
                    <a16:rowId xmlns:a16="http://schemas.microsoft.com/office/drawing/2014/main" val="615842232"/>
                  </a:ext>
                </a:extLst>
              </a:tr>
              <a:tr h="492369">
                <a:tc>
                  <a:txBody>
                    <a:bodyPr/>
                    <a:lstStyle/>
                    <a:p>
                      <a:r>
                        <a:rPr lang="en-US" sz="1500" b="0" dirty="0">
                          <a:solidFill>
                            <a:srgbClr val="295A4D"/>
                          </a:solidFill>
                          <a:effectLst/>
                          <a:latin typeface="Arial" panose="020B0604020202020204" pitchFamily="34" charset="0"/>
                          <a:cs typeface="Arial" panose="020B0604020202020204" pitchFamily="34" charset="0"/>
                        </a:rPr>
                        <a:t>Bridging Opportunities</a:t>
                      </a:r>
                    </a:p>
                  </a:txBody>
                  <a:tcPr marL="75111" marR="75111" marT="37556" marB="37556" anchor="ctr">
                    <a:lnL>
                      <a:noFill/>
                    </a:lnL>
                    <a:lnR>
                      <a:noFill/>
                    </a:lnR>
                    <a:lnT>
                      <a:noFill/>
                    </a:lnT>
                    <a:lnB>
                      <a:noFill/>
                    </a:lnB>
                    <a:solidFill>
                      <a:schemeClr val="accent6">
                        <a:lumMod val="20000"/>
                        <a:lumOff val="80000"/>
                      </a:schemeClr>
                    </a:solidFill>
                  </a:tcPr>
                </a:tc>
                <a:tc>
                  <a:txBody>
                    <a:bodyPr/>
                    <a:lstStyle/>
                    <a:p>
                      <a:pPr algn="ctr"/>
                      <a:r>
                        <a:rPr lang="hr-HR" sz="1500" dirty="0">
                          <a:solidFill>
                            <a:srgbClr val="295A4D"/>
                          </a:solidFill>
                          <a:effectLst/>
                          <a:latin typeface="Arial" panose="020B0604020202020204" pitchFamily="34" charset="0"/>
                          <a:cs typeface="Arial" panose="020B0604020202020204" pitchFamily="34" charset="0"/>
                        </a:rPr>
                        <a:t>4,200,000</a:t>
                      </a:r>
                    </a:p>
                  </a:txBody>
                  <a:tcPr marL="75111" marR="75111" marT="37556" marB="37556" anchor="ctr">
                    <a:lnL>
                      <a:noFill/>
                    </a:lnL>
                    <a:lnR>
                      <a:noFill/>
                    </a:lnR>
                    <a:lnT>
                      <a:noFill/>
                    </a:lnT>
                    <a:lnB>
                      <a:noFill/>
                    </a:lnB>
                    <a:solidFill>
                      <a:schemeClr val="accent6">
                        <a:lumMod val="20000"/>
                        <a:lumOff val="80000"/>
                      </a:schemeClr>
                    </a:solidFill>
                  </a:tcPr>
                </a:tc>
                <a:tc>
                  <a:txBody>
                    <a:bodyPr/>
                    <a:lstStyle/>
                    <a:p>
                      <a:pPr algn="ctr"/>
                      <a:r>
                        <a:rPr lang="hr-HR" sz="1500" dirty="0">
                          <a:solidFill>
                            <a:srgbClr val="295A4D"/>
                          </a:solidFill>
                          <a:effectLst/>
                          <a:latin typeface="Arial" panose="020B0604020202020204" pitchFamily="34" charset="0"/>
                          <a:cs typeface="Arial" panose="020B0604020202020204" pitchFamily="34" charset="0"/>
                        </a:rPr>
                        <a:t>Q3 2026</a:t>
                      </a:r>
                    </a:p>
                  </a:txBody>
                  <a:tcPr marL="75111" marR="75111" marT="37556" marB="37556"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302739198"/>
                  </a:ext>
                </a:extLst>
              </a:tr>
              <a:tr h="380456">
                <a:tc>
                  <a:txBody>
                    <a:bodyPr/>
                    <a:lstStyle/>
                    <a:p>
                      <a:r>
                        <a:rPr lang="en-US" sz="1500" b="0" dirty="0">
                          <a:solidFill>
                            <a:srgbClr val="295A4D"/>
                          </a:solidFill>
                          <a:effectLst/>
                          <a:latin typeface="Arial" panose="020B0604020202020204" pitchFamily="34" charset="0"/>
                          <a:cs typeface="Arial" panose="020B0604020202020204" pitchFamily="34" charset="0"/>
                        </a:rPr>
                        <a:t>Call for proposals under the Challenge program</a:t>
                      </a:r>
                    </a:p>
                  </a:txBody>
                  <a:tcPr marL="75111" marR="75111" marT="37556" marB="37556" anchor="ctr">
                    <a:lnL>
                      <a:noFill/>
                    </a:lnL>
                    <a:lnR>
                      <a:noFill/>
                    </a:lnR>
                    <a:lnT>
                      <a:noFill/>
                    </a:lnT>
                    <a:lnB>
                      <a:noFill/>
                    </a:lnB>
                    <a:solidFill>
                      <a:srgbClr val="E9F1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500" dirty="0">
                          <a:solidFill>
                            <a:srgbClr val="295A4D"/>
                          </a:solidFill>
                          <a:effectLst/>
                          <a:latin typeface="Arial" panose="020B0604020202020204" pitchFamily="34" charset="0"/>
                          <a:cs typeface="Arial" panose="020B0604020202020204" pitchFamily="34" charset="0"/>
                        </a:rPr>
                        <a:t>15,332,619</a:t>
                      </a:r>
                    </a:p>
                  </a:txBody>
                  <a:tcPr marL="75111" marR="75111" marT="37556" marB="37556" anchor="ctr">
                    <a:lnL>
                      <a:noFill/>
                    </a:lnL>
                    <a:lnR>
                      <a:noFill/>
                    </a:lnR>
                    <a:lnT>
                      <a:noFill/>
                    </a:lnT>
                    <a:lnB>
                      <a:noFill/>
                    </a:lnB>
                    <a:solidFill>
                      <a:srgbClr val="E9F1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500" dirty="0">
                          <a:solidFill>
                            <a:srgbClr val="295A4D"/>
                          </a:solidFill>
                          <a:effectLst/>
                          <a:latin typeface="Arial" panose="020B0604020202020204" pitchFamily="34" charset="0"/>
                          <a:cs typeface="Arial" panose="020B0604020202020204" pitchFamily="34" charset="0"/>
                        </a:rPr>
                        <a:t>Zatvoren</a:t>
                      </a:r>
                    </a:p>
                  </a:txBody>
                  <a:tcPr marL="75111" marR="75111" marT="37556" marB="37556" anchor="ctr">
                    <a:lnL>
                      <a:noFill/>
                    </a:lnL>
                    <a:lnR>
                      <a:noFill/>
                    </a:lnR>
                    <a:lnT>
                      <a:noFill/>
                    </a:lnT>
                    <a:lnB>
                      <a:noFill/>
                    </a:lnB>
                    <a:solidFill>
                      <a:srgbClr val="E9F1EF"/>
                    </a:solidFill>
                  </a:tcPr>
                </a:tc>
                <a:extLst>
                  <a:ext uri="{0D108BD9-81ED-4DB2-BD59-A6C34878D82A}">
                    <a16:rowId xmlns:a16="http://schemas.microsoft.com/office/drawing/2014/main" val="511158656"/>
                  </a:ext>
                </a:extLst>
              </a:tr>
              <a:tr h="584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rgbClr val="295A4D"/>
                          </a:solidFill>
                          <a:effectLst/>
                          <a:latin typeface="Arial" panose="020B0604020202020204" pitchFamily="34" charset="0"/>
                          <a:cs typeface="Arial" panose="020B0604020202020204" pitchFamily="34" charset="0"/>
                        </a:rPr>
                        <a:t>Professionalization of research centers</a:t>
                      </a:r>
                      <a:endParaRPr lang="hr-HR" sz="1500" b="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chemeClr val="accent6">
                        <a:lumMod val="20000"/>
                        <a:lumOff val="80000"/>
                      </a:schemeClr>
                    </a:solidFill>
                  </a:tcPr>
                </a:tc>
                <a:tc>
                  <a:txBody>
                    <a:bodyPr/>
                    <a:lstStyle/>
                    <a:p>
                      <a:pPr algn="ctr"/>
                      <a:r>
                        <a:rPr lang="hr-HR" sz="1500" dirty="0">
                          <a:solidFill>
                            <a:srgbClr val="295A4D"/>
                          </a:solidFill>
                          <a:effectLst/>
                          <a:latin typeface="Arial" panose="020B0604020202020204" pitchFamily="34" charset="0"/>
                          <a:cs typeface="Arial" panose="020B0604020202020204" pitchFamily="34" charset="0"/>
                        </a:rPr>
                        <a:t>5,000,000</a:t>
                      </a:r>
                    </a:p>
                  </a:txBody>
                  <a:tcPr marL="75111" marR="75111" marT="37556" marB="37556" anchor="ctr">
                    <a:lnL>
                      <a:noFill/>
                    </a:lnL>
                    <a:lnR>
                      <a:noFill/>
                    </a:lnR>
                    <a:lnT>
                      <a:noFill/>
                    </a:lnT>
                    <a:lnB>
                      <a:noFill/>
                    </a:lnB>
                    <a:solidFill>
                      <a:schemeClr val="accent6">
                        <a:lumMod val="20000"/>
                        <a:lumOff val="80000"/>
                      </a:schemeClr>
                    </a:solidFill>
                  </a:tcPr>
                </a:tc>
                <a:tc>
                  <a:txBody>
                    <a:bodyPr/>
                    <a:lstStyle/>
                    <a:p>
                      <a:pPr algn="ctr"/>
                      <a:r>
                        <a:rPr lang="hr-HR" sz="1500" dirty="0">
                          <a:solidFill>
                            <a:srgbClr val="295A4D"/>
                          </a:solidFill>
                          <a:effectLst/>
                          <a:latin typeface="Arial" panose="020B0604020202020204" pitchFamily="34" charset="0"/>
                          <a:cs typeface="Arial" panose="020B0604020202020204" pitchFamily="34" charset="0"/>
                        </a:rPr>
                        <a:t>Zatvoren</a:t>
                      </a:r>
                    </a:p>
                  </a:txBody>
                  <a:tcPr marL="75111" marR="75111" marT="37556" marB="37556"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769949330"/>
                  </a:ext>
                </a:extLst>
              </a:tr>
              <a:tr h="2915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rgbClr val="295A4D"/>
                          </a:solidFill>
                          <a:effectLst/>
                          <a:latin typeface="Arial" panose="020B0604020202020204" pitchFamily="34" charset="0"/>
                          <a:cs typeface="Arial" panose="020B0604020202020204" pitchFamily="34" charset="0"/>
                        </a:rPr>
                        <a:t>Professionalization of research centers</a:t>
                      </a:r>
                      <a:r>
                        <a:rPr lang="hr-HR" sz="1500" b="0" dirty="0">
                          <a:solidFill>
                            <a:srgbClr val="295A4D"/>
                          </a:solidFill>
                          <a:effectLst/>
                          <a:latin typeface="Arial" panose="020B0604020202020204" pitchFamily="34" charset="0"/>
                          <a:cs typeface="Arial" panose="020B0604020202020204" pitchFamily="34" charset="0"/>
                        </a:rPr>
                        <a:t> II</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500" b="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chemeClr val="accent6">
                        <a:lumMod val="20000"/>
                        <a:lumOff val="80000"/>
                      </a:schemeClr>
                    </a:solidFill>
                  </a:tcPr>
                </a:tc>
                <a:tc>
                  <a:txBody>
                    <a:bodyPr/>
                    <a:lstStyle/>
                    <a:p>
                      <a:pPr algn="ctr"/>
                      <a:r>
                        <a:rPr lang="hr-HR" sz="1500" dirty="0">
                          <a:solidFill>
                            <a:srgbClr val="295A4D"/>
                          </a:solidFill>
                          <a:effectLst/>
                          <a:latin typeface="Arial" panose="020B0604020202020204" pitchFamily="34" charset="0"/>
                          <a:cs typeface="Arial" panose="020B0604020202020204" pitchFamily="34" charset="0"/>
                        </a:rPr>
                        <a:t>500,000</a:t>
                      </a:r>
                    </a:p>
                  </a:txBody>
                  <a:tcPr marL="75111" marR="75111" marT="37556" marB="37556" anchor="ctr">
                    <a:lnL>
                      <a:noFill/>
                    </a:lnL>
                    <a:lnR>
                      <a:noFill/>
                    </a:lnR>
                    <a:lnT>
                      <a:noFill/>
                    </a:lnT>
                    <a:lnB>
                      <a:noFill/>
                    </a:lnB>
                    <a:solidFill>
                      <a:schemeClr val="accent6">
                        <a:lumMod val="20000"/>
                        <a:lumOff val="80000"/>
                      </a:schemeClr>
                    </a:solidFill>
                  </a:tcPr>
                </a:tc>
                <a:tc>
                  <a:txBody>
                    <a:bodyPr/>
                    <a:lstStyle/>
                    <a:p>
                      <a:pPr algn="ctr"/>
                      <a:r>
                        <a:rPr lang="hr-HR" sz="1500" dirty="0">
                          <a:solidFill>
                            <a:srgbClr val="295A4D"/>
                          </a:solidFill>
                          <a:effectLst/>
                          <a:latin typeface="Arial" panose="020B0604020202020204" pitchFamily="34" charset="0"/>
                          <a:cs typeface="Arial" panose="020B0604020202020204" pitchFamily="34" charset="0"/>
                        </a:rPr>
                        <a:t>Q2 2026</a:t>
                      </a:r>
                    </a:p>
                  </a:txBody>
                  <a:tcPr marL="75111" marR="75111" marT="37556" marB="37556"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4233834900"/>
                  </a:ext>
                </a:extLst>
              </a:tr>
              <a:tr h="754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rgbClr val="295A4D"/>
                          </a:solidFill>
                          <a:effectLst/>
                          <a:latin typeface="Arial" panose="020B0604020202020204" pitchFamily="34" charset="0"/>
                          <a:cs typeface="Arial" panose="020B0604020202020204" pitchFamily="34" charset="0"/>
                        </a:rPr>
                        <a:t>Call for proposals </a:t>
                      </a:r>
                      <a:r>
                        <a:rPr lang="hr-HR" sz="1500" b="0" dirty="0" err="1">
                          <a:solidFill>
                            <a:srgbClr val="295A4D"/>
                          </a:solidFill>
                          <a:effectLst/>
                          <a:latin typeface="Arial" panose="020B0604020202020204" pitchFamily="34" charset="0"/>
                          <a:cs typeface="Arial" panose="020B0604020202020204" pitchFamily="34" charset="0"/>
                        </a:rPr>
                        <a:t>under</a:t>
                      </a:r>
                      <a:r>
                        <a:rPr lang="hr-HR" sz="1500" b="0" dirty="0">
                          <a:solidFill>
                            <a:srgbClr val="295A4D"/>
                          </a:solidFill>
                          <a:effectLst/>
                          <a:latin typeface="Arial" panose="020B0604020202020204" pitchFamily="34" charset="0"/>
                          <a:cs typeface="Arial" panose="020B0604020202020204" pitchFamily="34" charset="0"/>
                        </a:rPr>
                        <a:t> </a:t>
                      </a:r>
                      <a:r>
                        <a:rPr lang="hr-HR" sz="1500" b="0" dirty="0" err="1">
                          <a:solidFill>
                            <a:srgbClr val="295A4D"/>
                          </a:solidFill>
                          <a:effectLst/>
                          <a:latin typeface="Arial" panose="020B0604020202020204" pitchFamily="34" charset="0"/>
                          <a:cs typeface="Arial" panose="020B0604020202020204" pitchFamily="34" charset="0"/>
                        </a:rPr>
                        <a:t>the</a:t>
                      </a:r>
                      <a:r>
                        <a:rPr lang="hr-HR" sz="1500" b="0" dirty="0">
                          <a:solidFill>
                            <a:srgbClr val="295A4D"/>
                          </a:solidFill>
                          <a:effectLst/>
                          <a:latin typeface="Arial" panose="020B0604020202020204" pitchFamily="34" charset="0"/>
                          <a:cs typeface="Arial" panose="020B0604020202020204" pitchFamily="34" charset="0"/>
                        </a:rPr>
                        <a:t> Technology </a:t>
                      </a:r>
                      <a:r>
                        <a:rPr lang="hr-HR" sz="1500" b="0" dirty="0" err="1">
                          <a:solidFill>
                            <a:srgbClr val="295A4D"/>
                          </a:solidFill>
                          <a:effectLst/>
                          <a:latin typeface="Arial" panose="020B0604020202020204" pitchFamily="34" charset="0"/>
                          <a:cs typeface="Arial" panose="020B0604020202020204" pitchFamily="34" charset="0"/>
                        </a:rPr>
                        <a:t>scouting</a:t>
                      </a:r>
                      <a:r>
                        <a:rPr lang="hr-HR" sz="1500" b="0" dirty="0">
                          <a:solidFill>
                            <a:srgbClr val="295A4D"/>
                          </a:solidFill>
                          <a:effectLst/>
                          <a:latin typeface="Arial" panose="020B0604020202020204" pitchFamily="34" charset="0"/>
                          <a:cs typeface="Arial" panose="020B0604020202020204" pitchFamily="34" charset="0"/>
                        </a:rPr>
                        <a:t> program</a:t>
                      </a:r>
                    </a:p>
                  </a:txBody>
                  <a:tcPr marL="75111" marR="75111" marT="37556" marB="37556" anchor="ctr">
                    <a:lnL>
                      <a:noFill/>
                    </a:lnL>
                    <a:lnR>
                      <a:noFill/>
                    </a:lnR>
                    <a:lnT>
                      <a:noFill/>
                    </a:lnT>
                    <a:lnB>
                      <a:noFill/>
                    </a:lnB>
                    <a:solidFill>
                      <a:srgbClr val="E9F1EF"/>
                    </a:solidFill>
                  </a:tcPr>
                </a:tc>
                <a:tc>
                  <a:txBody>
                    <a:bodyPr/>
                    <a:lstStyle/>
                    <a:p>
                      <a:pPr algn="ctr"/>
                      <a:r>
                        <a:rPr lang="hr-HR" sz="1500" dirty="0">
                          <a:solidFill>
                            <a:srgbClr val="295A4D"/>
                          </a:solidFill>
                          <a:effectLst/>
                          <a:latin typeface="Arial" panose="020B0604020202020204" pitchFamily="34" charset="0"/>
                          <a:cs typeface="Arial" panose="020B0604020202020204" pitchFamily="34" charset="0"/>
                        </a:rPr>
                        <a:t>2,000,000</a:t>
                      </a:r>
                    </a:p>
                  </a:txBody>
                  <a:tcPr marL="75111" marR="75111" marT="37556" marB="37556" anchor="ctr">
                    <a:lnL>
                      <a:noFill/>
                    </a:lnL>
                    <a:lnR>
                      <a:noFill/>
                    </a:lnR>
                    <a:lnT>
                      <a:noFill/>
                    </a:lnT>
                    <a:lnB>
                      <a:noFill/>
                    </a:lnB>
                    <a:solidFill>
                      <a:srgbClr val="E9F1EF"/>
                    </a:solidFill>
                  </a:tcPr>
                </a:tc>
                <a:tc>
                  <a:txBody>
                    <a:bodyPr/>
                    <a:lstStyle/>
                    <a:p>
                      <a:pPr algn="ctr"/>
                      <a:r>
                        <a:rPr lang="hr-HR" sz="1500" dirty="0">
                          <a:solidFill>
                            <a:srgbClr val="295A4D"/>
                          </a:solidFill>
                          <a:effectLst/>
                          <a:latin typeface="Arial" panose="020B0604020202020204" pitchFamily="34" charset="0"/>
                          <a:cs typeface="Arial" panose="020B0604020202020204" pitchFamily="34" charset="0"/>
                        </a:rPr>
                        <a:t>Otvoren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500" b="0" i="0" u="none" strike="noStrike" kern="1200" cap="none" spc="0" normalizeH="0" baseline="0" noProof="0" dirty="0">
                        <a:ln>
                          <a:noFill/>
                        </a:ln>
                        <a:solidFill>
                          <a:srgbClr val="295A4D"/>
                        </a:solidFill>
                        <a:effectLst/>
                        <a:uLnTx/>
                        <a:uFillTx/>
                        <a:latin typeface="Arial" panose="020B0604020202020204" pitchFamily="34" charset="0"/>
                        <a:ea typeface="+mn-ea"/>
                        <a:cs typeface="Arial" panose="020B0604020202020204" pitchFamily="34" charset="0"/>
                      </a:endParaRPr>
                    </a:p>
                  </a:txBody>
                  <a:tcPr marL="75111" marR="75111" marT="37556" marB="37556" anchor="ctr">
                    <a:lnL>
                      <a:noFill/>
                    </a:lnL>
                    <a:lnR>
                      <a:noFill/>
                    </a:lnR>
                    <a:lnT>
                      <a:noFill/>
                    </a:lnT>
                    <a:lnB>
                      <a:noFill/>
                    </a:lnB>
                    <a:solidFill>
                      <a:srgbClr val="E9F1EF"/>
                    </a:solidFill>
                  </a:tcPr>
                </a:tc>
                <a:extLst>
                  <a:ext uri="{0D108BD9-81ED-4DB2-BD59-A6C34878D82A}">
                    <a16:rowId xmlns:a16="http://schemas.microsoft.com/office/drawing/2014/main" val="2224179159"/>
                  </a:ext>
                </a:extLst>
              </a:tr>
              <a:tr h="785446">
                <a:tc>
                  <a:txBody>
                    <a:bodyPr/>
                    <a:lstStyle/>
                    <a:p>
                      <a:pPr>
                        <a:buNone/>
                      </a:pPr>
                      <a:r>
                        <a:rPr lang="en-US" sz="1400" b="0" dirty="0">
                          <a:solidFill>
                            <a:srgbClr val="295A4D"/>
                          </a:solidFill>
                          <a:effectLst/>
                          <a:latin typeface="Arial" panose="020B0604020202020204" pitchFamily="34" charset="0"/>
                          <a:cs typeface="Arial" panose="020B0604020202020204" pitchFamily="34" charset="0"/>
                        </a:rPr>
                        <a:t>Validation of Social Innovations by Startups (VALID) </a:t>
                      </a:r>
                      <a:r>
                        <a:rPr lang="hr-HR" sz="1400" b="0" dirty="0" err="1">
                          <a:solidFill>
                            <a:srgbClr val="295A4D"/>
                          </a:solidFill>
                          <a:effectLst/>
                          <a:latin typeface="Arial" panose="020B0604020202020204" pitchFamily="34" charset="0"/>
                          <a:cs typeface="Arial" panose="020B0604020202020204" pitchFamily="34" charset="0"/>
                        </a:rPr>
                        <a:t>under</a:t>
                      </a:r>
                      <a:r>
                        <a:rPr lang="hr-HR" sz="1400" b="0" dirty="0">
                          <a:solidFill>
                            <a:srgbClr val="295A4D"/>
                          </a:solidFill>
                          <a:effectLst/>
                          <a:latin typeface="Arial" panose="020B0604020202020204" pitchFamily="34" charset="0"/>
                          <a:cs typeface="Arial" panose="020B0604020202020204" pitchFamily="34" charset="0"/>
                        </a:rPr>
                        <a:t> </a:t>
                      </a:r>
                      <a:r>
                        <a:rPr lang="hr-HR" sz="1400" b="0" dirty="0" err="1">
                          <a:solidFill>
                            <a:srgbClr val="295A4D"/>
                          </a:solidFill>
                          <a:effectLst/>
                          <a:latin typeface="Arial" panose="020B0604020202020204" pitchFamily="34" charset="0"/>
                          <a:cs typeface="Arial" panose="020B0604020202020204" pitchFamily="34" charset="0"/>
                        </a:rPr>
                        <a:t>the</a:t>
                      </a:r>
                      <a:r>
                        <a:rPr lang="hr-HR" sz="1400" b="0" dirty="0">
                          <a:solidFill>
                            <a:srgbClr val="295A4D"/>
                          </a:solidFill>
                          <a:effectLst/>
                          <a:latin typeface="Arial" panose="020B0604020202020204" pitchFamily="34" charset="0"/>
                          <a:cs typeface="Arial" panose="020B0604020202020204" pitchFamily="34" charset="0"/>
                        </a:rPr>
                        <a:t> </a:t>
                      </a:r>
                      <a:r>
                        <a:rPr lang="en-US" sz="1400" b="0" dirty="0">
                          <a:solidFill>
                            <a:srgbClr val="295A4D"/>
                          </a:solidFill>
                          <a:effectLst/>
                          <a:latin typeface="Arial" panose="020B0604020202020204" pitchFamily="34" charset="0"/>
                          <a:cs typeface="Arial" panose="020B0604020202020204" pitchFamily="34" charset="0"/>
                        </a:rPr>
                        <a:t>Pre-commercial digital and green R&amp;D support</a:t>
                      </a:r>
                    </a:p>
                  </a:txBody>
                  <a:tcPr anchor="ctr">
                    <a:lnL>
                      <a:noFill/>
                    </a:lnL>
                    <a:lnR>
                      <a:noFill/>
                    </a:lnR>
                    <a:lnT>
                      <a:noFill/>
                    </a:lnT>
                    <a:lnB>
                      <a:noFill/>
                    </a:lnB>
                    <a:solidFill>
                      <a:schemeClr val="accent6">
                        <a:lumMod val="20000"/>
                        <a:lumOff val="80000"/>
                      </a:schemeClr>
                    </a:solidFill>
                  </a:tcPr>
                </a:tc>
                <a:tc>
                  <a:txBody>
                    <a:bodyPr/>
                    <a:lstStyle/>
                    <a:p>
                      <a:pPr algn="ctr">
                        <a:buNone/>
                      </a:pPr>
                      <a:r>
                        <a:rPr lang="hr-HR" sz="1400" dirty="0">
                          <a:solidFill>
                            <a:srgbClr val="295A4D"/>
                          </a:solidFill>
                          <a:effectLst/>
                          <a:latin typeface="Arial" panose="020B0604020202020204" pitchFamily="34" charset="0"/>
                          <a:cs typeface="Arial" panose="020B0604020202020204" pitchFamily="34" charset="0"/>
                        </a:rPr>
                        <a:t>5,000,000</a:t>
                      </a:r>
                    </a:p>
                  </a:txBody>
                  <a:tcPr anchor="ctr">
                    <a:lnL>
                      <a:noFill/>
                    </a:lnL>
                    <a:lnR>
                      <a:noFill/>
                    </a:lnR>
                    <a:lnT>
                      <a:noFill/>
                    </a:lnT>
                    <a:lnB>
                      <a:noFill/>
                    </a:lnB>
                    <a:solidFill>
                      <a:schemeClr val="accent6">
                        <a:lumMod val="20000"/>
                        <a:lumOff val="80000"/>
                      </a:schemeClr>
                    </a:solidFill>
                  </a:tcPr>
                </a:tc>
                <a:tc>
                  <a:txBody>
                    <a:bodyPr/>
                    <a:lstStyle/>
                    <a:p>
                      <a:pPr algn="ctr"/>
                      <a:r>
                        <a:rPr lang="hr-HR" sz="1500" dirty="0">
                          <a:solidFill>
                            <a:srgbClr val="295A4D"/>
                          </a:solidFill>
                          <a:effectLst/>
                          <a:latin typeface="Arial" panose="020B0604020202020204" pitchFamily="34" charset="0"/>
                          <a:cs typeface="Arial" panose="020B0604020202020204" pitchFamily="34" charset="0"/>
                        </a:rPr>
                        <a:t>Otvoren</a:t>
                      </a:r>
                    </a:p>
                  </a:txBody>
                  <a:tcPr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077353954"/>
                  </a:ext>
                </a:extLst>
              </a:tr>
              <a:tr h="704658">
                <a:tc>
                  <a:txBody>
                    <a:bodyPr/>
                    <a:lstStyle/>
                    <a:p>
                      <a:pPr>
                        <a:buNone/>
                      </a:pPr>
                      <a:r>
                        <a:rPr lang="en-US" sz="1400" b="0" dirty="0">
                          <a:solidFill>
                            <a:srgbClr val="295A4D"/>
                          </a:solidFill>
                          <a:effectLst/>
                          <a:latin typeface="Arial" panose="020B0604020202020204" pitchFamily="34" charset="0"/>
                          <a:cs typeface="Arial" panose="020B0604020202020204" pitchFamily="34" charset="0"/>
                        </a:rPr>
                        <a:t>Support Program for Applied Research and Knowledge (SPARK)</a:t>
                      </a:r>
                      <a:r>
                        <a:rPr lang="hr-HR" sz="1400" b="0" dirty="0">
                          <a:solidFill>
                            <a:srgbClr val="295A4D"/>
                          </a:solidFill>
                          <a:effectLst/>
                          <a:latin typeface="Arial" panose="020B0604020202020204" pitchFamily="34" charset="0"/>
                          <a:cs typeface="Arial" panose="020B0604020202020204" pitchFamily="34" charset="0"/>
                        </a:rPr>
                        <a:t> </a:t>
                      </a:r>
                      <a:r>
                        <a:rPr lang="hr-HR" sz="1400" b="0" dirty="0" err="1">
                          <a:solidFill>
                            <a:srgbClr val="295A4D"/>
                          </a:solidFill>
                          <a:effectLst/>
                          <a:latin typeface="Arial" panose="020B0604020202020204" pitchFamily="34" charset="0"/>
                          <a:cs typeface="Arial" panose="020B0604020202020204" pitchFamily="34" charset="0"/>
                        </a:rPr>
                        <a:t>under</a:t>
                      </a:r>
                      <a:r>
                        <a:rPr lang="hr-HR" sz="1400" b="0" dirty="0">
                          <a:solidFill>
                            <a:srgbClr val="295A4D"/>
                          </a:solidFill>
                          <a:effectLst/>
                          <a:latin typeface="Arial" panose="020B0604020202020204" pitchFamily="34" charset="0"/>
                          <a:cs typeface="Arial" panose="020B0604020202020204" pitchFamily="34" charset="0"/>
                        </a:rPr>
                        <a:t> </a:t>
                      </a:r>
                      <a:r>
                        <a:rPr lang="hr-HR" sz="1400" b="0" dirty="0" err="1">
                          <a:solidFill>
                            <a:srgbClr val="295A4D"/>
                          </a:solidFill>
                          <a:effectLst/>
                          <a:latin typeface="Arial" panose="020B0604020202020204" pitchFamily="34" charset="0"/>
                          <a:cs typeface="Arial" panose="020B0604020202020204" pitchFamily="34" charset="0"/>
                        </a:rPr>
                        <a:t>the</a:t>
                      </a:r>
                      <a:r>
                        <a:rPr lang="hr-HR" sz="1400" b="0" dirty="0">
                          <a:solidFill>
                            <a:srgbClr val="295A4D"/>
                          </a:solidFill>
                          <a:effectLst/>
                          <a:latin typeface="Arial" panose="020B0604020202020204" pitchFamily="34" charset="0"/>
                          <a:cs typeface="Arial" panose="020B0604020202020204" pitchFamily="34" charset="0"/>
                        </a:rPr>
                        <a:t> </a:t>
                      </a:r>
                      <a:r>
                        <a:rPr lang="en-US" sz="1400" b="0" dirty="0">
                          <a:solidFill>
                            <a:srgbClr val="295A4D"/>
                          </a:solidFill>
                          <a:effectLst/>
                          <a:latin typeface="Arial" panose="020B0604020202020204" pitchFamily="34" charset="0"/>
                          <a:cs typeface="Arial" panose="020B0604020202020204" pitchFamily="34" charset="0"/>
                        </a:rPr>
                        <a:t>Pre-commercial digital and green R&amp;D support</a:t>
                      </a:r>
                    </a:p>
                  </a:txBody>
                  <a:tcPr anchor="ctr">
                    <a:lnL>
                      <a:noFill/>
                    </a:lnL>
                    <a:lnR>
                      <a:noFill/>
                    </a:lnR>
                    <a:lnT>
                      <a:noFill/>
                    </a:lnT>
                    <a:lnB>
                      <a:noFill/>
                    </a:lnB>
                    <a:solidFill>
                      <a:srgbClr val="E9F1EF"/>
                    </a:solidFill>
                  </a:tcPr>
                </a:tc>
                <a:tc>
                  <a:txBody>
                    <a:bodyPr/>
                    <a:lstStyle/>
                    <a:p>
                      <a:pPr algn="ctr">
                        <a:buNone/>
                      </a:pPr>
                      <a:r>
                        <a:rPr lang="hr-HR" sz="1400" dirty="0">
                          <a:solidFill>
                            <a:srgbClr val="295A4D"/>
                          </a:solidFill>
                          <a:effectLst/>
                          <a:latin typeface="Arial" panose="020B0604020202020204" pitchFamily="34" charset="0"/>
                          <a:cs typeface="Arial" panose="020B0604020202020204" pitchFamily="34" charset="0"/>
                        </a:rPr>
                        <a:t>10,000,000</a:t>
                      </a:r>
                    </a:p>
                  </a:txBody>
                  <a:tcPr anchor="ctr">
                    <a:lnL>
                      <a:noFill/>
                    </a:lnL>
                    <a:lnR>
                      <a:noFill/>
                    </a:lnR>
                    <a:lnT>
                      <a:noFill/>
                    </a:lnT>
                    <a:lnB>
                      <a:noFill/>
                    </a:lnB>
                    <a:solidFill>
                      <a:srgbClr val="E9F1EF"/>
                    </a:solidFill>
                  </a:tcPr>
                </a:tc>
                <a:tc>
                  <a:txBody>
                    <a:bodyPr/>
                    <a:lstStyle/>
                    <a:p>
                      <a:pPr algn="ctr"/>
                      <a:r>
                        <a:rPr lang="hr-HR" sz="1500" dirty="0">
                          <a:solidFill>
                            <a:srgbClr val="295A4D"/>
                          </a:solidFill>
                          <a:effectLst/>
                          <a:latin typeface="Arial" panose="020B0604020202020204" pitchFamily="34" charset="0"/>
                          <a:cs typeface="Arial" panose="020B0604020202020204" pitchFamily="34" charset="0"/>
                        </a:rPr>
                        <a:t>Otvoren</a:t>
                      </a:r>
                    </a:p>
                  </a:txBody>
                  <a:tcPr anchor="ctr">
                    <a:lnL>
                      <a:noFill/>
                    </a:lnL>
                    <a:lnR>
                      <a:noFill/>
                    </a:lnR>
                    <a:lnT>
                      <a:noFill/>
                    </a:lnT>
                    <a:lnB>
                      <a:noFill/>
                    </a:lnB>
                    <a:solidFill>
                      <a:srgbClr val="E9F1EF"/>
                    </a:solidFill>
                  </a:tcPr>
                </a:tc>
                <a:extLst>
                  <a:ext uri="{0D108BD9-81ED-4DB2-BD59-A6C34878D82A}">
                    <a16:rowId xmlns:a16="http://schemas.microsoft.com/office/drawing/2014/main" val="153990620"/>
                  </a:ext>
                </a:extLst>
              </a:tr>
            </a:tbl>
          </a:graphicData>
        </a:graphic>
      </p:graphicFrame>
      <p:pic>
        <p:nvPicPr>
          <p:cNvPr id="5" name="Picture 4">
            <a:extLst>
              <a:ext uri="{FF2B5EF4-FFF2-40B4-BE49-F238E27FC236}">
                <a16:creationId xmlns:a16="http://schemas.microsoft.com/office/drawing/2014/main" id="{917B613E-4D79-814D-FE6E-93CC964AD8B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9916" y="1619704"/>
            <a:ext cx="685801" cy="685801"/>
          </a:xfrm>
          <a:prstGeom prst="rect">
            <a:avLst/>
          </a:prstGeom>
        </p:spPr>
      </p:pic>
      <p:pic>
        <p:nvPicPr>
          <p:cNvPr id="6" name="Picture 5">
            <a:extLst>
              <a:ext uri="{FF2B5EF4-FFF2-40B4-BE49-F238E27FC236}">
                <a16:creationId xmlns:a16="http://schemas.microsoft.com/office/drawing/2014/main" id="{A131DF42-2998-0333-1253-6142AF1357E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9915" y="2446695"/>
            <a:ext cx="685801" cy="685801"/>
          </a:xfrm>
          <a:prstGeom prst="rect">
            <a:avLst/>
          </a:prstGeom>
        </p:spPr>
      </p:pic>
      <p:pic>
        <p:nvPicPr>
          <p:cNvPr id="7" name="Picture 6">
            <a:extLst>
              <a:ext uri="{FF2B5EF4-FFF2-40B4-BE49-F238E27FC236}">
                <a16:creationId xmlns:a16="http://schemas.microsoft.com/office/drawing/2014/main" id="{0E48B265-7489-D8DE-F02F-BD51DC3EE6E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6642" y="3168719"/>
            <a:ext cx="685801" cy="685801"/>
          </a:xfrm>
          <a:prstGeom prst="rect">
            <a:avLst/>
          </a:prstGeom>
        </p:spPr>
      </p:pic>
      <p:pic>
        <p:nvPicPr>
          <p:cNvPr id="8" name="Picture 7">
            <a:extLst>
              <a:ext uri="{FF2B5EF4-FFF2-40B4-BE49-F238E27FC236}">
                <a16:creationId xmlns:a16="http://schemas.microsoft.com/office/drawing/2014/main" id="{52579179-26B7-2D41-7960-5A62FF2AF2B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7626" y="5373315"/>
            <a:ext cx="685801" cy="685801"/>
          </a:xfrm>
          <a:prstGeom prst="rect">
            <a:avLst/>
          </a:prstGeom>
        </p:spPr>
      </p:pic>
      <p:pic>
        <p:nvPicPr>
          <p:cNvPr id="9" name="Picture 8">
            <a:extLst>
              <a:ext uri="{FF2B5EF4-FFF2-40B4-BE49-F238E27FC236}">
                <a16:creationId xmlns:a16="http://schemas.microsoft.com/office/drawing/2014/main" id="{6D46FE90-094D-F884-CAF8-F56BD71B565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8392" y="4223398"/>
            <a:ext cx="685801" cy="685801"/>
          </a:xfrm>
          <a:prstGeom prst="rect">
            <a:avLst/>
          </a:prstGeom>
        </p:spPr>
      </p:pic>
      <p:sp>
        <p:nvSpPr>
          <p:cNvPr id="10" name="Rectangle 9">
            <a:extLst>
              <a:ext uri="{FF2B5EF4-FFF2-40B4-BE49-F238E27FC236}">
                <a16:creationId xmlns:a16="http://schemas.microsoft.com/office/drawing/2014/main" id="{CDAB13BE-0E3C-A11A-A638-AB3C952FB1E2}"/>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241786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30" y="832659"/>
            <a:ext cx="5578479" cy="5192681"/>
          </a:xfrm>
        </p:spPr>
        <p:txBody>
          <a:bodyPr>
            <a:noAutofit/>
          </a:bodyPr>
          <a:lstStyle/>
          <a:p>
            <a:r>
              <a:rPr lang="hr-HR" sz="4000" dirty="0"/>
              <a:t/>
            </a:r>
            <a:br>
              <a:rPr lang="hr-HR" sz="4000" dirty="0"/>
            </a:br>
            <a:r>
              <a:rPr lang="hr-HR" sz="4000" dirty="0"/>
              <a:t/>
            </a:r>
            <a:br>
              <a:rPr lang="hr-HR" sz="4000" dirty="0"/>
            </a:br>
            <a:r>
              <a:rPr lang="en-US" sz="3600" dirty="0"/>
              <a:t>Call for proposals </a:t>
            </a:r>
            <a:r>
              <a:rPr lang="hr-HR" sz="3600" dirty="0" err="1"/>
              <a:t>under</a:t>
            </a:r>
            <a:r>
              <a:rPr lang="hr-HR" sz="3600" dirty="0"/>
              <a:t> </a:t>
            </a:r>
            <a:r>
              <a:rPr lang="hr-HR" sz="3600" dirty="0" err="1"/>
              <a:t>the</a:t>
            </a:r>
            <a:r>
              <a:rPr lang="hr-HR" sz="3600" dirty="0"/>
              <a:t> Technology </a:t>
            </a:r>
            <a:r>
              <a:rPr lang="hr-HR" sz="3600" dirty="0" err="1"/>
              <a:t>Scouting</a:t>
            </a:r>
            <a:r>
              <a:rPr lang="hr-HR" sz="3600" dirty="0"/>
              <a:t> program - glavne značajke</a:t>
            </a:r>
            <a:r>
              <a:rPr lang="en-US" sz="4000" dirty="0"/>
              <a:t/>
            </a:r>
            <a:br>
              <a:rPr lang="en-US" sz="4000" dirty="0"/>
            </a:br>
            <a:r>
              <a:rPr lang="hr-HR" sz="4000" dirty="0"/>
              <a:t/>
            </a:r>
            <a:br>
              <a:rPr lang="hr-HR" sz="4000" dirty="0"/>
            </a:br>
            <a:r>
              <a:rPr lang="hr-HR" dirty="0"/>
              <a:t/>
            </a:r>
            <a:br>
              <a:rPr lang="hr-HR" dirty="0"/>
            </a:br>
            <a:endParaRPr lang="hr-HR" b="1" dirty="0"/>
          </a:p>
        </p:txBody>
      </p:sp>
      <p:sp>
        <p:nvSpPr>
          <p:cNvPr id="12" name="Rectangle 11">
            <a:extLst>
              <a:ext uri="{FF2B5EF4-FFF2-40B4-BE49-F238E27FC236}">
                <a16:creationId xmlns:a16="http://schemas.microsoft.com/office/drawing/2014/main" id="{1CBD0F50-3592-009D-52CB-47922585D535}"/>
              </a:ext>
            </a:extLst>
          </p:cNvPr>
          <p:cNvSpPr/>
          <p:nvPr/>
        </p:nvSpPr>
        <p:spPr>
          <a:xfrm>
            <a:off x="646584" y="1828800"/>
            <a:ext cx="2349500" cy="172204"/>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a:extLst>
              <a:ext uri="{FF2B5EF4-FFF2-40B4-BE49-F238E27FC236}">
                <a16:creationId xmlns:a16="http://schemas.microsoft.com/office/drawing/2014/main" id="{967E7612-7304-D1D2-FC39-318758619479}"/>
              </a:ext>
            </a:extLst>
          </p:cNvPr>
          <p:cNvSpPr/>
          <p:nvPr/>
        </p:nvSpPr>
        <p:spPr>
          <a:xfrm rot="16200000">
            <a:off x="4371419" y="1972516"/>
            <a:ext cx="6858000" cy="2912968"/>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1" name="Content Placeholder 10" descr="A hand touching a screen&#10;&#10;Description automatically generated">
            <a:extLst>
              <a:ext uri="{FF2B5EF4-FFF2-40B4-BE49-F238E27FC236}">
                <a16:creationId xmlns:a16="http://schemas.microsoft.com/office/drawing/2014/main" id="{0BF26A4B-3DCF-21EF-3182-57977688CB3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613520" y="0"/>
            <a:ext cx="5851521" cy="6858000"/>
          </a:xfrm>
        </p:spPr>
      </p:pic>
    </p:spTree>
    <p:extLst>
      <p:ext uri="{BB962C8B-B14F-4D97-AF65-F5344CB8AC3E}">
        <p14:creationId xmlns:p14="http://schemas.microsoft.com/office/powerpoint/2010/main" val="3238103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57A6B0-AF8B-DD49-9AE6-591BB9A57E84}"/>
              </a:ext>
            </a:extLst>
          </p:cNvPr>
          <p:cNvSpPr txBox="1">
            <a:spLocks/>
          </p:cNvSpPr>
          <p:nvPr/>
        </p:nvSpPr>
        <p:spPr>
          <a:xfrm>
            <a:off x="665287" y="380086"/>
            <a:ext cx="9791701" cy="4308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5A4D"/>
                </a:solidFill>
                <a:latin typeface=""/>
                <a:ea typeface="+mj-ea"/>
                <a:cs typeface="+mj-cs"/>
              </a:defRPr>
            </a:lvl1pPr>
          </a:lstStyle>
          <a:p>
            <a:r>
              <a:rPr lang="hr-HR" sz="2400" dirty="0"/>
              <a:t>Ukratko</a:t>
            </a:r>
            <a:br>
              <a:rPr lang="hr-HR" sz="2400" dirty="0"/>
            </a:br>
            <a:endParaRPr lang="hr-HR" sz="2400" dirty="0"/>
          </a:p>
        </p:txBody>
      </p:sp>
      <p:sp>
        <p:nvSpPr>
          <p:cNvPr id="7" name="Rectangle 6">
            <a:extLst>
              <a:ext uri="{FF2B5EF4-FFF2-40B4-BE49-F238E27FC236}">
                <a16:creationId xmlns:a16="http://schemas.microsoft.com/office/drawing/2014/main" id="{118FE33E-4C18-1FBB-4488-6574DE19D8E4}"/>
              </a:ext>
            </a:extLst>
          </p:cNvPr>
          <p:cNvSpPr/>
          <p:nvPr/>
        </p:nvSpPr>
        <p:spPr>
          <a:xfrm rot="10800000">
            <a:off x="509827" y="260446"/>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TextBox 7">
            <a:extLst>
              <a:ext uri="{FF2B5EF4-FFF2-40B4-BE49-F238E27FC236}">
                <a16:creationId xmlns:a16="http://schemas.microsoft.com/office/drawing/2014/main" id="{A243779E-8252-BDF0-182F-ED9ACE8D07DC}"/>
              </a:ext>
            </a:extLst>
          </p:cNvPr>
          <p:cNvSpPr txBox="1"/>
          <p:nvPr/>
        </p:nvSpPr>
        <p:spPr>
          <a:xfrm>
            <a:off x="1182939" y="777348"/>
            <a:ext cx="10343774" cy="5324535"/>
          </a:xfrm>
          <a:prstGeom prst="rect">
            <a:avLst/>
          </a:prstGeom>
          <a:noFill/>
        </p:spPr>
        <p:txBody>
          <a:bodyPr wrap="square">
            <a:spAutoFit/>
          </a:bodyPr>
          <a:lstStyle/>
          <a:p>
            <a:r>
              <a:rPr lang="hr-HR" sz="2000" b="1" dirty="0">
                <a:solidFill>
                  <a:srgbClr val="295A4D"/>
                </a:solidFill>
                <a:latin typeface=""/>
              </a:rPr>
              <a:t>Opći cilj</a:t>
            </a:r>
            <a:r>
              <a:rPr lang="hr-HR" sz="2000" dirty="0">
                <a:solidFill>
                  <a:srgbClr val="295A4D"/>
                </a:solidFill>
                <a:latin typeface=""/>
              </a:rPr>
              <a:t>: Povećati inovativnost i konkurentnost poduzeća kroz bolje razumijevanje inovacijskog ciklusa i učinkovito korištenje potencijala akademskog sektora.</a:t>
            </a:r>
          </a:p>
          <a:p>
            <a:endParaRPr lang="hr-HR" sz="2000" b="1" dirty="0">
              <a:solidFill>
                <a:srgbClr val="295A4D"/>
              </a:solidFill>
              <a:latin typeface=""/>
            </a:endParaRPr>
          </a:p>
          <a:p>
            <a:r>
              <a:rPr lang="hr-HR" sz="2000" b="1" dirty="0">
                <a:solidFill>
                  <a:srgbClr val="295A4D"/>
                </a:solidFill>
                <a:latin typeface=""/>
              </a:rPr>
              <a:t>Svrha poziva</a:t>
            </a:r>
          </a:p>
          <a:p>
            <a:pPr marL="342900" indent="-342900">
              <a:buFont typeface="Arial" panose="020B0604020202020204" pitchFamily="34" charset="0"/>
              <a:buChar char="•"/>
            </a:pPr>
            <a:r>
              <a:rPr lang="hr-HR" sz="2000" dirty="0">
                <a:solidFill>
                  <a:srgbClr val="295A4D"/>
                </a:solidFill>
                <a:latin typeface=""/>
              </a:rPr>
              <a:t>Razvoj inovacija kroz </a:t>
            </a:r>
            <a:r>
              <a:rPr lang="hr-HR" sz="2000" dirty="0" err="1">
                <a:solidFill>
                  <a:srgbClr val="295A4D"/>
                </a:solidFill>
                <a:latin typeface=""/>
              </a:rPr>
              <a:t>PoC</a:t>
            </a:r>
            <a:r>
              <a:rPr lang="hr-HR" sz="2000" dirty="0">
                <a:solidFill>
                  <a:srgbClr val="295A4D"/>
                </a:solidFill>
                <a:latin typeface=""/>
              </a:rPr>
              <a:t> (TRL 3) i/ili laboratorijsku validaciju (TRL 4) </a:t>
            </a:r>
          </a:p>
          <a:p>
            <a:pPr marL="342900" indent="-342900">
              <a:buFont typeface="Arial" panose="020B0604020202020204" pitchFamily="34" charset="0"/>
              <a:buChar char="•"/>
            </a:pPr>
            <a:r>
              <a:rPr lang="hr-HR" sz="2000" dirty="0">
                <a:solidFill>
                  <a:srgbClr val="295A4D"/>
                </a:solidFill>
                <a:latin typeface=""/>
              </a:rPr>
              <a:t>Provjera izvedivosti i tržišnog potencijala ideja prije skaliranja </a:t>
            </a:r>
          </a:p>
          <a:p>
            <a:pPr marL="342900" indent="-342900">
              <a:buFont typeface="Arial" panose="020B0604020202020204" pitchFamily="34" charset="0"/>
              <a:buChar char="•"/>
            </a:pPr>
            <a:r>
              <a:rPr lang="hr-HR" sz="2000" dirty="0">
                <a:solidFill>
                  <a:srgbClr val="295A4D"/>
                </a:solidFill>
                <a:latin typeface=""/>
              </a:rPr>
              <a:t>Suradnja poduzeća s istraživačkim organizacijama (</a:t>
            </a:r>
            <a:r>
              <a:rPr lang="hr-HR" sz="2000" dirty="0" err="1">
                <a:solidFill>
                  <a:srgbClr val="295A4D"/>
                </a:solidFill>
                <a:latin typeface=""/>
              </a:rPr>
              <a:t>ROs</a:t>
            </a:r>
            <a:r>
              <a:rPr lang="hr-HR" sz="2000" dirty="0">
                <a:solidFill>
                  <a:srgbClr val="295A4D"/>
                </a:solidFill>
                <a:latin typeface=""/>
              </a:rPr>
              <a:t>) kroz ugovorena istraživanja </a:t>
            </a:r>
          </a:p>
          <a:p>
            <a:pPr marL="342900" indent="-342900">
              <a:buFont typeface="Arial" panose="020B0604020202020204" pitchFamily="34" charset="0"/>
              <a:buChar char="•"/>
            </a:pPr>
            <a:r>
              <a:rPr lang="hr-HR" sz="2000" dirty="0">
                <a:solidFill>
                  <a:srgbClr val="295A4D"/>
                </a:solidFill>
                <a:latin typeface=""/>
              </a:rPr>
              <a:t>Usklađenost s prioritetima S3 strategije </a:t>
            </a:r>
          </a:p>
          <a:p>
            <a:r>
              <a:rPr lang="hr-HR" sz="2000" b="1" dirty="0">
                <a:solidFill>
                  <a:srgbClr val="295A4D"/>
                </a:solidFill>
                <a:latin typeface=""/>
              </a:rPr>
              <a:t/>
            </a:r>
            <a:br>
              <a:rPr lang="hr-HR" sz="2000" b="1" dirty="0">
                <a:solidFill>
                  <a:srgbClr val="295A4D"/>
                </a:solidFill>
                <a:latin typeface=""/>
              </a:rPr>
            </a:br>
            <a:r>
              <a:rPr lang="hr-HR" sz="2000" b="1" dirty="0">
                <a:solidFill>
                  <a:srgbClr val="295A4D"/>
                </a:solidFill>
                <a:latin typeface=""/>
              </a:rPr>
              <a:t>Program osposobljavanja tehnoloških izviđača </a:t>
            </a:r>
            <a:r>
              <a:rPr lang="hr-HR" sz="2000" dirty="0">
                <a:solidFill>
                  <a:srgbClr val="295A4D"/>
                </a:solidFill>
                <a:latin typeface=""/>
              </a:rPr>
              <a:t>– 18 certificiranih skauta</a:t>
            </a:r>
          </a:p>
          <a:p>
            <a:endParaRPr lang="hr-HR" sz="2000" dirty="0">
              <a:solidFill>
                <a:srgbClr val="295A4D"/>
              </a:solidFill>
              <a:latin typeface=""/>
            </a:endParaRPr>
          </a:p>
          <a:p>
            <a:r>
              <a:rPr lang="hr-HR" sz="2000" b="1" dirty="0">
                <a:solidFill>
                  <a:srgbClr val="295A4D"/>
                </a:solidFill>
                <a:latin typeface=""/>
              </a:rPr>
              <a:t>Tehnološki izviđač </a:t>
            </a:r>
            <a:r>
              <a:rPr lang="hr-HR" sz="2000" dirty="0">
                <a:solidFill>
                  <a:srgbClr val="295A4D"/>
                </a:solidFill>
                <a:latin typeface=""/>
              </a:rPr>
              <a:t>povezuje poduzeća s IO te pruža niz usluga u fazi pripreme i provedbe projekata:</a:t>
            </a:r>
          </a:p>
          <a:p>
            <a:pPr marL="342900" indent="-342900">
              <a:buFont typeface="Arial" panose="020B0604020202020204" pitchFamily="34" charset="0"/>
              <a:buChar char="•"/>
            </a:pPr>
            <a:r>
              <a:rPr lang="hr-HR" sz="2000" dirty="0">
                <a:solidFill>
                  <a:srgbClr val="295A4D"/>
                </a:solidFill>
                <a:latin typeface=""/>
              </a:rPr>
              <a:t>Prepoznaje inovacijske izazove i ideje </a:t>
            </a:r>
          </a:p>
          <a:p>
            <a:pPr marL="342900" indent="-342900">
              <a:buFont typeface="Arial" panose="020B0604020202020204" pitchFamily="34" charset="0"/>
              <a:buChar char="•"/>
            </a:pPr>
            <a:r>
              <a:rPr lang="hr-HR" sz="2000" dirty="0">
                <a:solidFill>
                  <a:srgbClr val="295A4D"/>
                </a:solidFill>
                <a:latin typeface=""/>
              </a:rPr>
              <a:t>Povezuje tvrtke i istraživače </a:t>
            </a:r>
          </a:p>
          <a:p>
            <a:pPr marL="342900" indent="-342900">
              <a:buFont typeface="Arial" panose="020B0604020202020204" pitchFamily="34" charset="0"/>
              <a:buChar char="•"/>
            </a:pPr>
            <a:r>
              <a:rPr lang="hr-HR" sz="2000" dirty="0">
                <a:solidFill>
                  <a:srgbClr val="295A4D"/>
                </a:solidFill>
                <a:latin typeface=""/>
              </a:rPr>
              <a:t>Pronalazi relevantnu istraživačku ekspertizu </a:t>
            </a:r>
          </a:p>
          <a:p>
            <a:pPr marL="342900" indent="-342900">
              <a:buFont typeface="Arial" panose="020B0604020202020204" pitchFamily="34" charset="0"/>
              <a:buChar char="•"/>
            </a:pPr>
            <a:r>
              <a:rPr lang="hr-HR" sz="2000" dirty="0">
                <a:solidFill>
                  <a:srgbClr val="295A4D"/>
                </a:solidFill>
                <a:latin typeface=""/>
              </a:rPr>
              <a:t>Usklađuje i podržava razvoj i provedbu projekata</a:t>
            </a:r>
            <a:endParaRPr lang="hr-HR" sz="2000" b="1" dirty="0">
              <a:solidFill>
                <a:srgbClr val="295A4D"/>
              </a:solidFill>
              <a:latin typeface=""/>
            </a:endParaRPr>
          </a:p>
        </p:txBody>
      </p:sp>
      <p:pic>
        <p:nvPicPr>
          <p:cNvPr id="9" name="Picture 8">
            <a:extLst>
              <a:ext uri="{FF2B5EF4-FFF2-40B4-BE49-F238E27FC236}">
                <a16:creationId xmlns:a16="http://schemas.microsoft.com/office/drawing/2014/main" id="{7E38DE35-1FA7-471F-5571-FAD237329EC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30733" y="810972"/>
            <a:ext cx="776552" cy="776552"/>
          </a:xfrm>
          <a:prstGeom prst="rect">
            <a:avLst/>
          </a:prstGeom>
        </p:spPr>
      </p:pic>
      <p:pic>
        <p:nvPicPr>
          <p:cNvPr id="2" name="Picture 1">
            <a:extLst>
              <a:ext uri="{FF2B5EF4-FFF2-40B4-BE49-F238E27FC236}">
                <a16:creationId xmlns:a16="http://schemas.microsoft.com/office/drawing/2014/main" id="{8BE4A0CF-ECDE-DFAD-EDF3-FD908F254E26}"/>
              </a:ext>
            </a:extLst>
          </p:cNvPr>
          <p:cNvPicPr>
            <a:picLocks noChangeAspect="1"/>
          </p:cNvPicPr>
          <p:nvPr/>
        </p:nvPicPr>
        <p:blipFill>
          <a:blip r:embed="rId3"/>
          <a:stretch>
            <a:fillRect/>
          </a:stretch>
        </p:blipFill>
        <p:spPr>
          <a:xfrm>
            <a:off x="260844" y="4547611"/>
            <a:ext cx="883997" cy="883997"/>
          </a:xfrm>
          <a:prstGeom prst="rect">
            <a:avLst/>
          </a:prstGeom>
        </p:spPr>
      </p:pic>
    </p:spTree>
    <p:extLst>
      <p:ext uri="{BB962C8B-B14F-4D97-AF65-F5344CB8AC3E}">
        <p14:creationId xmlns:p14="http://schemas.microsoft.com/office/powerpoint/2010/main" val="2671610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473" y="164000"/>
            <a:ext cx="9791701" cy="430886"/>
          </a:xfrm>
        </p:spPr>
        <p:txBody>
          <a:bodyPr>
            <a:noAutofit/>
          </a:bodyPr>
          <a:lstStyle/>
          <a:p>
            <a:r>
              <a:rPr lang="hr-HR" sz="2400" dirty="0"/>
              <a:t>Dokumentacija Poziva</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1706498" y="977475"/>
            <a:ext cx="9882415" cy="3293209"/>
          </a:xfrm>
          <a:prstGeom prst="rect">
            <a:avLst/>
          </a:prstGeom>
          <a:noFill/>
        </p:spPr>
        <p:txBody>
          <a:bodyPr wrap="square">
            <a:spAutoFit/>
          </a:bodyPr>
          <a:lstStyle/>
          <a:p>
            <a:pPr marL="457200" indent="-457200">
              <a:buFont typeface="+mj-lt"/>
              <a:buAutoNum type="arabicPeriod"/>
            </a:pPr>
            <a:r>
              <a:rPr lang="en-US" sz="2400" b="1" dirty="0">
                <a:solidFill>
                  <a:srgbClr val="295A4D"/>
                </a:solidFill>
                <a:latin typeface=""/>
              </a:rPr>
              <a:t>Guidelines for Applicants</a:t>
            </a:r>
            <a:endParaRPr lang="hr-HR" sz="2400" b="1" dirty="0">
              <a:solidFill>
                <a:srgbClr val="295A4D"/>
              </a:solidFill>
              <a:latin typeface=""/>
            </a:endParaRPr>
          </a:p>
          <a:p>
            <a:pPr marL="457200" indent="-457200">
              <a:buFont typeface="+mj-lt"/>
              <a:buAutoNum type="arabicPeriod"/>
            </a:pPr>
            <a:endParaRPr lang="en-US" sz="2400" b="1" dirty="0">
              <a:solidFill>
                <a:srgbClr val="295A4D"/>
              </a:solidFill>
              <a:latin typeface=""/>
            </a:endParaRPr>
          </a:p>
          <a:p>
            <a:pPr marL="914400" lvl="1" indent="-457200">
              <a:buFont typeface="Arial" panose="020B0604020202020204" pitchFamily="34" charset="0"/>
              <a:buChar char="•"/>
            </a:pPr>
            <a:r>
              <a:rPr lang="en-US" sz="2000" dirty="0">
                <a:solidFill>
                  <a:srgbClr val="295A4D"/>
                </a:solidFill>
                <a:latin typeface=""/>
              </a:rPr>
              <a:t>Annex I. Conditions for the preparation and implementation of projects</a:t>
            </a:r>
          </a:p>
          <a:p>
            <a:pPr marL="914400" lvl="1" indent="-457200">
              <a:buFont typeface="Arial" panose="020B0604020202020204" pitchFamily="34" charset="0"/>
              <a:buChar char="•"/>
            </a:pPr>
            <a:r>
              <a:rPr lang="en-US" sz="2000" dirty="0">
                <a:solidFill>
                  <a:srgbClr val="295A4D"/>
                </a:solidFill>
                <a:latin typeface=""/>
              </a:rPr>
              <a:t>Annex II. Declaration by the Applicant</a:t>
            </a:r>
            <a:r>
              <a:rPr lang="hr-HR" sz="2000" dirty="0">
                <a:solidFill>
                  <a:srgbClr val="295A4D"/>
                </a:solidFill>
                <a:latin typeface=""/>
              </a:rPr>
              <a:t> </a:t>
            </a:r>
          </a:p>
          <a:p>
            <a:pPr marL="914400" lvl="1" indent="-457200">
              <a:buFont typeface="Arial" panose="020B0604020202020204" pitchFamily="34" charset="0"/>
              <a:buChar char="•"/>
            </a:pPr>
            <a:r>
              <a:rPr lang="en-US" sz="2000" dirty="0">
                <a:solidFill>
                  <a:srgbClr val="295A4D"/>
                </a:solidFill>
                <a:latin typeface=""/>
              </a:rPr>
              <a:t>Annex I</a:t>
            </a:r>
            <a:r>
              <a:rPr lang="hr-HR" sz="2000" dirty="0">
                <a:solidFill>
                  <a:srgbClr val="295A4D"/>
                </a:solidFill>
                <a:latin typeface=""/>
              </a:rPr>
              <a:t>II</a:t>
            </a:r>
            <a:r>
              <a:rPr lang="en-US" sz="2000" dirty="0">
                <a:solidFill>
                  <a:srgbClr val="295A4D"/>
                </a:solidFill>
                <a:latin typeface=""/>
              </a:rPr>
              <a:t>. Application form</a:t>
            </a:r>
          </a:p>
          <a:p>
            <a:pPr marL="914400" lvl="1" indent="-457200">
              <a:buFont typeface="Arial" panose="020B0604020202020204" pitchFamily="34" charset="0"/>
              <a:buChar char="•"/>
            </a:pPr>
            <a:r>
              <a:rPr lang="en-US" sz="2000" dirty="0">
                <a:solidFill>
                  <a:srgbClr val="295A4D"/>
                </a:solidFill>
                <a:latin typeface=""/>
              </a:rPr>
              <a:t>Annex IV. Group Statement</a:t>
            </a:r>
          </a:p>
          <a:p>
            <a:pPr marL="914400" lvl="1" indent="-457200">
              <a:buFont typeface="Arial" panose="020B0604020202020204" pitchFamily="34" charset="0"/>
              <a:buChar char="•"/>
            </a:pPr>
            <a:r>
              <a:rPr lang="en-US" sz="2000" dirty="0">
                <a:solidFill>
                  <a:srgbClr val="295A4D"/>
                </a:solidFill>
                <a:latin typeface=""/>
              </a:rPr>
              <a:t>Annex V. Indicative content of the baseline survey </a:t>
            </a:r>
          </a:p>
          <a:p>
            <a:pPr marL="914400" lvl="1" indent="-457200">
              <a:buFont typeface="Arial" panose="020B0604020202020204" pitchFamily="34" charset="0"/>
              <a:buChar char="•"/>
            </a:pPr>
            <a:r>
              <a:rPr lang="en-US" sz="2000" dirty="0">
                <a:solidFill>
                  <a:srgbClr val="295A4D"/>
                </a:solidFill>
                <a:latin typeface=""/>
              </a:rPr>
              <a:t>Annex VI. Guidelines for contract research</a:t>
            </a:r>
          </a:p>
          <a:p>
            <a:pPr marL="914400" lvl="1" indent="-457200">
              <a:buFont typeface="Arial" panose="020B0604020202020204" pitchFamily="34" charset="0"/>
              <a:buChar char="•"/>
            </a:pPr>
            <a:r>
              <a:rPr lang="en-US" sz="2000" dirty="0">
                <a:solidFill>
                  <a:srgbClr val="295A4D"/>
                </a:solidFill>
                <a:latin typeface=""/>
              </a:rPr>
              <a:t>Annex VII. Environmental and social screening questionnaire </a:t>
            </a:r>
          </a:p>
          <a:p>
            <a:pPr marL="914400" lvl="1" indent="-457200">
              <a:buFont typeface="Arial" panose="020B0604020202020204" pitchFamily="34" charset="0"/>
              <a:buChar char="•"/>
            </a:pPr>
            <a:r>
              <a:rPr lang="en-US" sz="2000" dirty="0">
                <a:solidFill>
                  <a:srgbClr val="295A4D"/>
                </a:solidFill>
                <a:latin typeface=""/>
              </a:rPr>
              <a:t>Annex VIII. Declaration by the Technology Scout</a:t>
            </a: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Picture 7">
            <a:extLst>
              <a:ext uri="{FF2B5EF4-FFF2-40B4-BE49-F238E27FC236}">
                <a16:creationId xmlns:a16="http://schemas.microsoft.com/office/drawing/2014/main" id="{1D45F7D4-15A7-EA43-4E91-D99338AC303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3087" y="793872"/>
            <a:ext cx="1061545" cy="1061545"/>
          </a:xfrm>
          <a:prstGeom prst="rect">
            <a:avLst/>
          </a:prstGeom>
        </p:spPr>
      </p:pic>
    </p:spTree>
    <p:extLst>
      <p:ext uri="{BB962C8B-B14F-4D97-AF65-F5344CB8AC3E}">
        <p14:creationId xmlns:p14="http://schemas.microsoft.com/office/powerpoint/2010/main" val="454859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3A363-7658-77C9-78C6-36F786238031}"/>
            </a:ext>
          </a:extLst>
        </p:cNvPr>
        <p:cNvGrpSpPr/>
        <p:nvPr/>
      </p:nvGrpSpPr>
      <p:grpSpPr>
        <a:xfrm>
          <a:off x="0" y="0"/>
          <a:ext cx="0" cy="0"/>
          <a:chOff x="0" y="0"/>
          <a:chExt cx="0" cy="0"/>
        </a:xfrm>
      </p:grpSpPr>
      <p:sp>
        <p:nvSpPr>
          <p:cNvPr id="40" name="Rectangle: Diagonal Corners Snipped 44">
            <a:extLst>
              <a:ext uri="{FF2B5EF4-FFF2-40B4-BE49-F238E27FC236}">
                <a16:creationId xmlns:a16="http://schemas.microsoft.com/office/drawing/2014/main" id="{610A168F-2F19-A29A-B186-EA8503127FEF}"/>
              </a:ext>
            </a:extLst>
          </p:cNvPr>
          <p:cNvSpPr/>
          <p:nvPr/>
        </p:nvSpPr>
        <p:spPr>
          <a:xfrm>
            <a:off x="454523" y="113926"/>
            <a:ext cx="3650989" cy="466422"/>
          </a:xfrm>
          <a:prstGeom prst="snip2DiagRect">
            <a:avLst/>
          </a:prstGeom>
          <a:solidFill>
            <a:srgbClr val="295A4D"/>
          </a:soli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endParaRPr>
          </a:p>
        </p:txBody>
      </p:sp>
      <p:sp>
        <p:nvSpPr>
          <p:cNvPr id="48" name="Isosceles Triangle 47">
            <a:extLst>
              <a:ext uri="{FF2B5EF4-FFF2-40B4-BE49-F238E27FC236}">
                <a16:creationId xmlns:a16="http://schemas.microsoft.com/office/drawing/2014/main" id="{0A12529C-6E2D-9DA0-424B-F0654D105119}"/>
              </a:ext>
            </a:extLst>
          </p:cNvPr>
          <p:cNvSpPr/>
          <p:nvPr/>
        </p:nvSpPr>
        <p:spPr>
          <a:xfrm>
            <a:off x="7113889" y="2749729"/>
            <a:ext cx="2833634" cy="878409"/>
          </a:xfrm>
          <a:prstGeom prst="triangle">
            <a:avLst>
              <a:gd name="adj" fmla="val 5063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0" name="Arrow: Right 9">
            <a:extLst>
              <a:ext uri="{FF2B5EF4-FFF2-40B4-BE49-F238E27FC236}">
                <a16:creationId xmlns:a16="http://schemas.microsoft.com/office/drawing/2014/main" id="{585834A8-A727-1853-082F-4E61A8B23B12}"/>
              </a:ext>
            </a:extLst>
          </p:cNvPr>
          <p:cNvSpPr/>
          <p:nvPr/>
        </p:nvSpPr>
        <p:spPr>
          <a:xfrm rot="16200000">
            <a:off x="-2403420" y="3223715"/>
            <a:ext cx="6368757" cy="671761"/>
          </a:xfrm>
          <a:prstGeom prst="rightArrow">
            <a:avLst/>
          </a:prstGeom>
          <a:solidFill>
            <a:srgbClr val="35915D"/>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Tw Cen MT" panose="020B0602020104020603"/>
              <a:ea typeface="+mn-ea"/>
              <a:cs typeface="+mn-cs"/>
            </a:endParaRPr>
          </a:p>
        </p:txBody>
      </p:sp>
      <p:sp>
        <p:nvSpPr>
          <p:cNvPr id="11" name="TextBox 10">
            <a:extLst>
              <a:ext uri="{FF2B5EF4-FFF2-40B4-BE49-F238E27FC236}">
                <a16:creationId xmlns:a16="http://schemas.microsoft.com/office/drawing/2014/main" id="{B200F80E-7DD5-7E3A-3664-6E4D4CA0C26B}"/>
              </a:ext>
            </a:extLst>
          </p:cNvPr>
          <p:cNvSpPr txBox="1"/>
          <p:nvPr/>
        </p:nvSpPr>
        <p:spPr>
          <a:xfrm rot="16200000">
            <a:off x="-111550" y="1564489"/>
            <a:ext cx="1784757"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Tw Cen MT" panose="020B0602020104020603"/>
                <a:ea typeface="+mn-ea"/>
                <a:cs typeface="+mn-cs"/>
              </a:rPr>
              <a:t>OUTCOMES</a:t>
            </a:r>
          </a:p>
        </p:txBody>
      </p:sp>
      <p:sp>
        <p:nvSpPr>
          <p:cNvPr id="12" name="Arrow: Curved Up 11">
            <a:extLst>
              <a:ext uri="{FF2B5EF4-FFF2-40B4-BE49-F238E27FC236}">
                <a16:creationId xmlns:a16="http://schemas.microsoft.com/office/drawing/2014/main" id="{46424C7C-3EFF-EEAC-73B0-A70DB56002CD}"/>
              </a:ext>
            </a:extLst>
          </p:cNvPr>
          <p:cNvSpPr/>
          <p:nvPr/>
        </p:nvSpPr>
        <p:spPr>
          <a:xfrm rot="16200000">
            <a:off x="-82306" y="2653723"/>
            <a:ext cx="2516829" cy="298368"/>
          </a:xfrm>
          <a:prstGeom prst="curvedUpArrow">
            <a:avLst/>
          </a:prstGeom>
          <a:solidFill>
            <a:schemeClr val="accent3">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CF07CA51-E602-71B9-4253-6F536CCCD027}"/>
              </a:ext>
            </a:extLst>
          </p:cNvPr>
          <p:cNvSpPr txBox="1"/>
          <p:nvPr/>
        </p:nvSpPr>
        <p:spPr>
          <a:xfrm rot="16200000">
            <a:off x="-226648" y="3781897"/>
            <a:ext cx="204539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Tw Cen MT" panose="020B0602020104020603"/>
                <a:ea typeface="+mn-ea"/>
                <a:cs typeface="+mn-cs"/>
              </a:rPr>
              <a:t>IMMEDIATE RESULTS</a:t>
            </a:r>
          </a:p>
        </p:txBody>
      </p:sp>
      <p:sp>
        <p:nvSpPr>
          <p:cNvPr id="14" name="TextBox 13">
            <a:extLst>
              <a:ext uri="{FF2B5EF4-FFF2-40B4-BE49-F238E27FC236}">
                <a16:creationId xmlns:a16="http://schemas.microsoft.com/office/drawing/2014/main" id="{D412A6C7-E6A9-83EF-2D1D-C44D9B48E4DE}"/>
              </a:ext>
            </a:extLst>
          </p:cNvPr>
          <p:cNvSpPr txBox="1"/>
          <p:nvPr/>
        </p:nvSpPr>
        <p:spPr>
          <a:xfrm rot="16200000">
            <a:off x="575367" y="2817556"/>
            <a:ext cx="110483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8853">
                    <a:lumMod val="75000"/>
                  </a:srgbClr>
                </a:solidFill>
                <a:effectLst/>
                <a:uLnTx/>
                <a:uFillTx/>
                <a:latin typeface="Tw Cen MT" panose="020B0602020104020603"/>
                <a:ea typeface="+mn-ea"/>
                <a:cs typeface="+mn-cs"/>
              </a:rPr>
              <a:t>Assumptions</a:t>
            </a:r>
          </a:p>
        </p:txBody>
      </p:sp>
      <p:sp>
        <p:nvSpPr>
          <p:cNvPr id="15" name="TextBox 14">
            <a:extLst>
              <a:ext uri="{FF2B5EF4-FFF2-40B4-BE49-F238E27FC236}">
                <a16:creationId xmlns:a16="http://schemas.microsoft.com/office/drawing/2014/main" id="{34A94E9A-7E3D-BBC9-06EC-E7FFA94E5B7B}"/>
              </a:ext>
            </a:extLst>
          </p:cNvPr>
          <p:cNvSpPr txBox="1"/>
          <p:nvPr/>
        </p:nvSpPr>
        <p:spPr>
          <a:xfrm rot="16200000">
            <a:off x="288126" y="5462850"/>
            <a:ext cx="102530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Tw Cen MT" panose="020B0602020104020603"/>
                <a:ea typeface="+mn-ea"/>
                <a:cs typeface="+mn-cs"/>
              </a:rPr>
              <a:t>ACTIVITIES</a:t>
            </a:r>
          </a:p>
        </p:txBody>
      </p:sp>
      <p:sp>
        <p:nvSpPr>
          <p:cNvPr id="16" name="TextBox 15">
            <a:extLst>
              <a:ext uri="{FF2B5EF4-FFF2-40B4-BE49-F238E27FC236}">
                <a16:creationId xmlns:a16="http://schemas.microsoft.com/office/drawing/2014/main" id="{0AF0D31D-5B90-4BA8-1428-B99AD766D5DC}"/>
              </a:ext>
            </a:extLst>
          </p:cNvPr>
          <p:cNvSpPr txBox="1"/>
          <p:nvPr/>
        </p:nvSpPr>
        <p:spPr>
          <a:xfrm rot="16200000">
            <a:off x="293126" y="6274664"/>
            <a:ext cx="1025299"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Tw Cen MT" panose="020B0602020104020603"/>
                <a:ea typeface="+mn-ea"/>
                <a:cs typeface="+mn-cs"/>
              </a:rPr>
              <a:t>INPUTS</a:t>
            </a:r>
          </a:p>
        </p:txBody>
      </p:sp>
      <p:sp>
        <p:nvSpPr>
          <p:cNvPr id="28" name="Rectangle 27">
            <a:extLst>
              <a:ext uri="{FF2B5EF4-FFF2-40B4-BE49-F238E27FC236}">
                <a16:creationId xmlns:a16="http://schemas.microsoft.com/office/drawing/2014/main" id="{2F436F14-E63E-2292-1555-48B3062E17B5}"/>
              </a:ext>
            </a:extLst>
          </p:cNvPr>
          <p:cNvSpPr/>
          <p:nvPr/>
        </p:nvSpPr>
        <p:spPr>
          <a:xfrm>
            <a:off x="1688981" y="6080714"/>
            <a:ext cx="6953969" cy="633585"/>
          </a:xfrm>
          <a:prstGeom prst="rect">
            <a:avLst/>
          </a:prstGeom>
          <a:solidFill>
            <a:srgbClr val="E9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Grant awarded by the DIGIT Project and private co-financing</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Technology scouts trained and certified by the Program</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hr-HR" sz="1000" b="1" i="0" u="none" strike="noStrike" kern="1200" cap="none" spc="0" normalizeH="0" baseline="0" noProof="0" dirty="0">
                <a:ln>
                  <a:noFill/>
                </a:ln>
                <a:solidFill>
                  <a:schemeClr val="tx1"/>
                </a:solidFill>
                <a:effectLst/>
                <a:uLnTx/>
                <a:uFillTx/>
                <a:latin typeface="Tw Cen MT" panose="020B0602020104020603"/>
                <a:ea typeface="+mn-ea"/>
                <a:cs typeface="+mn-cs"/>
              </a:rPr>
              <a:t>Project management is organized</a:t>
            </a:r>
            <a:endParaRPr kumimoji="0" lang="en-US" sz="1000" b="1" i="0" u="none" strike="noStrike" kern="1200" cap="none" spc="0" normalizeH="0" baseline="0" noProof="0" dirty="0">
              <a:ln>
                <a:noFill/>
              </a:ln>
              <a:solidFill>
                <a:schemeClr val="tx1"/>
              </a:solidFill>
              <a:effectLst/>
              <a:uLnTx/>
              <a:uFillTx/>
              <a:latin typeface="Tw Cen MT" panose="020B0602020104020603"/>
              <a:ea typeface="+mn-ea"/>
              <a:cs typeface="+mn-cs"/>
            </a:endParaRPr>
          </a:p>
        </p:txBody>
      </p:sp>
      <p:pic>
        <p:nvPicPr>
          <p:cNvPr id="29" name="Graphic 28" descr="Coins">
            <a:extLst>
              <a:ext uri="{FF2B5EF4-FFF2-40B4-BE49-F238E27FC236}">
                <a16:creationId xmlns:a16="http://schemas.microsoft.com/office/drawing/2014/main" id="{E31EAD6F-15C0-6E17-FE7E-B3D5A8A82AD2}"/>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43578" y="6022720"/>
            <a:ext cx="228600" cy="228600"/>
          </a:xfrm>
          <a:prstGeom prst="rect">
            <a:avLst/>
          </a:prstGeom>
          <a:noFill/>
        </p:spPr>
      </p:pic>
      <p:pic>
        <p:nvPicPr>
          <p:cNvPr id="30" name="Graphic 29" descr="Users">
            <a:extLst>
              <a:ext uri="{FF2B5EF4-FFF2-40B4-BE49-F238E27FC236}">
                <a16:creationId xmlns:a16="http://schemas.microsoft.com/office/drawing/2014/main" id="{68D96784-5FF8-FD71-5C3C-E7588AD2EB83}"/>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43578" y="6240136"/>
            <a:ext cx="228600" cy="228600"/>
          </a:xfrm>
          <a:prstGeom prst="rect">
            <a:avLst/>
          </a:prstGeom>
        </p:spPr>
      </p:pic>
      <p:sp>
        <p:nvSpPr>
          <p:cNvPr id="46" name="TextBox 45">
            <a:extLst>
              <a:ext uri="{FF2B5EF4-FFF2-40B4-BE49-F238E27FC236}">
                <a16:creationId xmlns:a16="http://schemas.microsoft.com/office/drawing/2014/main" id="{43A7FCF7-6D46-9DCF-B083-30E18132CC26}"/>
              </a:ext>
            </a:extLst>
          </p:cNvPr>
          <p:cNvSpPr txBox="1"/>
          <p:nvPr/>
        </p:nvSpPr>
        <p:spPr>
          <a:xfrm>
            <a:off x="457390" y="804430"/>
            <a:ext cx="1240860" cy="292388"/>
          </a:xfrm>
          <a:prstGeom prst="rect">
            <a:avLst/>
          </a:prstGeom>
          <a:solidFill>
            <a:srgbClr val="35915D"/>
          </a:solidFill>
          <a:ln>
            <a:solidFill>
              <a:schemeClr val="accent5">
                <a:lumMod val="20000"/>
                <a:lumOff val="8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bg1"/>
                </a:solidFill>
                <a:effectLst/>
                <a:uLnTx/>
                <a:uFillTx/>
                <a:latin typeface="Tw Cen MT" panose="020B0602020104020603"/>
                <a:ea typeface="+mn-ea"/>
                <a:cs typeface="+mn-cs"/>
              </a:rPr>
              <a:t>Program goal</a:t>
            </a:r>
          </a:p>
        </p:txBody>
      </p:sp>
      <p:pic>
        <p:nvPicPr>
          <p:cNvPr id="51" name="Graphic 50" descr="Gears">
            <a:extLst>
              <a:ext uri="{FF2B5EF4-FFF2-40B4-BE49-F238E27FC236}">
                <a16:creationId xmlns:a16="http://schemas.microsoft.com/office/drawing/2014/main" id="{0782AD99-61B6-64CF-1977-1020F8933E2A}"/>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16839" y="6462232"/>
            <a:ext cx="282077" cy="282077"/>
          </a:xfrm>
          <a:prstGeom prst="rect">
            <a:avLst/>
          </a:prstGeom>
        </p:spPr>
      </p:pic>
      <p:sp>
        <p:nvSpPr>
          <p:cNvPr id="45" name="Rectangle: Diagonal Corners Snipped 44">
            <a:extLst>
              <a:ext uri="{FF2B5EF4-FFF2-40B4-BE49-F238E27FC236}">
                <a16:creationId xmlns:a16="http://schemas.microsoft.com/office/drawing/2014/main" id="{637929E5-8419-95B1-F90A-EB2CBC6858BB}"/>
              </a:ext>
            </a:extLst>
          </p:cNvPr>
          <p:cNvSpPr/>
          <p:nvPr/>
        </p:nvSpPr>
        <p:spPr>
          <a:xfrm>
            <a:off x="1683085" y="730161"/>
            <a:ext cx="9943997" cy="451280"/>
          </a:xfrm>
          <a:prstGeom prst="snip2DiagRect">
            <a:avLst/>
          </a:prstGeom>
          <a:solidFill>
            <a:srgbClr val="35915D"/>
          </a:soli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bg1"/>
                </a:solidFill>
                <a:effectLst/>
                <a:uLnTx/>
                <a:uFillTx/>
                <a:latin typeface="Tw Cen MT" panose="020B0602020104020603"/>
                <a:ea typeface="+mn-ea"/>
                <a:cs typeface="+mn-cs"/>
              </a:rPr>
              <a:t>Increase the innovativeness and competitiveness of companies through a better understanding of the innovation cycle and effective utilization of the academic sector.</a:t>
            </a:r>
          </a:p>
        </p:txBody>
      </p:sp>
      <p:sp>
        <p:nvSpPr>
          <p:cNvPr id="31" name="Rectangle: Diagonal Corners Snipped 44">
            <a:extLst>
              <a:ext uri="{FF2B5EF4-FFF2-40B4-BE49-F238E27FC236}">
                <a16:creationId xmlns:a16="http://schemas.microsoft.com/office/drawing/2014/main" id="{4B1875A0-771B-3DA0-8444-A3195BE704DD}"/>
              </a:ext>
            </a:extLst>
          </p:cNvPr>
          <p:cNvSpPr/>
          <p:nvPr/>
        </p:nvSpPr>
        <p:spPr>
          <a:xfrm>
            <a:off x="1680218" y="120264"/>
            <a:ext cx="8029595" cy="464323"/>
          </a:xfrm>
          <a:prstGeom prst="snip2DiagRect">
            <a:avLst/>
          </a:prstGeom>
          <a:solidFill>
            <a:srgbClr val="295A4D"/>
          </a:soli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w Cen MT" panose="020B0602020104020603"/>
                <a:ea typeface="+mn-ea"/>
                <a:cs typeface="+mn-cs"/>
              </a:rPr>
              <a:t>[O] Expected long-term effects:</a:t>
            </a:r>
          </a:p>
        </p:txBody>
      </p:sp>
      <p:sp>
        <p:nvSpPr>
          <p:cNvPr id="63" name="Rectangle 62">
            <a:extLst>
              <a:ext uri="{FF2B5EF4-FFF2-40B4-BE49-F238E27FC236}">
                <a16:creationId xmlns:a16="http://schemas.microsoft.com/office/drawing/2014/main" id="{C6FD4335-AE37-720C-B244-82CD46116FD7}"/>
              </a:ext>
            </a:extLst>
          </p:cNvPr>
          <p:cNvSpPr/>
          <p:nvPr/>
        </p:nvSpPr>
        <p:spPr>
          <a:xfrm>
            <a:off x="1374656" y="1724421"/>
            <a:ext cx="2880000" cy="701848"/>
          </a:xfrm>
          <a:prstGeom prst="rect">
            <a:avLst/>
          </a:prstGeom>
          <a:no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t"/>
          <a:lstStyle/>
          <a:p>
            <a:pPr marL="171454" marR="0" lvl="0" indent="-171454"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chemeClr val="tx1"/>
                </a:solidFill>
                <a:effectLst/>
                <a:uLnTx/>
                <a:uFillTx/>
                <a:latin typeface="Tw Cen MT" panose="020B0602020104020603"/>
                <a:ea typeface="+mn-ea"/>
                <a:cs typeface="+mn-cs"/>
              </a:rPr>
              <a:t>Value of private investment in research and development after project completion</a:t>
            </a:r>
          </a:p>
        </p:txBody>
      </p:sp>
      <p:sp>
        <p:nvSpPr>
          <p:cNvPr id="66" name="Rectangle 65">
            <a:extLst>
              <a:ext uri="{FF2B5EF4-FFF2-40B4-BE49-F238E27FC236}">
                <a16:creationId xmlns:a16="http://schemas.microsoft.com/office/drawing/2014/main" id="{E4013593-EBF0-06B0-DD59-91C3DA42DBDB}"/>
              </a:ext>
            </a:extLst>
          </p:cNvPr>
          <p:cNvSpPr/>
          <p:nvPr/>
        </p:nvSpPr>
        <p:spPr>
          <a:xfrm>
            <a:off x="1478754" y="5559837"/>
            <a:ext cx="8779942" cy="473047"/>
          </a:xfrm>
          <a:prstGeom prst="rect">
            <a:avLst/>
          </a:prstGeom>
          <a:solidFill>
            <a:schemeClr val="bg1">
              <a:lumMod val="95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t" anchorCtr="0"/>
          <a:lstStyle/>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900" b="1"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Industrial research (TRL 3-4)</a:t>
            </a: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900" b="1"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Innovation cycle management </a:t>
            </a:r>
            <a:endParaRPr kumimoji="0" lang="en-US" sz="900" b="1"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endParaRPr>
          </a:p>
        </p:txBody>
      </p:sp>
      <p:sp>
        <p:nvSpPr>
          <p:cNvPr id="80" name="Isosceles Triangle 79">
            <a:extLst>
              <a:ext uri="{FF2B5EF4-FFF2-40B4-BE49-F238E27FC236}">
                <a16:creationId xmlns:a16="http://schemas.microsoft.com/office/drawing/2014/main" id="{D63811BD-9630-4D46-6F2A-E9E1B4B0B874}"/>
              </a:ext>
            </a:extLst>
          </p:cNvPr>
          <p:cNvSpPr/>
          <p:nvPr/>
        </p:nvSpPr>
        <p:spPr>
          <a:xfrm rot="5400000">
            <a:off x="5742938" y="3979520"/>
            <a:ext cx="1055790" cy="293588"/>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 name="Rectangle 2">
            <a:extLst>
              <a:ext uri="{FF2B5EF4-FFF2-40B4-BE49-F238E27FC236}">
                <a16:creationId xmlns:a16="http://schemas.microsoft.com/office/drawing/2014/main" id="{93DE5CE0-A0F6-092B-CEAD-6E989252EF14}"/>
              </a:ext>
            </a:extLst>
          </p:cNvPr>
          <p:cNvSpPr/>
          <p:nvPr/>
        </p:nvSpPr>
        <p:spPr>
          <a:xfrm>
            <a:off x="1534290" y="4424453"/>
            <a:ext cx="4496100" cy="1049772"/>
          </a:xfrm>
          <a:prstGeom prst="rect">
            <a:avLst/>
          </a:prstGeom>
          <a:no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t"/>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Number of technology scouts engaged</a:t>
            </a:r>
            <a:endParaRPr kumimoji="0" lang="hr-HR" sz="11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Number of </a:t>
            </a:r>
            <a:r>
              <a:rPr kumimoji="0" lang="hr-HR" sz="11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enterprises</a:t>
            </a:r>
            <a:r>
              <a:rPr kumimoji="0" lang="en-US" sz="11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 supported by technology scouting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Number of project </a:t>
            </a:r>
            <a:r>
              <a:rPr kumimoji="0" lang="hr-HR" sz="11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proposals</a:t>
            </a:r>
            <a:r>
              <a:rPr kumimoji="0" lang="en-US" sz="11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 submitted per technology scout</a:t>
            </a:r>
          </a:p>
        </p:txBody>
      </p:sp>
      <p:sp>
        <p:nvSpPr>
          <p:cNvPr id="6" name="Rectangle: Diagonal Corners Snipped 44">
            <a:extLst>
              <a:ext uri="{FF2B5EF4-FFF2-40B4-BE49-F238E27FC236}">
                <a16:creationId xmlns:a16="http://schemas.microsoft.com/office/drawing/2014/main" id="{D4FFFEF4-2015-CA6B-067B-9B6381E88455}"/>
              </a:ext>
            </a:extLst>
          </p:cNvPr>
          <p:cNvSpPr/>
          <p:nvPr/>
        </p:nvSpPr>
        <p:spPr>
          <a:xfrm>
            <a:off x="4754880" y="111185"/>
            <a:ext cx="6870267" cy="473402"/>
          </a:xfrm>
          <a:prstGeom prst="snip2DiagRect">
            <a:avLst/>
          </a:prstGeom>
          <a:solidFill>
            <a:srgbClr val="295A4D"/>
          </a:soli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white"/>
                </a:solidFill>
                <a:effectLst/>
                <a:uLnTx/>
                <a:uFillTx/>
                <a:latin typeface="Tw Cen MT" panose="020B0602020104020603"/>
                <a:ea typeface="+mn-ea"/>
                <a:cs typeface="+mn-cs"/>
              </a:rPr>
              <a:t>Number of product innovations introduced*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white"/>
                </a:solidFill>
                <a:effectLst/>
                <a:uLnTx/>
                <a:uFillTx/>
                <a:latin typeface="Tw Cen MT" panose="020B0602020104020603"/>
                <a:ea typeface="+mn-ea"/>
                <a:cs typeface="+mn-cs"/>
              </a:rPr>
              <a:t>Number of process innovations introduced</a:t>
            </a:r>
            <a:r>
              <a:rPr kumimoji="0" lang="hr-HR" sz="1000" b="1" i="0" u="none" strike="noStrike" kern="1200" cap="none" spc="0" normalizeH="0" baseline="0" noProof="0" dirty="0">
                <a:ln>
                  <a:noFill/>
                </a:ln>
                <a:solidFill>
                  <a:prstClr val="white"/>
                </a:solidFill>
                <a:effectLst/>
                <a:uLnTx/>
                <a:uFillTx/>
                <a:latin typeface="Tw Cen MT" panose="020B0602020104020603"/>
                <a:ea typeface="+mn-ea"/>
                <a:cs typeface="+mn-cs"/>
              </a:rPr>
              <a:t>*</a:t>
            </a:r>
            <a:r>
              <a:rPr kumimoji="0" lang="en-US" sz="1000" b="1"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a:t>
            </a:r>
          </a:p>
        </p:txBody>
      </p:sp>
      <p:sp>
        <p:nvSpPr>
          <p:cNvPr id="4" name="Rectangle 3">
            <a:extLst>
              <a:ext uri="{FF2B5EF4-FFF2-40B4-BE49-F238E27FC236}">
                <a16:creationId xmlns:a16="http://schemas.microsoft.com/office/drawing/2014/main" id="{C080298C-0983-18E2-F95F-35E3086C8D0F}"/>
              </a:ext>
            </a:extLst>
          </p:cNvPr>
          <p:cNvSpPr/>
          <p:nvPr/>
        </p:nvSpPr>
        <p:spPr>
          <a:xfrm>
            <a:off x="6590143" y="3663128"/>
            <a:ext cx="4626230" cy="720000"/>
          </a:xfrm>
          <a:prstGeom prst="rect">
            <a:avLst/>
          </a:prstGeom>
          <a:solidFill>
            <a:srgbClr val="35915D"/>
          </a:solidFill>
          <a:ln>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Tw Cen MT" panose="020B0602020104020603"/>
                <a:ea typeface="+mn-ea"/>
                <a:cs typeface="+mn-cs"/>
              </a:rPr>
              <a:t>[b] Increasing </a:t>
            </a:r>
            <a:r>
              <a:rPr kumimoji="0" lang="hr-HR" sz="1100" b="1" i="0" u="none" strike="noStrike" kern="1200" cap="none" spc="0" normalizeH="0" baseline="0" noProof="0" dirty="0">
                <a:ln>
                  <a:noFill/>
                </a:ln>
                <a:solidFill>
                  <a:schemeClr val="bg1"/>
                </a:solidFill>
                <a:effectLst/>
                <a:uLnTx/>
                <a:uFillTx/>
                <a:latin typeface="Tw Cen MT" panose="020B0602020104020603"/>
                <a:ea typeface="+mn-ea"/>
                <a:cs typeface="+mn-cs"/>
              </a:rPr>
              <a:t>research and commercialization activities</a:t>
            </a:r>
            <a:endParaRPr kumimoji="0" lang="en-US" sz="1100" b="1" i="0" u="none" strike="noStrike" kern="1200" cap="none" spc="0" normalizeH="0" baseline="0" noProof="0" dirty="0">
              <a:ln>
                <a:noFill/>
              </a:ln>
              <a:solidFill>
                <a:schemeClr val="bg1"/>
              </a:solidFill>
              <a:effectLst/>
              <a:uLnTx/>
              <a:uFillTx/>
              <a:latin typeface="Tw Cen MT" panose="020B0602020104020603"/>
              <a:ea typeface="+mn-ea"/>
              <a:cs typeface="+mn-cs"/>
            </a:endParaRPr>
          </a:p>
        </p:txBody>
      </p:sp>
      <p:sp>
        <p:nvSpPr>
          <p:cNvPr id="5" name="Rectangle 4">
            <a:extLst>
              <a:ext uri="{FF2B5EF4-FFF2-40B4-BE49-F238E27FC236}">
                <a16:creationId xmlns:a16="http://schemas.microsoft.com/office/drawing/2014/main" id="{FDEE4373-10C8-3E2C-AADE-68F72985C7D6}"/>
              </a:ext>
            </a:extLst>
          </p:cNvPr>
          <p:cNvSpPr/>
          <p:nvPr/>
        </p:nvSpPr>
        <p:spPr>
          <a:xfrm>
            <a:off x="1534290" y="3692287"/>
            <a:ext cx="4512224" cy="712943"/>
          </a:xfrm>
          <a:prstGeom prst="rect">
            <a:avLst/>
          </a:prstGeom>
          <a:solidFill>
            <a:srgbClr val="35915D"/>
          </a:solidFill>
          <a:ln>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Tw Cen MT" panose="020B0602020104020603"/>
                <a:ea typeface="+mn-ea"/>
                <a:cs typeface="+mn-cs"/>
              </a:rPr>
              <a:t>[a] Increasing technology scouting support</a:t>
            </a:r>
          </a:p>
        </p:txBody>
      </p:sp>
      <p:sp>
        <p:nvSpPr>
          <p:cNvPr id="9" name="Rectangle: Top Corners Rounded 8">
            <a:extLst>
              <a:ext uri="{FF2B5EF4-FFF2-40B4-BE49-F238E27FC236}">
                <a16:creationId xmlns:a16="http://schemas.microsoft.com/office/drawing/2014/main" id="{33B2FF22-86F4-AE93-1C00-0D86266EA0C8}"/>
              </a:ext>
            </a:extLst>
          </p:cNvPr>
          <p:cNvSpPr/>
          <p:nvPr/>
        </p:nvSpPr>
        <p:spPr>
          <a:xfrm>
            <a:off x="1359092" y="1373103"/>
            <a:ext cx="2880000" cy="360000"/>
          </a:xfrm>
          <a:prstGeom prst="round2SameRect">
            <a:avLst/>
          </a:prstGeom>
          <a:solidFill>
            <a:srgbClr val="295A4D"/>
          </a:solidFill>
          <a:ln>
            <a:solidFill>
              <a:srgbClr val="295A4D"/>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w Cen MT" panose="020B0602020104020603"/>
                <a:ea typeface="+mn-ea"/>
                <a:cs typeface="+mn-cs"/>
              </a:rPr>
              <a:t>[A] Improving the research, development and innovation capacities of enterprises</a:t>
            </a:r>
          </a:p>
        </p:txBody>
      </p:sp>
      <p:sp>
        <p:nvSpPr>
          <p:cNvPr id="18" name="Rectangle 17">
            <a:extLst>
              <a:ext uri="{FF2B5EF4-FFF2-40B4-BE49-F238E27FC236}">
                <a16:creationId xmlns:a16="http://schemas.microsoft.com/office/drawing/2014/main" id="{24B3D3C5-5831-8220-2ED9-BC349382BD9F}"/>
              </a:ext>
            </a:extLst>
          </p:cNvPr>
          <p:cNvSpPr/>
          <p:nvPr/>
        </p:nvSpPr>
        <p:spPr>
          <a:xfrm>
            <a:off x="6584351" y="4392867"/>
            <a:ext cx="4651573" cy="1098340"/>
          </a:xfrm>
          <a:prstGeom prst="rect">
            <a:avLst/>
          </a:prstGeom>
          <a:no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t"/>
          <a:lstStyle/>
          <a:p>
            <a:pPr marL="171450" lvl="0" indent="-171450">
              <a:buFont typeface="Arial" panose="020B0604020202020204" pitchFamily="34" charset="0"/>
              <a:buChar char="•"/>
              <a:defRPr/>
            </a:pPr>
            <a:r>
              <a:rPr lang="en-US" sz="1100" dirty="0">
                <a:solidFill>
                  <a:srgbClr val="3E8853">
                    <a:lumMod val="50000"/>
                  </a:srgbClr>
                </a:solidFill>
              </a:rPr>
              <a:t>Contract research projects supported between enterprises and research organizations </a:t>
            </a:r>
            <a:endParaRPr lang="hr-HR" sz="1100" dirty="0">
              <a:solidFill>
                <a:srgbClr val="3E8853">
                  <a:lumMod val="50000"/>
                </a:srgbClr>
              </a:solidFill>
            </a:endParaRPr>
          </a:p>
          <a:p>
            <a:pPr marL="171450" lvl="0" indent="-171450">
              <a:buFont typeface="Arial" panose="020B0604020202020204" pitchFamily="34" charset="0"/>
              <a:buChar char="•"/>
              <a:defRPr/>
            </a:pPr>
            <a:r>
              <a:rPr lang="en-US" sz="1100" dirty="0">
                <a:solidFill>
                  <a:srgbClr val="3E8853">
                    <a:lumMod val="50000"/>
                  </a:srgbClr>
                </a:solidFill>
              </a:rPr>
              <a:t>Value of private investment matching public support*</a:t>
            </a:r>
            <a:endParaRPr kumimoji="0" lang="hr-HR" sz="1100" b="0" i="0" u="none" strike="noStrike" kern="1200" cap="none" spc="0" normalizeH="0" baseline="0" noProof="0" dirty="0">
              <a:ln>
                <a:noFill/>
              </a:ln>
              <a:solidFill>
                <a:srgbClr val="3E8853">
                  <a:lumMod val="50000"/>
                </a:srgbClr>
              </a:solidFill>
              <a:effectLst/>
              <a:uLnTx/>
              <a:uFillTx/>
              <a:latin typeface="Tw Cen MT" panose="020B0602020104020603"/>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100" b="0" i="0" u="none" strike="noStrike" kern="1200" cap="none" spc="0" normalizeH="0" baseline="0" noProof="0" dirty="0">
                <a:ln>
                  <a:noFill/>
                </a:ln>
                <a:solidFill>
                  <a:srgbClr val="3E8853">
                    <a:lumMod val="50000"/>
                  </a:srgbClr>
                </a:solidFill>
                <a:effectLst/>
                <a:uLnTx/>
                <a:uFillTx/>
                <a:latin typeface="Tw Cen MT" panose="020B0602020104020603"/>
              </a:rPr>
              <a:t>Percentage of women that applied to the Call  </a:t>
            </a:r>
            <a:endParaRPr kumimoji="0" lang="en-US" sz="1100" b="0" i="0" u="none" strike="noStrike" kern="1200" cap="none" spc="0" normalizeH="0" baseline="0" noProof="0" dirty="0">
              <a:ln>
                <a:noFill/>
              </a:ln>
              <a:solidFill>
                <a:srgbClr val="3E8853">
                  <a:lumMod val="50000"/>
                </a:srgbClr>
              </a:solidFill>
              <a:effectLst/>
              <a:uLnTx/>
              <a:uFillTx/>
              <a:latin typeface="Tw Cen MT" panose="020B0602020104020603"/>
            </a:endParaRPr>
          </a:p>
        </p:txBody>
      </p:sp>
      <p:sp>
        <p:nvSpPr>
          <p:cNvPr id="19" name="Isosceles Triangle 18">
            <a:extLst>
              <a:ext uri="{FF2B5EF4-FFF2-40B4-BE49-F238E27FC236}">
                <a16:creationId xmlns:a16="http://schemas.microsoft.com/office/drawing/2014/main" id="{65749450-FC60-10D0-8447-00ACECC411D9}"/>
              </a:ext>
            </a:extLst>
          </p:cNvPr>
          <p:cNvSpPr/>
          <p:nvPr/>
        </p:nvSpPr>
        <p:spPr>
          <a:xfrm>
            <a:off x="5868725" y="5371366"/>
            <a:ext cx="360000" cy="18847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CED7">
                  <a:lumMod val="75000"/>
                </a:srgbClr>
              </a:solidFill>
              <a:effectLst/>
              <a:uLnTx/>
              <a:uFillTx/>
              <a:latin typeface="Tw Cen MT" panose="020B0602020104020603"/>
              <a:ea typeface="+mn-ea"/>
              <a:cs typeface="+mn-cs"/>
            </a:endParaRPr>
          </a:p>
        </p:txBody>
      </p:sp>
      <p:sp>
        <p:nvSpPr>
          <p:cNvPr id="7" name="Rectangle 6">
            <a:extLst>
              <a:ext uri="{FF2B5EF4-FFF2-40B4-BE49-F238E27FC236}">
                <a16:creationId xmlns:a16="http://schemas.microsoft.com/office/drawing/2014/main" id="{3CC811A1-EF5A-8043-412B-70FDD75CE123}"/>
              </a:ext>
            </a:extLst>
          </p:cNvPr>
          <p:cNvSpPr/>
          <p:nvPr/>
        </p:nvSpPr>
        <p:spPr>
          <a:xfrm>
            <a:off x="4639197" y="1721535"/>
            <a:ext cx="2924217" cy="952926"/>
          </a:xfrm>
          <a:prstGeom prst="rect">
            <a:avLst/>
          </a:prstGeom>
          <a:no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t"/>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chemeClr val="tx1"/>
                </a:solidFill>
                <a:effectLst/>
                <a:uLnTx/>
                <a:uFillTx/>
                <a:latin typeface="Tw Cen MT" panose="020B0602020104020603"/>
              </a:rPr>
              <a:t>Number of technology transfers realized*</a:t>
            </a:r>
            <a:endParaRPr kumimoji="0" lang="hr-HR" sz="1100" i="0" u="none" strike="noStrike" kern="1200" cap="none" spc="0" normalizeH="0" baseline="0" noProof="0" dirty="0">
              <a:ln>
                <a:noFill/>
              </a:ln>
              <a:solidFill>
                <a:schemeClr val="tx1"/>
              </a:solidFill>
              <a:effectLst/>
              <a:uLnTx/>
              <a:uFillTx/>
              <a:latin typeface="Tw Cen MT" panose="020B0602020104020603"/>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chemeClr val="tx1"/>
                </a:solidFill>
                <a:effectLst/>
                <a:uLnTx/>
                <a:uFillTx/>
                <a:latin typeface="Tw Cen MT" panose="020B0602020104020603"/>
              </a:rPr>
              <a:t>Number of intellectual property applications filed*</a:t>
            </a:r>
            <a:endParaRPr kumimoji="0" lang="hr-HR" sz="1100" i="0" u="none" strike="noStrike" kern="1200" cap="none" spc="0" normalizeH="0" baseline="0" noProof="0" dirty="0">
              <a:ln>
                <a:noFill/>
              </a:ln>
              <a:solidFill>
                <a:schemeClr val="tx1"/>
              </a:solidFill>
              <a:effectLst/>
              <a:uLnTx/>
              <a:uFillTx/>
              <a:latin typeface="Tw Cen MT" panose="020B0602020104020603"/>
            </a:endParaRPr>
          </a:p>
          <a:p>
            <a:pPr marL="171450" lvl="0" indent="-171450">
              <a:buFont typeface="Arial" panose="020B0604020202020204" pitchFamily="34" charset="0"/>
              <a:buChar char="•"/>
              <a:defRPr/>
            </a:pPr>
            <a:r>
              <a:rPr lang="en-US" sz="1100" dirty="0">
                <a:solidFill>
                  <a:schemeClr val="tx1"/>
                </a:solidFill>
              </a:rPr>
              <a:t>Number of concepts successfully proven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endParaRPr>
          </a:p>
        </p:txBody>
      </p:sp>
      <p:sp>
        <p:nvSpPr>
          <p:cNvPr id="8" name="Rectangle: Top Corners Rounded 7">
            <a:extLst>
              <a:ext uri="{FF2B5EF4-FFF2-40B4-BE49-F238E27FC236}">
                <a16:creationId xmlns:a16="http://schemas.microsoft.com/office/drawing/2014/main" id="{B06D881A-925B-E8B3-37CC-72846D91B5D6}"/>
              </a:ext>
            </a:extLst>
          </p:cNvPr>
          <p:cNvSpPr/>
          <p:nvPr/>
        </p:nvSpPr>
        <p:spPr>
          <a:xfrm>
            <a:off x="4656761" y="1364492"/>
            <a:ext cx="2940451" cy="377222"/>
          </a:xfrm>
          <a:prstGeom prst="round2SameRect">
            <a:avLst/>
          </a:prstGeom>
          <a:solidFill>
            <a:srgbClr val="295A4D"/>
          </a:solidFill>
          <a:ln>
            <a:solidFill>
              <a:srgbClr val="295A4D"/>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w Cen MT" panose="020B0602020104020603"/>
                <a:ea typeface="+mn-ea"/>
                <a:cs typeface="+mn-cs"/>
              </a:rPr>
              <a:t>[B] Improving the market readiness of R&amp;D results</a:t>
            </a:r>
          </a:p>
        </p:txBody>
      </p:sp>
      <p:sp>
        <p:nvSpPr>
          <p:cNvPr id="2" name="Rectangle: Rounded Corners 1">
            <a:extLst>
              <a:ext uri="{FF2B5EF4-FFF2-40B4-BE49-F238E27FC236}">
                <a16:creationId xmlns:a16="http://schemas.microsoft.com/office/drawing/2014/main" id="{F83D768C-3473-7472-863D-6E548D0C0E8B}"/>
              </a:ext>
            </a:extLst>
          </p:cNvPr>
          <p:cNvSpPr/>
          <p:nvPr/>
        </p:nvSpPr>
        <p:spPr>
          <a:xfrm>
            <a:off x="6534534" y="2922088"/>
            <a:ext cx="4701389" cy="686609"/>
          </a:xfrm>
          <a:prstGeom prst="roundRect">
            <a:avLst/>
          </a:prstGeom>
          <a:solidFill>
            <a:schemeClr val="lt1">
              <a:alpha val="64000"/>
            </a:schemeClr>
          </a:solidFill>
          <a:ln w="3175">
            <a:solidFill>
              <a:schemeClr val="bg1">
                <a:lumMod val="95000"/>
              </a:schemeClr>
            </a:solidFill>
          </a:ln>
        </p:spPr>
        <p:style>
          <a:lnRef idx="2">
            <a:schemeClr val="accent3"/>
          </a:lnRef>
          <a:fillRef idx="1">
            <a:schemeClr val="lt1"/>
          </a:fillRef>
          <a:effectRef idx="0">
            <a:schemeClr val="accent3"/>
          </a:effectRef>
          <a:fontRef idx="minor">
            <a:schemeClr val="dk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E8853">
                    <a:lumMod val="75000"/>
                  </a:srgbClr>
                </a:solidFill>
                <a:effectLst/>
                <a:uLnTx/>
                <a:uFillTx/>
                <a:latin typeface="Tw Cen MT" panose="020B0602020104020603"/>
                <a:ea typeface="+mn-ea"/>
                <a:cs typeface="+mn-cs"/>
              </a:rPr>
              <a:t>If: collaboration produces results that the parties involved consider to be useful and in accordance with their needs, and if the intellectual property protection is feasible and/or exploitable</a:t>
            </a:r>
          </a:p>
        </p:txBody>
      </p:sp>
      <p:sp>
        <p:nvSpPr>
          <p:cNvPr id="23" name="TextBox 22">
            <a:extLst>
              <a:ext uri="{FF2B5EF4-FFF2-40B4-BE49-F238E27FC236}">
                <a16:creationId xmlns:a16="http://schemas.microsoft.com/office/drawing/2014/main" id="{05E11AD0-722F-5FD9-8309-0CE1EE664FC0}"/>
              </a:ext>
            </a:extLst>
          </p:cNvPr>
          <p:cNvSpPr txBox="1"/>
          <p:nvPr/>
        </p:nvSpPr>
        <p:spPr>
          <a:xfrm>
            <a:off x="8530706" y="6279950"/>
            <a:ext cx="308403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7CED7">
                    <a:lumMod val="50000"/>
                  </a:srgbClr>
                </a:solidFill>
                <a:effectLst/>
                <a:uLnTx/>
                <a:uFillTx/>
                <a:latin typeface="Tw Cen MT" panose="020B0602020104020603"/>
                <a:ea typeface="+mn-ea"/>
                <a:cs typeface="+mn-cs"/>
              </a:rPr>
              <a:t>Note: Indicators marked with an asterisk (*) are included in Croatia S3 2029.</a:t>
            </a:r>
          </a:p>
        </p:txBody>
      </p:sp>
      <p:sp>
        <p:nvSpPr>
          <p:cNvPr id="21" name="Rectangle 20">
            <a:extLst>
              <a:ext uri="{FF2B5EF4-FFF2-40B4-BE49-F238E27FC236}">
                <a16:creationId xmlns:a16="http://schemas.microsoft.com/office/drawing/2014/main" id="{152AE748-64E6-D163-A523-EB7B810AAB7B}"/>
              </a:ext>
            </a:extLst>
          </p:cNvPr>
          <p:cNvSpPr/>
          <p:nvPr/>
        </p:nvSpPr>
        <p:spPr>
          <a:xfrm>
            <a:off x="8003177" y="1719670"/>
            <a:ext cx="3654051" cy="1050069"/>
          </a:xfrm>
          <a:prstGeom prst="rect">
            <a:avLst/>
          </a:prstGeom>
          <a:no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t"/>
          <a:lstStyle/>
          <a:p>
            <a:pPr marL="171450" lvl="0" indent="-171450">
              <a:buFont typeface="Arial" panose="020B0604020202020204" pitchFamily="34" charset="0"/>
              <a:buChar char="•"/>
              <a:defRPr/>
            </a:pPr>
            <a:r>
              <a:rPr lang="en-US" sz="1100" dirty="0">
                <a:solidFill>
                  <a:prstClr val="black"/>
                </a:solidFill>
              </a:rPr>
              <a:t>Number of collaborative  projects </a:t>
            </a:r>
            <a:r>
              <a:rPr lang="hr-HR" sz="1100" dirty="0">
                <a:solidFill>
                  <a:prstClr val="black"/>
                </a:solidFill>
              </a:rPr>
              <a:t>after the project completion </a:t>
            </a:r>
            <a:r>
              <a:rPr lang="en-US" sz="1100" dirty="0">
                <a:solidFill>
                  <a:prstClr val="black"/>
                </a:solidFill>
              </a:rPr>
              <a:t>(between enterprises and research organizations) </a:t>
            </a:r>
            <a:endParaRPr lang="hr-HR" sz="1100" dirty="0">
              <a:solidFill>
                <a:prstClr val="black"/>
              </a:solidFill>
            </a:endParaRPr>
          </a:p>
          <a:p>
            <a:pPr marL="171450" lvl="0" indent="-171450">
              <a:buFont typeface="Arial" panose="020B0604020202020204" pitchFamily="34" charset="0"/>
              <a:buChar char="•"/>
              <a:defRPr/>
            </a:pPr>
            <a:r>
              <a:rPr lang="en-US" sz="1100" dirty="0">
                <a:solidFill>
                  <a:prstClr val="black"/>
                </a:solidFill>
              </a:rPr>
              <a:t>Value of collaborative projects </a:t>
            </a:r>
            <a:r>
              <a:rPr lang="hr-HR" sz="1100" dirty="0">
                <a:solidFill>
                  <a:prstClr val="black"/>
                </a:solidFill>
              </a:rPr>
              <a:t>after the project completion </a:t>
            </a:r>
            <a:r>
              <a:rPr lang="en-US" sz="1100" dirty="0">
                <a:solidFill>
                  <a:prstClr val="black"/>
                </a:solidFill>
              </a:rPr>
              <a:t>(between enterprises and research organizations)</a:t>
            </a:r>
            <a:endParaRPr kumimoji="0" lang="hr-HR" sz="1100" i="0" u="none" strike="noStrike" kern="1200" cap="none" spc="0" normalizeH="0" baseline="0" noProof="0" dirty="0">
              <a:ln>
                <a:noFill/>
              </a:ln>
              <a:solidFill>
                <a:prstClr val="black"/>
              </a:solidFill>
              <a:effectLst/>
              <a:uLnTx/>
              <a:uFillTx/>
              <a:latin typeface="Tw Cen MT" panose="020B0602020104020603"/>
            </a:endParaRPr>
          </a:p>
        </p:txBody>
      </p:sp>
      <p:sp>
        <p:nvSpPr>
          <p:cNvPr id="24" name="Rectangle: Top Corners Rounded 23">
            <a:extLst>
              <a:ext uri="{FF2B5EF4-FFF2-40B4-BE49-F238E27FC236}">
                <a16:creationId xmlns:a16="http://schemas.microsoft.com/office/drawing/2014/main" id="{8C188FAA-3F86-7648-6428-40769BEE02FA}"/>
              </a:ext>
            </a:extLst>
          </p:cNvPr>
          <p:cNvSpPr/>
          <p:nvPr/>
        </p:nvSpPr>
        <p:spPr>
          <a:xfrm>
            <a:off x="8003177" y="1351054"/>
            <a:ext cx="3621970" cy="354788"/>
          </a:xfrm>
          <a:prstGeom prst="round2SameRect">
            <a:avLst/>
          </a:prstGeom>
          <a:solidFill>
            <a:srgbClr val="295A4D"/>
          </a:solidFill>
          <a:ln>
            <a:solidFill>
              <a:srgbClr val="295A4D"/>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w Cen MT" panose="020B0602020104020603"/>
                <a:ea typeface="+mn-ea"/>
                <a:cs typeface="+mn-cs"/>
              </a:rPr>
              <a:t>[C] Strengthening </a:t>
            </a:r>
            <a:r>
              <a:rPr kumimoji="0" lang="hr-HR" sz="1200" b="1" i="0" u="none" strike="noStrike" kern="1200" cap="none" spc="0" normalizeH="0" baseline="0" noProof="0" dirty="0">
                <a:ln>
                  <a:noFill/>
                </a:ln>
                <a:solidFill>
                  <a:prstClr val="white"/>
                </a:solidFill>
                <a:effectLst/>
                <a:uLnTx/>
                <a:uFillTx/>
                <a:latin typeface="Tw Cen MT" panose="020B0602020104020603"/>
                <a:ea typeface="+mn-ea"/>
                <a:cs typeface="+mn-cs"/>
              </a:rPr>
              <a:t>cooperation </a:t>
            </a:r>
            <a:r>
              <a:rPr kumimoji="0" lang="en-US" sz="1200" b="1" i="0" u="none" strike="noStrike" kern="1200" cap="none" spc="0" normalizeH="0" baseline="0" noProof="0" dirty="0">
                <a:ln>
                  <a:noFill/>
                </a:ln>
                <a:solidFill>
                  <a:prstClr val="white"/>
                </a:solidFill>
                <a:effectLst/>
                <a:uLnTx/>
                <a:uFillTx/>
                <a:latin typeface="Tw Cen MT" panose="020B0602020104020603"/>
                <a:ea typeface="+mn-ea"/>
                <a:cs typeface="+mn-cs"/>
              </a:rPr>
              <a:t>between enterprises and research organizations</a:t>
            </a:r>
          </a:p>
        </p:txBody>
      </p:sp>
      <p:sp>
        <p:nvSpPr>
          <p:cNvPr id="25" name="Isosceles Triangle 24">
            <a:extLst>
              <a:ext uri="{FF2B5EF4-FFF2-40B4-BE49-F238E27FC236}">
                <a16:creationId xmlns:a16="http://schemas.microsoft.com/office/drawing/2014/main" id="{B29DC2CA-6024-AA7F-BF5E-687AC7078AF4}"/>
              </a:ext>
            </a:extLst>
          </p:cNvPr>
          <p:cNvSpPr/>
          <p:nvPr/>
        </p:nvSpPr>
        <p:spPr>
          <a:xfrm>
            <a:off x="2632773" y="2641859"/>
            <a:ext cx="3002024" cy="1007473"/>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6" name="Rectangle: Rounded Corners 25">
            <a:extLst>
              <a:ext uri="{FF2B5EF4-FFF2-40B4-BE49-F238E27FC236}">
                <a16:creationId xmlns:a16="http://schemas.microsoft.com/office/drawing/2014/main" id="{39C00761-297B-6008-8157-539CD10119F7}"/>
              </a:ext>
            </a:extLst>
          </p:cNvPr>
          <p:cNvSpPr/>
          <p:nvPr/>
        </p:nvSpPr>
        <p:spPr>
          <a:xfrm>
            <a:off x="1534289" y="2890051"/>
            <a:ext cx="4371118" cy="716176"/>
          </a:xfrm>
          <a:prstGeom prst="roundRect">
            <a:avLst/>
          </a:prstGeom>
          <a:solidFill>
            <a:schemeClr val="lt1">
              <a:alpha val="64000"/>
            </a:schemeClr>
          </a:solidFill>
          <a:ln w="3175">
            <a:solidFill>
              <a:schemeClr val="bg1">
                <a:lumMod val="95000"/>
              </a:schemeClr>
            </a:solidFill>
          </a:ln>
        </p:spPr>
        <p:style>
          <a:lnRef idx="2">
            <a:schemeClr val="accent3"/>
          </a:lnRef>
          <a:fillRef idx="1">
            <a:schemeClr val="lt1"/>
          </a:fillRef>
          <a:effectRef idx="0">
            <a:schemeClr val="accent3"/>
          </a:effectRef>
          <a:fontRef idx="minor">
            <a:schemeClr val="dk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E8853">
                    <a:lumMod val="75000"/>
                  </a:srgbClr>
                </a:solidFill>
                <a:effectLst/>
                <a:uLnTx/>
                <a:uFillTx/>
                <a:latin typeface="Tw Cen MT" panose="020B0602020104020603"/>
                <a:ea typeface="+mn-ea"/>
                <a:cs typeface="+mn-cs"/>
              </a:rPr>
              <a:t>If: engagement of technology scouts contributes to increasing the ability </a:t>
            </a:r>
            <a:r>
              <a:rPr kumimoji="0" lang="hr-HR" sz="1000" b="1" i="0" u="none" strike="noStrike" kern="1200" cap="none" spc="0" normalizeH="0" baseline="0" noProof="0" dirty="0">
                <a:ln>
                  <a:noFill/>
                </a:ln>
                <a:solidFill>
                  <a:srgbClr val="3E8853">
                    <a:lumMod val="75000"/>
                  </a:srgbClr>
                </a:solidFill>
                <a:effectLst/>
                <a:uLnTx/>
                <a:uFillTx/>
                <a:latin typeface="Tw Cen MT" panose="020B0602020104020603"/>
                <a:ea typeface="+mn-ea"/>
                <a:cs typeface="+mn-cs"/>
              </a:rPr>
              <a:t>of enterprises </a:t>
            </a:r>
            <a:r>
              <a:rPr kumimoji="0" lang="en-US" sz="1000" b="1" i="0" u="none" strike="noStrike" kern="1200" cap="none" spc="0" normalizeH="0" baseline="0" noProof="0" dirty="0">
                <a:ln>
                  <a:noFill/>
                </a:ln>
                <a:solidFill>
                  <a:srgbClr val="3E8853">
                    <a:lumMod val="75000"/>
                  </a:srgbClr>
                </a:solidFill>
                <a:effectLst/>
                <a:uLnTx/>
                <a:uFillTx/>
                <a:latin typeface="Tw Cen MT" panose="020B0602020104020603"/>
                <a:ea typeface="+mn-ea"/>
                <a:cs typeface="+mn-cs"/>
              </a:rPr>
              <a:t>to define challenges and market demand, and the PoC is successfully demonstrated, and leads to further R&amp;D investments </a:t>
            </a:r>
          </a:p>
        </p:txBody>
      </p:sp>
      <p:sp>
        <p:nvSpPr>
          <p:cNvPr id="27" name="Isosceles Triangle 26">
            <a:extLst>
              <a:ext uri="{FF2B5EF4-FFF2-40B4-BE49-F238E27FC236}">
                <a16:creationId xmlns:a16="http://schemas.microsoft.com/office/drawing/2014/main" id="{1129980D-0B70-A0C5-5B3D-3EA5D73C6807}"/>
              </a:ext>
            </a:extLst>
          </p:cNvPr>
          <p:cNvSpPr/>
          <p:nvPr/>
        </p:nvSpPr>
        <p:spPr>
          <a:xfrm rot="5400000">
            <a:off x="3923062" y="1732155"/>
            <a:ext cx="1055790" cy="293588"/>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2" name="Isosceles Triangle 31">
            <a:extLst>
              <a:ext uri="{FF2B5EF4-FFF2-40B4-BE49-F238E27FC236}">
                <a16:creationId xmlns:a16="http://schemas.microsoft.com/office/drawing/2014/main" id="{5620BAAB-B6BF-7B1D-F85A-6733B460F86B}"/>
              </a:ext>
            </a:extLst>
          </p:cNvPr>
          <p:cNvSpPr/>
          <p:nvPr/>
        </p:nvSpPr>
        <p:spPr>
          <a:xfrm rot="16200000">
            <a:off x="7259156" y="1790698"/>
            <a:ext cx="1048279" cy="293588"/>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9" name="Rectangle 38">
            <a:extLst>
              <a:ext uri="{FF2B5EF4-FFF2-40B4-BE49-F238E27FC236}">
                <a16:creationId xmlns:a16="http://schemas.microsoft.com/office/drawing/2014/main" id="{E4013593-EBF0-06B0-DD59-91C3DA42DBDB}"/>
              </a:ext>
            </a:extLst>
          </p:cNvPr>
          <p:cNvSpPr/>
          <p:nvPr/>
        </p:nvSpPr>
        <p:spPr>
          <a:xfrm>
            <a:off x="1534289" y="5559837"/>
            <a:ext cx="10004568" cy="473047"/>
          </a:xfrm>
          <a:prstGeom prst="rect">
            <a:avLst/>
          </a:prstGeom>
          <a:solidFill>
            <a:srgbClr val="E9F1FF"/>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t" anchorCtr="0"/>
          <a:lstStyle/>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100" b="1"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Industrial research (TRL 3-4)</a:t>
            </a: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100" b="1"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Innovation cycle management </a:t>
            </a:r>
            <a:endParaRPr kumimoji="0" lang="en-US" sz="1100" b="1"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030206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4698</TotalTime>
  <Words>4286</Words>
  <Application>Microsoft Office PowerPoint</Application>
  <PresentationFormat>Widescreen</PresentationFormat>
  <Paragraphs>505</Paragraphs>
  <Slides>40</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Aptos</vt:lpstr>
      <vt:lpstr>Arial</vt:lpstr>
      <vt:lpstr>Calibri</vt:lpstr>
      <vt:lpstr>Calibri Light</vt:lpstr>
      <vt:lpstr>Courier New</vt:lpstr>
      <vt:lpstr>Open sans</vt:lpstr>
      <vt:lpstr>Times New Roman</vt:lpstr>
      <vt:lpstr>Tw Cen MT</vt:lpstr>
      <vt:lpstr>Wingdings</vt:lpstr>
      <vt:lpstr>Office Theme</vt:lpstr>
      <vt:lpstr> Radionica:  Calls for proposals under the Technology Scouting program (DIGIT.1.2.02)</vt:lpstr>
      <vt:lpstr>Program virtualne radionice</vt:lpstr>
      <vt:lpstr>DIGIT projekt</vt:lpstr>
      <vt:lpstr>Ciljevi projekta DIGIT:</vt:lpstr>
      <vt:lpstr>DIGIT pozivi </vt:lpstr>
      <vt:lpstr>  Call for proposals under the Technology Scouting program - glavne značajke   </vt:lpstr>
      <vt:lpstr>PowerPoint Presentation</vt:lpstr>
      <vt:lpstr>Dokumentacija Poziva</vt:lpstr>
      <vt:lpstr>PowerPoint Presentation</vt:lpstr>
      <vt:lpstr>Prihvatljivost projekta </vt:lpstr>
      <vt:lpstr>Prihvatljivi prijavitelji</vt:lpstr>
      <vt:lpstr>Kriteriji za isključenje</vt:lpstr>
      <vt:lpstr>PowerPoint Presentation</vt:lpstr>
      <vt:lpstr>PowerPoint Presentation</vt:lpstr>
      <vt:lpstr>  Prihvatljive aktivnosti i troškovi   </vt:lpstr>
      <vt:lpstr>Prihvatljive aktivnosti </vt:lpstr>
      <vt:lpstr>Prihvatljive aktivnosti </vt:lpstr>
      <vt:lpstr>Prihvatljive aktivnosti </vt:lpstr>
      <vt:lpstr>Prihvatljivi troškovi </vt:lpstr>
      <vt:lpstr>Prihvatljivi troškovi </vt:lpstr>
      <vt:lpstr>Prihvatljivi troškovi </vt:lpstr>
      <vt:lpstr>Prihvatljivi troškovi </vt:lpstr>
      <vt:lpstr>Izračun plaća troškova osoblja</vt:lpstr>
      <vt:lpstr>Neprihvatljivi troškovi</vt:lpstr>
      <vt:lpstr>  Priprema projektnog prijedloga   </vt:lpstr>
      <vt:lpstr>Prijava u eDIGIT portal</vt:lpstr>
      <vt:lpstr>Prijavni obrazac – Application form</vt:lpstr>
      <vt:lpstr>Dokumentacija koja se dostavlja u prijavi projektnog prijedloga</vt:lpstr>
      <vt:lpstr>  Postupak dodjele bespovratnih sredstava   </vt:lpstr>
      <vt:lpstr>PowerPoint Presentation</vt:lpstr>
      <vt:lpstr>Postupak dodjele bespovratnih sredstava</vt:lpstr>
      <vt:lpstr>Ocjena kvalitete (2)</vt:lpstr>
      <vt:lpstr>Ocjena kvalitete (3)</vt:lpstr>
      <vt:lpstr>Ocjena kvalitete (1)</vt:lpstr>
      <vt:lpstr>Ocjena kvalitete (1)</vt:lpstr>
      <vt:lpstr>Ocjena kvalitete (1)</vt:lpstr>
      <vt:lpstr>  Neprihvatljive aktivnosti i E&amp;S uvjeti   </vt:lpstr>
      <vt:lpstr>Neprihvatljive aktivnosti (1)</vt:lpstr>
      <vt:lpstr>Neprihvatljive aktivnosti (2)</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Digitalne, inovativne i zelene tehnologije –  DIGIT projekt</dc:title>
  <dc:creator>Masa Petranovic</dc:creator>
  <cp:lastModifiedBy>Irena Ivandić</cp:lastModifiedBy>
  <cp:revision>709</cp:revision>
  <cp:lastPrinted>2026-05-12T07:59:25Z</cp:lastPrinted>
  <dcterms:created xsi:type="dcterms:W3CDTF">2024-11-28T09:24:21Z</dcterms:created>
  <dcterms:modified xsi:type="dcterms:W3CDTF">2026-05-19T13:12:37Z</dcterms:modified>
</cp:coreProperties>
</file>