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</p:sldMasterIdLst>
  <p:notesMasterIdLst>
    <p:notesMasterId r:id="rId69"/>
  </p:notesMasterIdLst>
  <p:sldIdLst>
    <p:sldId id="257" r:id="rId3"/>
    <p:sldId id="370" r:id="rId4"/>
    <p:sldId id="369" r:id="rId5"/>
    <p:sldId id="320" r:id="rId6"/>
    <p:sldId id="261" r:id="rId7"/>
    <p:sldId id="348" r:id="rId8"/>
    <p:sldId id="271" r:id="rId9"/>
    <p:sldId id="360" r:id="rId10"/>
    <p:sldId id="337" r:id="rId11"/>
    <p:sldId id="396" r:id="rId12"/>
    <p:sldId id="339" r:id="rId13"/>
    <p:sldId id="429" r:id="rId14"/>
    <p:sldId id="430" r:id="rId15"/>
    <p:sldId id="400" r:id="rId16"/>
    <p:sldId id="375" r:id="rId17"/>
    <p:sldId id="431" r:id="rId18"/>
    <p:sldId id="387" r:id="rId19"/>
    <p:sldId id="393" r:id="rId20"/>
    <p:sldId id="340" r:id="rId21"/>
    <p:sldId id="434" r:id="rId22"/>
    <p:sldId id="363" r:id="rId23"/>
    <p:sldId id="435" r:id="rId24"/>
    <p:sldId id="432" r:id="rId25"/>
    <p:sldId id="394" r:id="rId26"/>
    <p:sldId id="433" r:id="rId27"/>
    <p:sldId id="391" r:id="rId28"/>
    <p:sldId id="395" r:id="rId29"/>
    <p:sldId id="397" r:id="rId30"/>
    <p:sldId id="384" r:id="rId31"/>
    <p:sldId id="392" r:id="rId32"/>
    <p:sldId id="367" r:id="rId33"/>
    <p:sldId id="368" r:id="rId34"/>
    <p:sldId id="398" r:id="rId35"/>
    <p:sldId id="399" r:id="rId36"/>
    <p:sldId id="406" r:id="rId37"/>
    <p:sldId id="407" r:id="rId38"/>
    <p:sldId id="408" r:id="rId39"/>
    <p:sldId id="428" r:id="rId40"/>
    <p:sldId id="443" r:id="rId41"/>
    <p:sldId id="409" r:id="rId42"/>
    <p:sldId id="444" r:id="rId43"/>
    <p:sldId id="447" r:id="rId44"/>
    <p:sldId id="445" r:id="rId45"/>
    <p:sldId id="439" r:id="rId46"/>
    <p:sldId id="414" r:id="rId47"/>
    <p:sldId id="437" r:id="rId48"/>
    <p:sldId id="416" r:id="rId49"/>
    <p:sldId id="446" r:id="rId50"/>
    <p:sldId id="448" r:id="rId51"/>
    <p:sldId id="417" r:id="rId52"/>
    <p:sldId id="419" r:id="rId53"/>
    <p:sldId id="449" r:id="rId54"/>
    <p:sldId id="450" r:id="rId55"/>
    <p:sldId id="451" r:id="rId56"/>
    <p:sldId id="457" r:id="rId57"/>
    <p:sldId id="452" r:id="rId58"/>
    <p:sldId id="453" r:id="rId59"/>
    <p:sldId id="454" r:id="rId60"/>
    <p:sldId id="455" r:id="rId61"/>
    <p:sldId id="458" r:id="rId62"/>
    <p:sldId id="456" r:id="rId63"/>
    <p:sldId id="402" r:id="rId64"/>
    <p:sldId id="403" r:id="rId65"/>
    <p:sldId id="404" r:id="rId66"/>
    <p:sldId id="405" r:id="rId67"/>
    <p:sldId id="299" r:id="rId68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A4D"/>
    <a:srgbClr val="E9F1EF"/>
    <a:srgbClr val="E9F1FF"/>
    <a:srgbClr val="359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5188" autoAdjust="0"/>
  </p:normalViewPr>
  <p:slideViewPr>
    <p:cSldViewPr snapToGrid="0">
      <p:cViewPr varScale="1">
        <p:scale>
          <a:sx n="106" d="100"/>
          <a:sy n="106" d="100"/>
        </p:scale>
        <p:origin x="8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7676A-BEA8-4F3D-A381-96FEF8B64B4C}" type="doc">
      <dgm:prSet loTypeId="urn:microsoft.com/office/officeart/2005/8/layout/process1" loCatId="process" qsTypeId="urn:microsoft.com/office/officeart/2005/8/quickstyle/simple4" qsCatId="simple" csTypeId="urn:microsoft.com/office/officeart/2005/8/colors/accent0_1" csCatId="mainScheme" phldr="1"/>
      <dgm:spPr/>
    </dgm:pt>
    <dgm:pt modelId="{3DEC79C9-A8C6-40BB-AC22-94433CAEA2C5}">
      <dgm:prSet phldrT="[Tekst]" custT="1"/>
      <dgm:spPr>
        <a:xfrm>
          <a:off x="986136" y="203692"/>
          <a:ext cx="836136" cy="453675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Assessment process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(</a:t>
          </a:r>
          <a:r>
            <a:rPr lang="hr-HR" sz="1500" b="1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administrative</a:t>
          </a:r>
          <a:r>
            <a:rPr lang="hr-HR" sz="1500" b="1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, </a:t>
          </a:r>
          <a:r>
            <a:rPr lang="hr-HR" sz="1500" b="1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eligibility</a:t>
          </a:r>
          <a:r>
            <a:rPr lang="hr-HR" sz="1500" b="1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and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quality</a:t>
          </a:r>
          <a:r>
            <a:rPr lang="hr-HR" sz="1500" b="1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)</a:t>
          </a:r>
          <a:r>
            <a:rPr lang="hr-HR" sz="1500" b="1" dirty="0" smtClean="0">
              <a:solidFill>
                <a:srgbClr val="295A4D"/>
              </a:solidFill>
              <a:latin typeface="Open sans"/>
              <a:ea typeface="+mn-ea"/>
              <a:cs typeface="Times New Roman" panose="02020603050405020304" pitchFamily="18" charset="0"/>
            </a:rPr>
            <a:t>)</a:t>
          </a:r>
          <a:r>
            <a:rPr lang="hr-HR" sz="1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endParaRPr lang="hr-HR" sz="15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Open sans"/>
            <a:ea typeface="+mn-ea"/>
            <a:cs typeface="Times New Roman" panose="02020603050405020304" pitchFamily="18" charset="0"/>
          </a:endParaRPr>
        </a:p>
      </dgm:t>
    </dgm:pt>
    <dgm:pt modelId="{E4D88217-7184-4647-9AA1-57E769A912DC}" type="parTrans" cxnId="{ADA382C4-62A9-41EB-A074-5641694A5726}">
      <dgm:prSet/>
      <dgm:spPr/>
      <dgm:t>
        <a:bodyPr/>
        <a:lstStyle/>
        <a:p>
          <a:endParaRPr lang="hr-HR" sz="1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764B8B0-13EE-472C-819A-E847425C65AB}" type="sibTrans" cxnId="{ADA382C4-62A9-41EB-A074-5641694A5726}">
      <dgm:prSet custT="1"/>
      <dgm:spPr>
        <a:xfrm>
          <a:off x="1892339" y="343647"/>
          <a:ext cx="148540" cy="173764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hr-HR" sz="1200" b="1">
            <a:solidFill>
              <a:srgbClr val="295A4D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DCE1CBD6-7948-4181-8CCE-0E0E7BC9EFEF}">
      <dgm:prSet phldrT="[Tekst]" custT="1"/>
      <dgm:spPr>
        <a:xfrm>
          <a:off x="3083466" y="203692"/>
          <a:ext cx="700663" cy="453675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Eligibility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of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costs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and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budget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cleaning</a:t>
          </a:r>
          <a:endParaRPr lang="hr-HR" sz="1500" b="1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gm:t>
    </dgm:pt>
    <dgm:pt modelId="{F0288A95-965C-4808-9FAF-3DEA7C1DE292}" type="parTrans" cxnId="{FB1B9A4C-5122-463D-88B4-B6D598FAF2AF}">
      <dgm:prSet/>
      <dgm:spPr/>
      <dgm:t>
        <a:bodyPr/>
        <a:lstStyle/>
        <a:p>
          <a:endParaRPr lang="hr-HR" sz="1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65EA37A-C705-43CD-9965-047ED9591D76}" type="sibTrans" cxnId="{FB1B9A4C-5122-463D-88B4-B6D598FAF2AF}">
      <dgm:prSet custT="1"/>
      <dgm:spPr>
        <a:xfrm>
          <a:off x="3854196" y="343647"/>
          <a:ext cx="148540" cy="173764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hr-HR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1C35C836-2D97-4A2F-B9A7-FD92A2575BCA}">
      <dgm:prSet phldrT="[Tekst]" custT="1"/>
      <dgm:spPr>
        <a:xfrm>
          <a:off x="5045323" y="203692"/>
          <a:ext cx="700663" cy="453675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Grant Agreement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sigining</a:t>
          </a:r>
          <a:endParaRPr lang="hr-HR" sz="1500" b="1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gm:t>
    </dgm:pt>
    <dgm:pt modelId="{CA14B7D6-1CBA-4A43-A139-47B8237A0BFA}" type="parTrans" cxnId="{51C90F3A-5E1A-4284-84A7-A00907F349E6}">
      <dgm:prSet/>
      <dgm:spPr/>
      <dgm:t>
        <a:bodyPr/>
        <a:lstStyle/>
        <a:p>
          <a:endParaRPr lang="hr-HR" sz="1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A6D2FD7-72A8-4976-8850-34BEEC50E017}" type="sibTrans" cxnId="{51C90F3A-5E1A-4284-84A7-A00907F349E6}">
      <dgm:prSet/>
      <dgm:spPr/>
      <dgm:t>
        <a:bodyPr/>
        <a:lstStyle/>
        <a:p>
          <a:endParaRPr lang="hr-HR" sz="1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DB049B1-DE90-4F1E-8241-35EDD4CD5915}">
      <dgm:prSet custT="1"/>
      <dgm:spPr>
        <a:xfrm>
          <a:off x="2102538" y="203692"/>
          <a:ext cx="700663" cy="453675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Selection of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highest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ranked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en-US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projects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within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allocation</a:t>
          </a:r>
          <a:endParaRPr lang="hr-HR" sz="1500" b="1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gm:t>
    </dgm:pt>
    <dgm:pt modelId="{8D2891B1-06BD-40F1-B278-DE5D5EBB1D8F}" type="parTrans" cxnId="{93B054B0-B06D-4711-89C8-A6D77B632C9C}">
      <dgm:prSet/>
      <dgm:spPr/>
      <dgm:t>
        <a:bodyPr/>
        <a:lstStyle/>
        <a:p>
          <a:endParaRPr lang="hr-HR" sz="1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C7178DF-22D5-4522-9077-E5841BFA05BA}" type="sibTrans" cxnId="{93B054B0-B06D-4711-89C8-A6D77B632C9C}">
      <dgm:prSet custT="1"/>
      <dgm:spPr>
        <a:xfrm>
          <a:off x="2873267" y="343647"/>
          <a:ext cx="148540" cy="173764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hr-HR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04324BC8-D334-437B-BACB-E93F2EF46DF6}">
      <dgm:prSet custT="1"/>
      <dgm:spPr>
        <a:xfrm>
          <a:off x="5208" y="203692"/>
          <a:ext cx="700663" cy="453675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Submit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the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Application</a:t>
          </a:r>
          <a:endParaRPr lang="hr-HR" sz="1500" b="0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gm:t>
    </dgm:pt>
    <dgm:pt modelId="{C2CFF166-096B-4BE1-9636-06A6874C2B22}" type="parTrans" cxnId="{D853A135-1FD5-4653-8FFF-F3FB25C0DCB5}">
      <dgm:prSet/>
      <dgm:spPr/>
      <dgm:t>
        <a:bodyPr/>
        <a:lstStyle/>
        <a:p>
          <a:endParaRPr lang="hr-HR" sz="1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6DC9F85-8924-476A-87F4-D9EBF8ED489E}" type="sibTrans" cxnId="{D853A135-1FD5-4653-8FFF-F3FB25C0DCB5}">
      <dgm:prSet custT="1"/>
      <dgm:spPr>
        <a:xfrm>
          <a:off x="775937" y="343647"/>
          <a:ext cx="148540" cy="173764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hr-HR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FAE40ECA-3EA3-4078-B596-1A91BB8550B8}">
      <dgm:prSet custT="1"/>
      <dgm:spPr>
        <a:xfrm>
          <a:off x="4064395" y="203692"/>
          <a:ext cx="700663" cy="453675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Award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decision</a:t>
          </a:r>
          <a:r>
            <a:rPr lang="hr-HR" sz="1500" b="1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on </a:t>
          </a:r>
          <a:r>
            <a:rPr lang="hr-HR" sz="1500" b="1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funding</a:t>
          </a:r>
          <a:endParaRPr lang="hr-HR" sz="1500" b="1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gm:t>
    </dgm:pt>
    <dgm:pt modelId="{D241936C-FFCC-434A-8D84-A3367ED41E42}" type="parTrans" cxnId="{101B8B30-6B27-47BE-88B0-78101222F564}">
      <dgm:prSet/>
      <dgm:spPr/>
      <dgm:t>
        <a:bodyPr/>
        <a:lstStyle/>
        <a:p>
          <a:endParaRPr lang="hr-HR" sz="1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E4ECF5B-9C52-4711-A1A4-CFD20859531E}" type="sibTrans" cxnId="{101B8B30-6B27-47BE-88B0-78101222F564}">
      <dgm:prSet custT="1"/>
      <dgm:spPr>
        <a:xfrm>
          <a:off x="4835124" y="343647"/>
          <a:ext cx="148540" cy="173764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hr-HR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152E3739-8AC0-4C2E-8611-5543529B67E6}" type="pres">
      <dgm:prSet presAssocID="{A887676A-BEA8-4F3D-A381-96FEF8B64B4C}" presName="Name0" presStyleCnt="0">
        <dgm:presLayoutVars>
          <dgm:dir/>
          <dgm:resizeHandles val="exact"/>
        </dgm:presLayoutVars>
      </dgm:prSet>
      <dgm:spPr/>
    </dgm:pt>
    <dgm:pt modelId="{A5B9FBA9-B48F-478C-AFF2-1C4BD176B9E5}" type="pres">
      <dgm:prSet presAssocID="{04324BC8-D334-437B-BACB-E93F2EF46DF6}" presName="node" presStyleLbl="node1" presStyleIdx="0" presStyleCnt="6" custScaleY="120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C9755-4317-48C4-A4A1-413920BC0F7C}" type="pres">
      <dgm:prSet presAssocID="{86DC9F85-8924-476A-87F4-D9EBF8ED489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2181C78-24FC-4FB1-A16D-7424F662838D}" type="pres">
      <dgm:prSet presAssocID="{86DC9F85-8924-476A-87F4-D9EBF8ED489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FA6EAE4-713E-42F5-B48A-CC255024DB0B}" type="pres">
      <dgm:prSet presAssocID="{3DEC79C9-A8C6-40BB-AC22-94433CAEA2C5}" presName="node" presStyleLbl="node1" presStyleIdx="1" presStyleCnt="6" custScaleX="119335" custScaleY="120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D17F3-6C15-4504-B9A3-D5707B98398F}" type="pres">
      <dgm:prSet presAssocID="{A764B8B0-13EE-472C-819A-E847425C65A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B72AEEC-16C2-477B-985C-3AE0ED92D9F7}" type="pres">
      <dgm:prSet presAssocID="{A764B8B0-13EE-472C-819A-E847425C65A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D59DAA6-0FA8-4DEA-9FF0-575B5098D6AA}" type="pres">
      <dgm:prSet presAssocID="{5DB049B1-DE90-4F1E-8241-35EDD4CD5915}" presName="node" presStyleLbl="node1" presStyleIdx="2" presStyleCnt="6" custScaleY="120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8FF3B-C9AA-410C-AEF8-FCDCB699062C}" type="pres">
      <dgm:prSet presAssocID="{EC7178DF-22D5-4522-9077-E5841BFA05B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5410CC0-993D-406A-B128-9CE88D313630}" type="pres">
      <dgm:prSet presAssocID="{EC7178DF-22D5-4522-9077-E5841BFA05B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B8F9A76-7D1D-450C-8CD8-873FB5251775}" type="pres">
      <dgm:prSet presAssocID="{DCE1CBD6-7948-4181-8CCE-0E0E7BC9EFEF}" presName="node" presStyleLbl="node1" presStyleIdx="3" presStyleCnt="6" custScaleY="120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E37CF-19A5-4C39-BA89-91573F072A86}" type="pres">
      <dgm:prSet presAssocID="{965EA37A-C705-43CD-9965-047ED9591D7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ED290C2-D257-404B-B1BF-CC3C839003EF}" type="pres">
      <dgm:prSet presAssocID="{965EA37A-C705-43CD-9965-047ED9591D7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B303575-4275-407C-84D7-9839976FA5B0}" type="pres">
      <dgm:prSet presAssocID="{FAE40ECA-3EA3-4078-B596-1A91BB8550B8}" presName="node" presStyleLbl="node1" presStyleIdx="4" presStyleCnt="6" custScaleY="120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37E1C-C263-48CA-B53D-8458655643E9}" type="pres">
      <dgm:prSet presAssocID="{DE4ECF5B-9C52-4711-A1A4-CFD20859531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A76CFE8-D1EE-4570-B3AE-CF56AD1F6D06}" type="pres">
      <dgm:prSet presAssocID="{DE4ECF5B-9C52-4711-A1A4-CFD2085953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9ECCE28-CC3F-4BCD-9B2B-1873BA49F0D8}" type="pres">
      <dgm:prSet presAssocID="{1C35C836-2D97-4A2F-B9A7-FD92A2575BCA}" presName="node" presStyleLbl="node1" presStyleIdx="5" presStyleCnt="6" custScaleY="120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94DA5B-C5B6-4918-9C02-ADA8CE12B674}" type="presOf" srcId="{86DC9F85-8924-476A-87F4-D9EBF8ED489E}" destId="{9E1C9755-4317-48C4-A4A1-413920BC0F7C}" srcOrd="0" destOrd="0" presId="urn:microsoft.com/office/officeart/2005/8/layout/process1"/>
    <dgm:cxn modelId="{77BA71DD-6E99-4012-8D0A-AEB18AAC992B}" type="presOf" srcId="{EC7178DF-22D5-4522-9077-E5841BFA05BA}" destId="{82A8FF3B-C9AA-410C-AEF8-FCDCB699062C}" srcOrd="0" destOrd="0" presId="urn:microsoft.com/office/officeart/2005/8/layout/process1"/>
    <dgm:cxn modelId="{0C48C3CC-ABAB-412B-B45D-D992C1FFEF9B}" type="presOf" srcId="{3DEC79C9-A8C6-40BB-AC22-94433CAEA2C5}" destId="{FFA6EAE4-713E-42F5-B48A-CC255024DB0B}" srcOrd="0" destOrd="0" presId="urn:microsoft.com/office/officeart/2005/8/layout/process1"/>
    <dgm:cxn modelId="{101B8B30-6B27-47BE-88B0-78101222F564}" srcId="{A887676A-BEA8-4F3D-A381-96FEF8B64B4C}" destId="{FAE40ECA-3EA3-4078-B596-1A91BB8550B8}" srcOrd="4" destOrd="0" parTransId="{D241936C-FFCC-434A-8D84-A3367ED41E42}" sibTransId="{DE4ECF5B-9C52-4711-A1A4-CFD20859531E}"/>
    <dgm:cxn modelId="{F4E3B175-C256-4105-9EC4-5F6A38AA09BE}" type="presOf" srcId="{965EA37A-C705-43CD-9965-047ED9591D76}" destId="{6ED290C2-D257-404B-B1BF-CC3C839003EF}" srcOrd="1" destOrd="0" presId="urn:microsoft.com/office/officeart/2005/8/layout/process1"/>
    <dgm:cxn modelId="{93B054B0-B06D-4711-89C8-A6D77B632C9C}" srcId="{A887676A-BEA8-4F3D-A381-96FEF8B64B4C}" destId="{5DB049B1-DE90-4F1E-8241-35EDD4CD5915}" srcOrd="2" destOrd="0" parTransId="{8D2891B1-06BD-40F1-B278-DE5D5EBB1D8F}" sibTransId="{EC7178DF-22D5-4522-9077-E5841BFA05BA}"/>
    <dgm:cxn modelId="{E205EFD5-2C4C-4784-B649-806538F67BBA}" type="presOf" srcId="{A764B8B0-13EE-472C-819A-E847425C65AB}" destId="{F1FD17F3-6C15-4504-B9A3-D5707B98398F}" srcOrd="0" destOrd="0" presId="urn:microsoft.com/office/officeart/2005/8/layout/process1"/>
    <dgm:cxn modelId="{51C90F3A-5E1A-4284-84A7-A00907F349E6}" srcId="{A887676A-BEA8-4F3D-A381-96FEF8B64B4C}" destId="{1C35C836-2D97-4A2F-B9A7-FD92A2575BCA}" srcOrd="5" destOrd="0" parTransId="{CA14B7D6-1CBA-4A43-A139-47B8237A0BFA}" sibTransId="{EA6D2FD7-72A8-4976-8850-34BEEC50E017}"/>
    <dgm:cxn modelId="{D853A135-1FD5-4653-8FFF-F3FB25C0DCB5}" srcId="{A887676A-BEA8-4F3D-A381-96FEF8B64B4C}" destId="{04324BC8-D334-437B-BACB-E93F2EF46DF6}" srcOrd="0" destOrd="0" parTransId="{C2CFF166-096B-4BE1-9636-06A6874C2B22}" sibTransId="{86DC9F85-8924-476A-87F4-D9EBF8ED489E}"/>
    <dgm:cxn modelId="{6EC6FC5A-16CF-47E8-8976-C351201E3FFA}" type="presOf" srcId="{FAE40ECA-3EA3-4078-B596-1A91BB8550B8}" destId="{6B303575-4275-407C-84D7-9839976FA5B0}" srcOrd="0" destOrd="0" presId="urn:microsoft.com/office/officeart/2005/8/layout/process1"/>
    <dgm:cxn modelId="{581224CB-FBDE-43EB-A0AB-EF1A76B99BF1}" type="presOf" srcId="{EC7178DF-22D5-4522-9077-E5841BFA05BA}" destId="{25410CC0-993D-406A-B128-9CE88D313630}" srcOrd="1" destOrd="0" presId="urn:microsoft.com/office/officeart/2005/8/layout/process1"/>
    <dgm:cxn modelId="{ABA33ED3-7581-4E7C-B185-6A40C2B31F09}" type="presOf" srcId="{DE4ECF5B-9C52-4711-A1A4-CFD20859531E}" destId="{DA76CFE8-D1EE-4570-B3AE-CF56AD1F6D06}" srcOrd="1" destOrd="0" presId="urn:microsoft.com/office/officeart/2005/8/layout/process1"/>
    <dgm:cxn modelId="{EA2EB5DA-5A26-4AB3-A52E-16B204DDFD00}" type="presOf" srcId="{04324BC8-D334-437B-BACB-E93F2EF46DF6}" destId="{A5B9FBA9-B48F-478C-AFF2-1C4BD176B9E5}" srcOrd="0" destOrd="0" presId="urn:microsoft.com/office/officeart/2005/8/layout/process1"/>
    <dgm:cxn modelId="{FB1B9A4C-5122-463D-88B4-B6D598FAF2AF}" srcId="{A887676A-BEA8-4F3D-A381-96FEF8B64B4C}" destId="{DCE1CBD6-7948-4181-8CCE-0E0E7BC9EFEF}" srcOrd="3" destOrd="0" parTransId="{F0288A95-965C-4808-9FAF-3DEA7C1DE292}" sibTransId="{965EA37A-C705-43CD-9965-047ED9591D76}"/>
    <dgm:cxn modelId="{ADA382C4-62A9-41EB-A074-5641694A5726}" srcId="{A887676A-BEA8-4F3D-A381-96FEF8B64B4C}" destId="{3DEC79C9-A8C6-40BB-AC22-94433CAEA2C5}" srcOrd="1" destOrd="0" parTransId="{E4D88217-7184-4647-9AA1-57E769A912DC}" sibTransId="{A764B8B0-13EE-472C-819A-E847425C65AB}"/>
    <dgm:cxn modelId="{B9C750DF-55AD-4D93-BF15-BC4A4E54F3F1}" type="presOf" srcId="{86DC9F85-8924-476A-87F4-D9EBF8ED489E}" destId="{C2181C78-24FC-4FB1-A16D-7424F662838D}" srcOrd="1" destOrd="0" presId="urn:microsoft.com/office/officeart/2005/8/layout/process1"/>
    <dgm:cxn modelId="{6120A564-0328-4BDB-8B26-130DF78FB6CB}" type="presOf" srcId="{DE4ECF5B-9C52-4711-A1A4-CFD20859531E}" destId="{72737E1C-C263-48CA-B53D-8458655643E9}" srcOrd="0" destOrd="0" presId="urn:microsoft.com/office/officeart/2005/8/layout/process1"/>
    <dgm:cxn modelId="{3102F327-8173-4913-968B-678FDA8DAB38}" type="presOf" srcId="{DCE1CBD6-7948-4181-8CCE-0E0E7BC9EFEF}" destId="{6B8F9A76-7D1D-450C-8CD8-873FB5251775}" srcOrd="0" destOrd="0" presId="urn:microsoft.com/office/officeart/2005/8/layout/process1"/>
    <dgm:cxn modelId="{2522D7E9-2355-4ADC-98E8-70A06D4147BD}" type="presOf" srcId="{A764B8B0-13EE-472C-819A-E847425C65AB}" destId="{1B72AEEC-16C2-477B-985C-3AE0ED92D9F7}" srcOrd="1" destOrd="0" presId="urn:microsoft.com/office/officeart/2005/8/layout/process1"/>
    <dgm:cxn modelId="{8C195EA4-0D9F-42EC-AFE3-20A500C0690E}" type="presOf" srcId="{5DB049B1-DE90-4F1E-8241-35EDD4CD5915}" destId="{8D59DAA6-0FA8-4DEA-9FF0-575B5098D6AA}" srcOrd="0" destOrd="0" presId="urn:microsoft.com/office/officeart/2005/8/layout/process1"/>
    <dgm:cxn modelId="{11B09267-9ECC-470D-BA6A-9756BEE01D27}" type="presOf" srcId="{965EA37A-C705-43CD-9965-047ED9591D76}" destId="{921E37CF-19A5-4C39-BA89-91573F072A86}" srcOrd="0" destOrd="0" presId="urn:microsoft.com/office/officeart/2005/8/layout/process1"/>
    <dgm:cxn modelId="{534C3472-DE25-4A7D-B477-B3EA39366CFE}" type="presOf" srcId="{1C35C836-2D97-4A2F-B9A7-FD92A2575BCA}" destId="{89ECCE28-CC3F-4BCD-9B2B-1873BA49F0D8}" srcOrd="0" destOrd="0" presId="urn:microsoft.com/office/officeart/2005/8/layout/process1"/>
    <dgm:cxn modelId="{7107D637-458D-4CDA-B63F-6009264DDF8D}" type="presOf" srcId="{A887676A-BEA8-4F3D-A381-96FEF8B64B4C}" destId="{152E3739-8AC0-4C2E-8611-5543529B67E6}" srcOrd="0" destOrd="0" presId="urn:microsoft.com/office/officeart/2005/8/layout/process1"/>
    <dgm:cxn modelId="{5BC114A5-7BFA-4D9C-9907-4762FA8ECB5C}" type="presParOf" srcId="{152E3739-8AC0-4C2E-8611-5543529B67E6}" destId="{A5B9FBA9-B48F-478C-AFF2-1C4BD176B9E5}" srcOrd="0" destOrd="0" presId="urn:microsoft.com/office/officeart/2005/8/layout/process1"/>
    <dgm:cxn modelId="{5882EFB6-04AD-4376-B484-AEB7997DA9FF}" type="presParOf" srcId="{152E3739-8AC0-4C2E-8611-5543529B67E6}" destId="{9E1C9755-4317-48C4-A4A1-413920BC0F7C}" srcOrd="1" destOrd="0" presId="urn:microsoft.com/office/officeart/2005/8/layout/process1"/>
    <dgm:cxn modelId="{C2BF894D-8D85-4662-A3C2-5F34F4007F79}" type="presParOf" srcId="{9E1C9755-4317-48C4-A4A1-413920BC0F7C}" destId="{C2181C78-24FC-4FB1-A16D-7424F662838D}" srcOrd="0" destOrd="0" presId="urn:microsoft.com/office/officeart/2005/8/layout/process1"/>
    <dgm:cxn modelId="{B84B07C9-FE14-4A63-AFB5-95DFD43AF4D6}" type="presParOf" srcId="{152E3739-8AC0-4C2E-8611-5543529B67E6}" destId="{FFA6EAE4-713E-42F5-B48A-CC255024DB0B}" srcOrd="2" destOrd="0" presId="urn:microsoft.com/office/officeart/2005/8/layout/process1"/>
    <dgm:cxn modelId="{3E457F51-090B-4D09-B9DF-6F9E4A6EC299}" type="presParOf" srcId="{152E3739-8AC0-4C2E-8611-5543529B67E6}" destId="{F1FD17F3-6C15-4504-B9A3-D5707B98398F}" srcOrd="3" destOrd="0" presId="urn:microsoft.com/office/officeart/2005/8/layout/process1"/>
    <dgm:cxn modelId="{7D1DC77B-CD17-4BD7-B6AE-33102D193A16}" type="presParOf" srcId="{F1FD17F3-6C15-4504-B9A3-D5707B98398F}" destId="{1B72AEEC-16C2-477B-985C-3AE0ED92D9F7}" srcOrd="0" destOrd="0" presId="urn:microsoft.com/office/officeart/2005/8/layout/process1"/>
    <dgm:cxn modelId="{35303092-7B0E-4B73-A6B6-BC47FFFA4C68}" type="presParOf" srcId="{152E3739-8AC0-4C2E-8611-5543529B67E6}" destId="{8D59DAA6-0FA8-4DEA-9FF0-575B5098D6AA}" srcOrd="4" destOrd="0" presId="urn:microsoft.com/office/officeart/2005/8/layout/process1"/>
    <dgm:cxn modelId="{F9A62242-FED3-4EB4-9AFC-8BEAE73933B9}" type="presParOf" srcId="{152E3739-8AC0-4C2E-8611-5543529B67E6}" destId="{82A8FF3B-C9AA-410C-AEF8-FCDCB699062C}" srcOrd="5" destOrd="0" presId="urn:microsoft.com/office/officeart/2005/8/layout/process1"/>
    <dgm:cxn modelId="{BD5CC2B8-766B-4433-812D-0D10A8D6017B}" type="presParOf" srcId="{82A8FF3B-C9AA-410C-AEF8-FCDCB699062C}" destId="{25410CC0-993D-406A-B128-9CE88D313630}" srcOrd="0" destOrd="0" presId="urn:microsoft.com/office/officeart/2005/8/layout/process1"/>
    <dgm:cxn modelId="{3E141609-5A9C-438F-ABBF-E7E776491442}" type="presParOf" srcId="{152E3739-8AC0-4C2E-8611-5543529B67E6}" destId="{6B8F9A76-7D1D-450C-8CD8-873FB5251775}" srcOrd="6" destOrd="0" presId="urn:microsoft.com/office/officeart/2005/8/layout/process1"/>
    <dgm:cxn modelId="{A5C79FB7-154E-4659-85CA-539D02EB4E43}" type="presParOf" srcId="{152E3739-8AC0-4C2E-8611-5543529B67E6}" destId="{921E37CF-19A5-4C39-BA89-91573F072A86}" srcOrd="7" destOrd="0" presId="urn:microsoft.com/office/officeart/2005/8/layout/process1"/>
    <dgm:cxn modelId="{C2D40F65-009D-41A3-9B52-8B6C18B8CA61}" type="presParOf" srcId="{921E37CF-19A5-4C39-BA89-91573F072A86}" destId="{6ED290C2-D257-404B-B1BF-CC3C839003EF}" srcOrd="0" destOrd="0" presId="urn:microsoft.com/office/officeart/2005/8/layout/process1"/>
    <dgm:cxn modelId="{037A60A9-D946-4552-9169-EE81541B0546}" type="presParOf" srcId="{152E3739-8AC0-4C2E-8611-5543529B67E6}" destId="{6B303575-4275-407C-84D7-9839976FA5B0}" srcOrd="8" destOrd="0" presId="urn:microsoft.com/office/officeart/2005/8/layout/process1"/>
    <dgm:cxn modelId="{7E5394A1-C4ED-4038-B2F1-FEBE93354024}" type="presParOf" srcId="{152E3739-8AC0-4C2E-8611-5543529B67E6}" destId="{72737E1C-C263-48CA-B53D-8458655643E9}" srcOrd="9" destOrd="0" presId="urn:microsoft.com/office/officeart/2005/8/layout/process1"/>
    <dgm:cxn modelId="{2E728D5E-C115-416B-8EF4-AEB15E40004B}" type="presParOf" srcId="{72737E1C-C263-48CA-B53D-8458655643E9}" destId="{DA76CFE8-D1EE-4570-B3AE-CF56AD1F6D06}" srcOrd="0" destOrd="0" presId="urn:microsoft.com/office/officeart/2005/8/layout/process1"/>
    <dgm:cxn modelId="{F630C6F5-F137-4A16-A749-09909147E84A}" type="presParOf" srcId="{152E3739-8AC0-4C2E-8611-5543529B67E6}" destId="{89ECCE28-CC3F-4BCD-9B2B-1873BA49F0D8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87676A-BEA8-4F3D-A381-96FEF8B64B4C}" type="doc">
      <dgm:prSet loTypeId="urn:microsoft.com/office/officeart/2005/8/layout/process1" loCatId="process" qsTypeId="urn:microsoft.com/office/officeart/2005/8/quickstyle/simple4" qsCatId="simple" csTypeId="urn:microsoft.com/office/officeart/2005/8/colors/accent0_1" csCatId="mainScheme" phldr="1"/>
      <dgm:spPr/>
    </dgm:pt>
    <dgm:pt modelId="{3DEC79C9-A8C6-40BB-AC22-94433CAEA2C5}">
      <dgm:prSet phldrT="[Tekst]" custT="1"/>
      <dgm:spPr>
        <a:xfrm>
          <a:off x="986136" y="203692"/>
          <a:ext cx="836136" cy="453675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Assessment process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(</a:t>
          </a:r>
          <a:r>
            <a:rPr lang="hr-HR" sz="1500" b="1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administrative</a:t>
          </a:r>
          <a:r>
            <a:rPr lang="hr-HR" sz="1500" b="1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, </a:t>
          </a:r>
          <a:r>
            <a:rPr lang="hr-HR" sz="1500" b="1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eligibility</a:t>
          </a:r>
          <a:r>
            <a:rPr lang="hr-HR" sz="1500" b="1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and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quality</a:t>
          </a:r>
          <a:r>
            <a:rPr lang="hr-HR" sz="1500" b="1" dirty="0">
              <a:solidFill>
                <a:srgbClr val="295A4D"/>
              </a:solidFill>
              <a:latin typeface="Open sans"/>
              <a:ea typeface="+mn-ea"/>
              <a:cs typeface="Times New Roman" panose="02020603050405020304" pitchFamily="18" charset="0"/>
            </a:rPr>
            <a:t>)</a:t>
          </a:r>
          <a:r>
            <a:rPr lang="hr-HR" sz="1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</a:p>
      </dgm:t>
    </dgm:pt>
    <dgm:pt modelId="{E4D88217-7184-4647-9AA1-57E769A912DC}" type="parTrans" cxnId="{ADA382C4-62A9-41EB-A074-5641694A5726}">
      <dgm:prSet/>
      <dgm:spPr/>
      <dgm:t>
        <a:bodyPr/>
        <a:lstStyle/>
        <a:p>
          <a:endParaRPr lang="hr-HR" sz="1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764B8B0-13EE-472C-819A-E847425C65AB}" type="sibTrans" cxnId="{ADA382C4-62A9-41EB-A074-5641694A5726}">
      <dgm:prSet custT="1"/>
      <dgm:spPr>
        <a:xfrm>
          <a:off x="1892339" y="343647"/>
          <a:ext cx="148540" cy="173764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hr-HR" sz="1200" b="1">
            <a:solidFill>
              <a:srgbClr val="295A4D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DCE1CBD6-7948-4181-8CCE-0E0E7BC9EFEF}">
      <dgm:prSet phldrT="[Tekst]" custT="1"/>
      <dgm:spPr>
        <a:xfrm>
          <a:off x="3083466" y="203692"/>
          <a:ext cx="700663" cy="453675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Eligibility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of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costs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and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budget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cleaning</a:t>
          </a:r>
          <a:endParaRPr lang="hr-HR" sz="1500" b="1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gm:t>
    </dgm:pt>
    <dgm:pt modelId="{F0288A95-965C-4808-9FAF-3DEA7C1DE292}" type="parTrans" cxnId="{FB1B9A4C-5122-463D-88B4-B6D598FAF2AF}">
      <dgm:prSet/>
      <dgm:spPr/>
      <dgm:t>
        <a:bodyPr/>
        <a:lstStyle/>
        <a:p>
          <a:endParaRPr lang="hr-HR" sz="1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65EA37A-C705-43CD-9965-047ED9591D76}" type="sibTrans" cxnId="{FB1B9A4C-5122-463D-88B4-B6D598FAF2AF}">
      <dgm:prSet custT="1"/>
      <dgm:spPr>
        <a:xfrm>
          <a:off x="3854196" y="343647"/>
          <a:ext cx="148540" cy="173764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hr-HR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1C35C836-2D97-4A2F-B9A7-FD92A2575BCA}">
      <dgm:prSet phldrT="[Tekst]" custT="1"/>
      <dgm:spPr>
        <a:xfrm>
          <a:off x="5045323" y="203692"/>
          <a:ext cx="700663" cy="453675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Grant Agreement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sigining</a:t>
          </a:r>
          <a:endParaRPr lang="hr-HR" sz="1500" b="1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gm:t>
    </dgm:pt>
    <dgm:pt modelId="{CA14B7D6-1CBA-4A43-A139-47B8237A0BFA}" type="parTrans" cxnId="{51C90F3A-5E1A-4284-84A7-A00907F349E6}">
      <dgm:prSet/>
      <dgm:spPr/>
      <dgm:t>
        <a:bodyPr/>
        <a:lstStyle/>
        <a:p>
          <a:endParaRPr lang="hr-HR" sz="1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A6D2FD7-72A8-4976-8850-34BEEC50E017}" type="sibTrans" cxnId="{51C90F3A-5E1A-4284-84A7-A00907F349E6}">
      <dgm:prSet/>
      <dgm:spPr/>
      <dgm:t>
        <a:bodyPr/>
        <a:lstStyle/>
        <a:p>
          <a:endParaRPr lang="hr-HR" sz="1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DB049B1-DE90-4F1E-8241-35EDD4CD5915}">
      <dgm:prSet custT="1"/>
      <dgm:spPr>
        <a:xfrm>
          <a:off x="2102538" y="203692"/>
          <a:ext cx="700663" cy="453675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Selection of</a:t>
          </a:r>
          <a:r>
            <a:rPr lang="hr-HR" sz="1500" b="1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en-US" sz="1500" b="1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projects</a:t>
          </a:r>
          <a:r>
            <a:rPr lang="hr-HR" sz="1500" b="1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en-US" sz="1500" b="1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meeting</a:t>
          </a:r>
          <a:r>
            <a:rPr lang="hr-HR" sz="1500" b="1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en-US" sz="1500" b="1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minimum</a:t>
          </a:r>
          <a:r>
            <a:rPr lang="hr-HR" sz="1500" b="1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en-US" sz="1500" b="1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score</a:t>
          </a:r>
          <a:endParaRPr lang="hr-HR" sz="1500" b="1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gm:t>
    </dgm:pt>
    <dgm:pt modelId="{8D2891B1-06BD-40F1-B278-DE5D5EBB1D8F}" type="parTrans" cxnId="{93B054B0-B06D-4711-89C8-A6D77B632C9C}">
      <dgm:prSet/>
      <dgm:spPr/>
      <dgm:t>
        <a:bodyPr/>
        <a:lstStyle/>
        <a:p>
          <a:endParaRPr lang="hr-HR" sz="1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C7178DF-22D5-4522-9077-E5841BFA05BA}" type="sibTrans" cxnId="{93B054B0-B06D-4711-89C8-A6D77B632C9C}">
      <dgm:prSet custT="1"/>
      <dgm:spPr>
        <a:xfrm>
          <a:off x="2873267" y="343647"/>
          <a:ext cx="148540" cy="173764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hr-HR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04324BC8-D334-437B-BACB-E93F2EF46DF6}">
      <dgm:prSet custT="1"/>
      <dgm:spPr>
        <a:xfrm>
          <a:off x="5208" y="203692"/>
          <a:ext cx="700663" cy="453675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Submit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the </a:t>
          </a:r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Application</a:t>
          </a:r>
          <a:endParaRPr lang="hr-HR" sz="1500" b="0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gm:t>
    </dgm:pt>
    <dgm:pt modelId="{C2CFF166-096B-4BE1-9636-06A6874C2B22}" type="parTrans" cxnId="{D853A135-1FD5-4653-8FFF-F3FB25C0DCB5}">
      <dgm:prSet/>
      <dgm:spPr/>
      <dgm:t>
        <a:bodyPr/>
        <a:lstStyle/>
        <a:p>
          <a:endParaRPr lang="hr-HR" sz="1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6DC9F85-8924-476A-87F4-D9EBF8ED489E}" type="sibTrans" cxnId="{D853A135-1FD5-4653-8FFF-F3FB25C0DCB5}">
      <dgm:prSet custT="1"/>
      <dgm:spPr>
        <a:xfrm>
          <a:off x="775937" y="343647"/>
          <a:ext cx="148540" cy="173764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hr-HR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FAE40ECA-3EA3-4078-B596-1A91BB8550B8}">
      <dgm:prSet custT="1"/>
      <dgm:spPr>
        <a:xfrm>
          <a:off x="4064395" y="203692"/>
          <a:ext cx="700663" cy="453675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hr-HR" sz="1500" b="1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Award</a:t>
          </a:r>
          <a:r>
            <a:rPr lang="hr-HR" sz="1500" b="1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decision</a:t>
          </a:r>
          <a:r>
            <a:rPr lang="hr-HR" sz="1500" b="1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on </a:t>
          </a:r>
          <a:r>
            <a:rPr lang="hr-HR" sz="1500" b="1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funding</a:t>
          </a:r>
          <a:endParaRPr lang="hr-HR" sz="1500" b="1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gm:t>
    </dgm:pt>
    <dgm:pt modelId="{D241936C-FFCC-434A-8D84-A3367ED41E42}" type="parTrans" cxnId="{101B8B30-6B27-47BE-88B0-78101222F564}">
      <dgm:prSet/>
      <dgm:spPr/>
      <dgm:t>
        <a:bodyPr/>
        <a:lstStyle/>
        <a:p>
          <a:endParaRPr lang="hr-HR" sz="1200" b="1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E4ECF5B-9C52-4711-A1A4-CFD20859531E}" type="sibTrans" cxnId="{101B8B30-6B27-47BE-88B0-78101222F564}">
      <dgm:prSet custT="1"/>
      <dgm:spPr>
        <a:xfrm>
          <a:off x="4835124" y="343647"/>
          <a:ext cx="148540" cy="173764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hr-HR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152E3739-8AC0-4C2E-8611-5543529B67E6}" type="pres">
      <dgm:prSet presAssocID="{A887676A-BEA8-4F3D-A381-96FEF8B64B4C}" presName="Name0" presStyleCnt="0">
        <dgm:presLayoutVars>
          <dgm:dir/>
          <dgm:resizeHandles val="exact"/>
        </dgm:presLayoutVars>
      </dgm:prSet>
      <dgm:spPr/>
    </dgm:pt>
    <dgm:pt modelId="{A5B9FBA9-B48F-478C-AFF2-1C4BD176B9E5}" type="pres">
      <dgm:prSet presAssocID="{04324BC8-D334-437B-BACB-E93F2EF46DF6}" presName="node" presStyleLbl="node1" presStyleIdx="0" presStyleCnt="6" custScaleY="120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C9755-4317-48C4-A4A1-413920BC0F7C}" type="pres">
      <dgm:prSet presAssocID="{86DC9F85-8924-476A-87F4-D9EBF8ED489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2181C78-24FC-4FB1-A16D-7424F662838D}" type="pres">
      <dgm:prSet presAssocID="{86DC9F85-8924-476A-87F4-D9EBF8ED489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FA6EAE4-713E-42F5-B48A-CC255024DB0B}" type="pres">
      <dgm:prSet presAssocID="{3DEC79C9-A8C6-40BB-AC22-94433CAEA2C5}" presName="node" presStyleLbl="node1" presStyleIdx="1" presStyleCnt="6" custScaleX="126029" custScaleY="120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D17F3-6C15-4504-B9A3-D5707B98398F}" type="pres">
      <dgm:prSet presAssocID="{A764B8B0-13EE-472C-819A-E847425C65A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B72AEEC-16C2-477B-985C-3AE0ED92D9F7}" type="pres">
      <dgm:prSet presAssocID="{A764B8B0-13EE-472C-819A-E847425C65A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D59DAA6-0FA8-4DEA-9FF0-575B5098D6AA}" type="pres">
      <dgm:prSet presAssocID="{5DB049B1-DE90-4F1E-8241-35EDD4CD5915}" presName="node" presStyleLbl="node1" presStyleIdx="2" presStyleCnt="6" custScaleY="120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8FF3B-C9AA-410C-AEF8-FCDCB699062C}" type="pres">
      <dgm:prSet presAssocID="{EC7178DF-22D5-4522-9077-E5841BFA05B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5410CC0-993D-406A-B128-9CE88D313630}" type="pres">
      <dgm:prSet presAssocID="{EC7178DF-22D5-4522-9077-E5841BFA05B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B8F9A76-7D1D-450C-8CD8-873FB5251775}" type="pres">
      <dgm:prSet presAssocID="{DCE1CBD6-7948-4181-8CCE-0E0E7BC9EFEF}" presName="node" presStyleLbl="node1" presStyleIdx="3" presStyleCnt="6" custScaleY="120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E37CF-19A5-4C39-BA89-91573F072A86}" type="pres">
      <dgm:prSet presAssocID="{965EA37A-C705-43CD-9965-047ED9591D7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ED290C2-D257-404B-B1BF-CC3C839003EF}" type="pres">
      <dgm:prSet presAssocID="{965EA37A-C705-43CD-9965-047ED9591D7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B303575-4275-407C-84D7-9839976FA5B0}" type="pres">
      <dgm:prSet presAssocID="{FAE40ECA-3EA3-4078-B596-1A91BB8550B8}" presName="node" presStyleLbl="node1" presStyleIdx="4" presStyleCnt="6" custScaleY="120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37E1C-C263-48CA-B53D-8458655643E9}" type="pres">
      <dgm:prSet presAssocID="{DE4ECF5B-9C52-4711-A1A4-CFD20859531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A76CFE8-D1EE-4570-B3AE-CF56AD1F6D06}" type="pres">
      <dgm:prSet presAssocID="{DE4ECF5B-9C52-4711-A1A4-CFD2085953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9ECCE28-CC3F-4BCD-9B2B-1873BA49F0D8}" type="pres">
      <dgm:prSet presAssocID="{1C35C836-2D97-4A2F-B9A7-FD92A2575BCA}" presName="node" presStyleLbl="node1" presStyleIdx="5" presStyleCnt="6" custScaleY="120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94DA5B-C5B6-4918-9C02-ADA8CE12B674}" type="presOf" srcId="{86DC9F85-8924-476A-87F4-D9EBF8ED489E}" destId="{9E1C9755-4317-48C4-A4A1-413920BC0F7C}" srcOrd="0" destOrd="0" presId="urn:microsoft.com/office/officeart/2005/8/layout/process1"/>
    <dgm:cxn modelId="{77BA71DD-6E99-4012-8D0A-AEB18AAC992B}" type="presOf" srcId="{EC7178DF-22D5-4522-9077-E5841BFA05BA}" destId="{82A8FF3B-C9AA-410C-AEF8-FCDCB699062C}" srcOrd="0" destOrd="0" presId="urn:microsoft.com/office/officeart/2005/8/layout/process1"/>
    <dgm:cxn modelId="{0C48C3CC-ABAB-412B-B45D-D992C1FFEF9B}" type="presOf" srcId="{3DEC79C9-A8C6-40BB-AC22-94433CAEA2C5}" destId="{FFA6EAE4-713E-42F5-B48A-CC255024DB0B}" srcOrd="0" destOrd="0" presId="urn:microsoft.com/office/officeart/2005/8/layout/process1"/>
    <dgm:cxn modelId="{101B8B30-6B27-47BE-88B0-78101222F564}" srcId="{A887676A-BEA8-4F3D-A381-96FEF8B64B4C}" destId="{FAE40ECA-3EA3-4078-B596-1A91BB8550B8}" srcOrd="4" destOrd="0" parTransId="{D241936C-FFCC-434A-8D84-A3367ED41E42}" sibTransId="{DE4ECF5B-9C52-4711-A1A4-CFD20859531E}"/>
    <dgm:cxn modelId="{F4E3B175-C256-4105-9EC4-5F6A38AA09BE}" type="presOf" srcId="{965EA37A-C705-43CD-9965-047ED9591D76}" destId="{6ED290C2-D257-404B-B1BF-CC3C839003EF}" srcOrd="1" destOrd="0" presId="urn:microsoft.com/office/officeart/2005/8/layout/process1"/>
    <dgm:cxn modelId="{93B054B0-B06D-4711-89C8-A6D77B632C9C}" srcId="{A887676A-BEA8-4F3D-A381-96FEF8B64B4C}" destId="{5DB049B1-DE90-4F1E-8241-35EDD4CD5915}" srcOrd="2" destOrd="0" parTransId="{8D2891B1-06BD-40F1-B278-DE5D5EBB1D8F}" sibTransId="{EC7178DF-22D5-4522-9077-E5841BFA05BA}"/>
    <dgm:cxn modelId="{E205EFD5-2C4C-4784-B649-806538F67BBA}" type="presOf" srcId="{A764B8B0-13EE-472C-819A-E847425C65AB}" destId="{F1FD17F3-6C15-4504-B9A3-D5707B98398F}" srcOrd="0" destOrd="0" presId="urn:microsoft.com/office/officeart/2005/8/layout/process1"/>
    <dgm:cxn modelId="{51C90F3A-5E1A-4284-84A7-A00907F349E6}" srcId="{A887676A-BEA8-4F3D-A381-96FEF8B64B4C}" destId="{1C35C836-2D97-4A2F-B9A7-FD92A2575BCA}" srcOrd="5" destOrd="0" parTransId="{CA14B7D6-1CBA-4A43-A139-47B8237A0BFA}" sibTransId="{EA6D2FD7-72A8-4976-8850-34BEEC50E017}"/>
    <dgm:cxn modelId="{D853A135-1FD5-4653-8FFF-F3FB25C0DCB5}" srcId="{A887676A-BEA8-4F3D-A381-96FEF8B64B4C}" destId="{04324BC8-D334-437B-BACB-E93F2EF46DF6}" srcOrd="0" destOrd="0" parTransId="{C2CFF166-096B-4BE1-9636-06A6874C2B22}" sibTransId="{86DC9F85-8924-476A-87F4-D9EBF8ED489E}"/>
    <dgm:cxn modelId="{6EC6FC5A-16CF-47E8-8976-C351201E3FFA}" type="presOf" srcId="{FAE40ECA-3EA3-4078-B596-1A91BB8550B8}" destId="{6B303575-4275-407C-84D7-9839976FA5B0}" srcOrd="0" destOrd="0" presId="urn:microsoft.com/office/officeart/2005/8/layout/process1"/>
    <dgm:cxn modelId="{581224CB-FBDE-43EB-A0AB-EF1A76B99BF1}" type="presOf" srcId="{EC7178DF-22D5-4522-9077-E5841BFA05BA}" destId="{25410CC0-993D-406A-B128-9CE88D313630}" srcOrd="1" destOrd="0" presId="urn:microsoft.com/office/officeart/2005/8/layout/process1"/>
    <dgm:cxn modelId="{ABA33ED3-7581-4E7C-B185-6A40C2B31F09}" type="presOf" srcId="{DE4ECF5B-9C52-4711-A1A4-CFD20859531E}" destId="{DA76CFE8-D1EE-4570-B3AE-CF56AD1F6D06}" srcOrd="1" destOrd="0" presId="urn:microsoft.com/office/officeart/2005/8/layout/process1"/>
    <dgm:cxn modelId="{EA2EB5DA-5A26-4AB3-A52E-16B204DDFD00}" type="presOf" srcId="{04324BC8-D334-437B-BACB-E93F2EF46DF6}" destId="{A5B9FBA9-B48F-478C-AFF2-1C4BD176B9E5}" srcOrd="0" destOrd="0" presId="urn:microsoft.com/office/officeart/2005/8/layout/process1"/>
    <dgm:cxn modelId="{FB1B9A4C-5122-463D-88B4-B6D598FAF2AF}" srcId="{A887676A-BEA8-4F3D-A381-96FEF8B64B4C}" destId="{DCE1CBD6-7948-4181-8CCE-0E0E7BC9EFEF}" srcOrd="3" destOrd="0" parTransId="{F0288A95-965C-4808-9FAF-3DEA7C1DE292}" sibTransId="{965EA37A-C705-43CD-9965-047ED9591D76}"/>
    <dgm:cxn modelId="{ADA382C4-62A9-41EB-A074-5641694A5726}" srcId="{A887676A-BEA8-4F3D-A381-96FEF8B64B4C}" destId="{3DEC79C9-A8C6-40BB-AC22-94433CAEA2C5}" srcOrd="1" destOrd="0" parTransId="{E4D88217-7184-4647-9AA1-57E769A912DC}" sibTransId="{A764B8B0-13EE-472C-819A-E847425C65AB}"/>
    <dgm:cxn modelId="{B9C750DF-55AD-4D93-BF15-BC4A4E54F3F1}" type="presOf" srcId="{86DC9F85-8924-476A-87F4-D9EBF8ED489E}" destId="{C2181C78-24FC-4FB1-A16D-7424F662838D}" srcOrd="1" destOrd="0" presId="urn:microsoft.com/office/officeart/2005/8/layout/process1"/>
    <dgm:cxn modelId="{6120A564-0328-4BDB-8B26-130DF78FB6CB}" type="presOf" srcId="{DE4ECF5B-9C52-4711-A1A4-CFD20859531E}" destId="{72737E1C-C263-48CA-B53D-8458655643E9}" srcOrd="0" destOrd="0" presId="urn:microsoft.com/office/officeart/2005/8/layout/process1"/>
    <dgm:cxn modelId="{3102F327-8173-4913-968B-678FDA8DAB38}" type="presOf" srcId="{DCE1CBD6-7948-4181-8CCE-0E0E7BC9EFEF}" destId="{6B8F9A76-7D1D-450C-8CD8-873FB5251775}" srcOrd="0" destOrd="0" presId="urn:microsoft.com/office/officeart/2005/8/layout/process1"/>
    <dgm:cxn modelId="{2522D7E9-2355-4ADC-98E8-70A06D4147BD}" type="presOf" srcId="{A764B8B0-13EE-472C-819A-E847425C65AB}" destId="{1B72AEEC-16C2-477B-985C-3AE0ED92D9F7}" srcOrd="1" destOrd="0" presId="urn:microsoft.com/office/officeart/2005/8/layout/process1"/>
    <dgm:cxn modelId="{8C195EA4-0D9F-42EC-AFE3-20A500C0690E}" type="presOf" srcId="{5DB049B1-DE90-4F1E-8241-35EDD4CD5915}" destId="{8D59DAA6-0FA8-4DEA-9FF0-575B5098D6AA}" srcOrd="0" destOrd="0" presId="urn:microsoft.com/office/officeart/2005/8/layout/process1"/>
    <dgm:cxn modelId="{11B09267-9ECC-470D-BA6A-9756BEE01D27}" type="presOf" srcId="{965EA37A-C705-43CD-9965-047ED9591D76}" destId="{921E37CF-19A5-4C39-BA89-91573F072A86}" srcOrd="0" destOrd="0" presId="urn:microsoft.com/office/officeart/2005/8/layout/process1"/>
    <dgm:cxn modelId="{534C3472-DE25-4A7D-B477-B3EA39366CFE}" type="presOf" srcId="{1C35C836-2D97-4A2F-B9A7-FD92A2575BCA}" destId="{89ECCE28-CC3F-4BCD-9B2B-1873BA49F0D8}" srcOrd="0" destOrd="0" presId="urn:microsoft.com/office/officeart/2005/8/layout/process1"/>
    <dgm:cxn modelId="{7107D637-458D-4CDA-B63F-6009264DDF8D}" type="presOf" srcId="{A887676A-BEA8-4F3D-A381-96FEF8B64B4C}" destId="{152E3739-8AC0-4C2E-8611-5543529B67E6}" srcOrd="0" destOrd="0" presId="urn:microsoft.com/office/officeart/2005/8/layout/process1"/>
    <dgm:cxn modelId="{5BC114A5-7BFA-4D9C-9907-4762FA8ECB5C}" type="presParOf" srcId="{152E3739-8AC0-4C2E-8611-5543529B67E6}" destId="{A5B9FBA9-B48F-478C-AFF2-1C4BD176B9E5}" srcOrd="0" destOrd="0" presId="urn:microsoft.com/office/officeart/2005/8/layout/process1"/>
    <dgm:cxn modelId="{5882EFB6-04AD-4376-B484-AEB7997DA9FF}" type="presParOf" srcId="{152E3739-8AC0-4C2E-8611-5543529B67E6}" destId="{9E1C9755-4317-48C4-A4A1-413920BC0F7C}" srcOrd="1" destOrd="0" presId="urn:microsoft.com/office/officeart/2005/8/layout/process1"/>
    <dgm:cxn modelId="{C2BF894D-8D85-4662-A3C2-5F34F4007F79}" type="presParOf" srcId="{9E1C9755-4317-48C4-A4A1-413920BC0F7C}" destId="{C2181C78-24FC-4FB1-A16D-7424F662838D}" srcOrd="0" destOrd="0" presId="urn:microsoft.com/office/officeart/2005/8/layout/process1"/>
    <dgm:cxn modelId="{B84B07C9-FE14-4A63-AFB5-95DFD43AF4D6}" type="presParOf" srcId="{152E3739-8AC0-4C2E-8611-5543529B67E6}" destId="{FFA6EAE4-713E-42F5-B48A-CC255024DB0B}" srcOrd="2" destOrd="0" presId="urn:microsoft.com/office/officeart/2005/8/layout/process1"/>
    <dgm:cxn modelId="{3E457F51-090B-4D09-B9DF-6F9E4A6EC299}" type="presParOf" srcId="{152E3739-8AC0-4C2E-8611-5543529B67E6}" destId="{F1FD17F3-6C15-4504-B9A3-D5707B98398F}" srcOrd="3" destOrd="0" presId="urn:microsoft.com/office/officeart/2005/8/layout/process1"/>
    <dgm:cxn modelId="{7D1DC77B-CD17-4BD7-B6AE-33102D193A16}" type="presParOf" srcId="{F1FD17F3-6C15-4504-B9A3-D5707B98398F}" destId="{1B72AEEC-16C2-477B-985C-3AE0ED92D9F7}" srcOrd="0" destOrd="0" presId="urn:microsoft.com/office/officeart/2005/8/layout/process1"/>
    <dgm:cxn modelId="{35303092-7B0E-4B73-A6B6-BC47FFFA4C68}" type="presParOf" srcId="{152E3739-8AC0-4C2E-8611-5543529B67E6}" destId="{8D59DAA6-0FA8-4DEA-9FF0-575B5098D6AA}" srcOrd="4" destOrd="0" presId="urn:microsoft.com/office/officeart/2005/8/layout/process1"/>
    <dgm:cxn modelId="{F9A62242-FED3-4EB4-9AFC-8BEAE73933B9}" type="presParOf" srcId="{152E3739-8AC0-4C2E-8611-5543529B67E6}" destId="{82A8FF3B-C9AA-410C-AEF8-FCDCB699062C}" srcOrd="5" destOrd="0" presId="urn:microsoft.com/office/officeart/2005/8/layout/process1"/>
    <dgm:cxn modelId="{BD5CC2B8-766B-4433-812D-0D10A8D6017B}" type="presParOf" srcId="{82A8FF3B-C9AA-410C-AEF8-FCDCB699062C}" destId="{25410CC0-993D-406A-B128-9CE88D313630}" srcOrd="0" destOrd="0" presId="urn:microsoft.com/office/officeart/2005/8/layout/process1"/>
    <dgm:cxn modelId="{3E141609-5A9C-438F-ABBF-E7E776491442}" type="presParOf" srcId="{152E3739-8AC0-4C2E-8611-5543529B67E6}" destId="{6B8F9A76-7D1D-450C-8CD8-873FB5251775}" srcOrd="6" destOrd="0" presId="urn:microsoft.com/office/officeart/2005/8/layout/process1"/>
    <dgm:cxn modelId="{A5C79FB7-154E-4659-85CA-539D02EB4E43}" type="presParOf" srcId="{152E3739-8AC0-4C2E-8611-5543529B67E6}" destId="{921E37CF-19A5-4C39-BA89-91573F072A86}" srcOrd="7" destOrd="0" presId="urn:microsoft.com/office/officeart/2005/8/layout/process1"/>
    <dgm:cxn modelId="{C2D40F65-009D-41A3-9B52-8B6C18B8CA61}" type="presParOf" srcId="{921E37CF-19A5-4C39-BA89-91573F072A86}" destId="{6ED290C2-D257-404B-B1BF-CC3C839003EF}" srcOrd="0" destOrd="0" presId="urn:microsoft.com/office/officeart/2005/8/layout/process1"/>
    <dgm:cxn modelId="{037A60A9-D946-4552-9169-EE81541B0546}" type="presParOf" srcId="{152E3739-8AC0-4C2E-8611-5543529B67E6}" destId="{6B303575-4275-407C-84D7-9839976FA5B0}" srcOrd="8" destOrd="0" presId="urn:microsoft.com/office/officeart/2005/8/layout/process1"/>
    <dgm:cxn modelId="{7E5394A1-C4ED-4038-B2F1-FEBE93354024}" type="presParOf" srcId="{152E3739-8AC0-4C2E-8611-5543529B67E6}" destId="{72737E1C-C263-48CA-B53D-8458655643E9}" srcOrd="9" destOrd="0" presId="urn:microsoft.com/office/officeart/2005/8/layout/process1"/>
    <dgm:cxn modelId="{2E728D5E-C115-416B-8EF4-AEB15E40004B}" type="presParOf" srcId="{72737E1C-C263-48CA-B53D-8458655643E9}" destId="{DA76CFE8-D1EE-4570-B3AE-CF56AD1F6D06}" srcOrd="0" destOrd="0" presId="urn:microsoft.com/office/officeart/2005/8/layout/process1"/>
    <dgm:cxn modelId="{F630C6F5-F137-4A16-A749-09909147E84A}" type="presParOf" srcId="{152E3739-8AC0-4C2E-8611-5543529B67E6}" destId="{89ECCE28-CC3F-4BCD-9B2B-1873BA49F0D8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604F08-D014-463F-B51A-8F8A31A663B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5E69B68-B6B5-4753-A6AD-4A91F7C7AC09}">
      <dgm:prSet phldrT="[Text]" custT="1"/>
      <dgm:spPr>
        <a:xfrm>
          <a:off x="1970832" y="548110"/>
          <a:ext cx="1766985" cy="363236"/>
        </a:xfrm>
        <a:prstGeom prst="rect">
          <a:avLst/>
        </a:prstGeom>
        <a:solidFill>
          <a:srgbClr val="C1D7D2"/>
        </a:solidFill>
        <a:ln w="6350" cap="flat" cmpd="sng" algn="ctr">
          <a:solidFill>
            <a:srgbClr val="295A4D"/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E&amp;S 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s</a:t>
          </a:r>
          <a:r>
            <a:rPr lang="en-US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creening</a:t>
          </a:r>
          <a:r>
            <a:rPr lang="en-US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and risk assessment (ESS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en-US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Questionnaire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) </a:t>
          </a:r>
          <a:r>
            <a:rPr lang="en-US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(only projects for which funds are available)</a:t>
          </a:r>
        </a:p>
      </dgm:t>
    </dgm:pt>
    <dgm:pt modelId="{D2B7FDC4-7B9C-4955-B797-EB7DB3EC8732}" type="parTrans" cxnId="{C7D3092D-5C37-47A9-9036-E0AB048C66A8}">
      <dgm:prSet/>
      <dgm:spPr>
        <a:xfrm>
          <a:off x="2808604" y="395551"/>
          <a:ext cx="91440" cy="1525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559"/>
              </a:lnTo>
            </a:path>
          </a:pathLst>
        </a:custGeom>
        <a:noFill/>
        <a:ln w="6350" cap="flat" cmpd="sng" algn="ctr">
          <a:solidFill>
            <a:srgbClr val="295A4D"/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hr-HR" sz="12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B3E5D7D-A15E-4197-A286-EB4472F8384A}" type="sibTrans" cxnId="{C7D3092D-5C37-47A9-9036-E0AB048C66A8}">
      <dgm:prSet/>
      <dgm:spPr/>
      <dgm:t>
        <a:bodyPr/>
        <a:lstStyle/>
        <a:p>
          <a:pPr algn="ctr"/>
          <a:endParaRPr lang="hr-HR" sz="8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53AFF5A-3095-4B2E-8FC2-C265AC7ABC07}">
      <dgm:prSet custT="1"/>
      <dgm:spPr>
        <a:xfrm>
          <a:off x="100483" y="1108152"/>
          <a:ext cx="1590285" cy="363236"/>
        </a:xfrm>
        <a:prstGeom prst="rect">
          <a:avLst/>
        </a:prstGeom>
        <a:solidFill>
          <a:srgbClr val="C1D7D2"/>
        </a:solidFill>
        <a:ln w="6350" cap="flat" cmpd="sng" algn="ctr">
          <a:solidFill>
            <a:srgbClr val="295A4D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Projects that do not need further assessment</a:t>
          </a:r>
          <a:endParaRPr lang="hr-HR" sz="1200" b="0" dirty="0">
            <a:solidFill>
              <a:srgbClr val="295A4D"/>
            </a:solidFill>
            <a:latin typeface="DM Sans"/>
            <a:ea typeface="+mn-ea"/>
            <a:cs typeface="+mn-cs"/>
          </a:endParaRPr>
        </a:p>
      </dgm:t>
    </dgm:pt>
    <dgm:pt modelId="{E08EBEE6-9129-4356-A8D5-C26AE456335E}" type="parTrans" cxnId="{277C6A73-895D-4F61-8A62-E3318FE787E0}">
      <dgm:prSet/>
      <dgm:spPr>
        <a:xfrm>
          <a:off x="895626" y="911347"/>
          <a:ext cx="1958698" cy="196805"/>
        </a:xfrm>
        <a:custGeom>
          <a:avLst/>
          <a:gdLst/>
          <a:ahLst/>
          <a:cxnLst/>
          <a:rect l="0" t="0" r="0" b="0"/>
          <a:pathLst>
            <a:path>
              <a:moveTo>
                <a:pt x="1958698" y="0"/>
              </a:moveTo>
              <a:lnTo>
                <a:pt x="1958698" y="120525"/>
              </a:lnTo>
              <a:lnTo>
                <a:pt x="0" y="120525"/>
              </a:lnTo>
              <a:lnTo>
                <a:pt x="0" y="196805"/>
              </a:lnTo>
            </a:path>
          </a:pathLst>
        </a:custGeom>
        <a:noFill/>
        <a:ln w="6350" cap="flat" cmpd="sng" algn="ctr">
          <a:solidFill>
            <a:srgbClr val="295A4D"/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hr-HR" sz="12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EE74AEA-624A-4276-80A8-1A78CDF68AAE}" type="sibTrans" cxnId="{277C6A73-895D-4F61-8A62-E3318FE787E0}">
      <dgm:prSet/>
      <dgm:spPr/>
      <dgm:t>
        <a:bodyPr/>
        <a:lstStyle/>
        <a:p>
          <a:pPr algn="ctr"/>
          <a:endParaRPr lang="hr-HR" sz="8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A6729FE-5B51-44AF-A5E2-D299268163D7}">
      <dgm:prSet custT="1"/>
      <dgm:spPr>
        <a:xfrm>
          <a:off x="1925877" y="1108276"/>
          <a:ext cx="1855150" cy="520997"/>
        </a:xfrm>
        <a:prstGeom prst="rect">
          <a:avLst/>
        </a:prstGeom>
        <a:solidFill>
          <a:srgbClr val="C1D7D2"/>
        </a:solidFill>
        <a:ln w="6350" cap="flat" cmpd="sng" algn="ctr">
          <a:solidFill>
            <a:srgbClr val="295A4D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Projects that need further assessment and for which proper E&amp;S instrument should be prepared (risk is low to moderate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)</a:t>
          </a:r>
          <a:r>
            <a:rPr lang="en-US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endParaRPr lang="hr-HR" sz="1200" b="0" dirty="0">
            <a:solidFill>
              <a:srgbClr val="295A4D"/>
            </a:solidFill>
            <a:latin typeface="DM Sans"/>
            <a:ea typeface="+mn-ea"/>
            <a:cs typeface="+mn-cs"/>
          </a:endParaRPr>
        </a:p>
      </dgm:t>
    </dgm:pt>
    <dgm:pt modelId="{826B3067-BFE3-43E7-AB60-24072E28AE6B}" type="parTrans" cxnId="{84C00311-6EB1-421D-AF24-2530E6E28886}">
      <dgm:prSet/>
      <dgm:spPr>
        <a:xfrm>
          <a:off x="2807733" y="911347"/>
          <a:ext cx="91440" cy="196928"/>
        </a:xfrm>
        <a:custGeom>
          <a:avLst/>
          <a:gdLst/>
          <a:ahLst/>
          <a:cxnLst/>
          <a:rect l="0" t="0" r="0" b="0"/>
          <a:pathLst>
            <a:path>
              <a:moveTo>
                <a:pt x="46591" y="0"/>
              </a:moveTo>
              <a:lnTo>
                <a:pt x="46591" y="120649"/>
              </a:lnTo>
              <a:lnTo>
                <a:pt x="45720" y="120649"/>
              </a:lnTo>
              <a:lnTo>
                <a:pt x="45720" y="196928"/>
              </a:lnTo>
            </a:path>
          </a:pathLst>
        </a:custGeom>
        <a:noFill/>
        <a:ln w="9525" cap="flat" cmpd="sng" algn="ctr">
          <a:solidFill>
            <a:srgbClr val="E9F1EF"/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hr-HR" sz="12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CB85DEA-A617-4D83-B1DC-398D0A7FA55A}" type="sibTrans" cxnId="{84C00311-6EB1-421D-AF24-2530E6E28886}">
      <dgm:prSet/>
      <dgm:spPr/>
      <dgm:t>
        <a:bodyPr/>
        <a:lstStyle/>
        <a:p>
          <a:pPr algn="ctr"/>
          <a:endParaRPr lang="hr-HR" sz="8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7F7ED69-B011-4AAF-8C8A-69AF5D89787B}">
      <dgm:prSet custT="1"/>
      <dgm:spPr>
        <a:xfrm>
          <a:off x="3972200" y="1111941"/>
          <a:ext cx="1590285" cy="363236"/>
        </a:xfrm>
        <a:prstGeom prst="rect">
          <a:avLst/>
        </a:prstGeom>
        <a:solidFill>
          <a:srgbClr val="C1D7D2"/>
        </a:solidFill>
        <a:ln w="6350" cap="flat" cmpd="sng" algn="ctr">
          <a:solidFill>
            <a:srgbClr val="295A4D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Projects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with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potential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substantial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and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high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E&amp;S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risk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will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not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be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awarded</a:t>
          </a:r>
          <a:endParaRPr lang="hr-HR" sz="1200" b="0" dirty="0">
            <a:solidFill>
              <a:srgbClr val="295A4D"/>
            </a:solidFill>
            <a:latin typeface="DM Sans"/>
            <a:ea typeface="+mn-ea"/>
            <a:cs typeface="+mn-cs"/>
          </a:endParaRPr>
        </a:p>
      </dgm:t>
    </dgm:pt>
    <dgm:pt modelId="{CBFC039C-E9BE-4F0E-9B92-CFD535BEBC84}" type="parTrans" cxnId="{D1C16275-4745-456D-9DA4-72BE85BBD610}">
      <dgm:prSet/>
      <dgm:spPr>
        <a:xfrm>
          <a:off x="2854324" y="911347"/>
          <a:ext cx="1913017" cy="200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14"/>
              </a:lnTo>
              <a:lnTo>
                <a:pt x="1913017" y="124314"/>
              </a:lnTo>
              <a:lnTo>
                <a:pt x="1913017" y="200593"/>
              </a:lnTo>
            </a:path>
          </a:pathLst>
        </a:custGeom>
        <a:noFill/>
        <a:ln w="6350" cap="flat" cmpd="sng" algn="ctr">
          <a:solidFill>
            <a:srgbClr val="295A4D"/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hr-HR" sz="12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3444AE3-E390-47E2-AAF9-C1F5F19290D8}" type="sibTrans" cxnId="{D1C16275-4745-456D-9DA4-72BE85BBD610}">
      <dgm:prSet/>
      <dgm:spPr/>
      <dgm:t>
        <a:bodyPr/>
        <a:lstStyle/>
        <a:p>
          <a:pPr algn="ctr"/>
          <a:endParaRPr lang="hr-HR" sz="8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5F6DB06-C289-455D-8D53-2F3EB241E4F2}">
      <dgm:prSet custT="1"/>
      <dgm:spPr>
        <a:xfrm>
          <a:off x="1926422" y="1740612"/>
          <a:ext cx="1855484" cy="363236"/>
        </a:xfrm>
        <a:prstGeom prst="rect">
          <a:avLst/>
        </a:prstGeom>
        <a:solidFill>
          <a:srgbClr val="C1D7D2"/>
        </a:solidFill>
        <a:ln w="6350" cap="flat" cmpd="sng" algn="ctr">
          <a:solidFill>
            <a:srgbClr val="295A4D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STEP 1: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Preparation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and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disclosure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of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proper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E&amp;S instrument (ESCOP/ESMP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Checklist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/ESMP)</a:t>
          </a:r>
        </a:p>
      </dgm:t>
    </dgm:pt>
    <dgm:pt modelId="{C189C17B-E850-47CA-9420-7C0A6D23C34F}" type="parTrans" cxnId="{ED568FA1-9C6C-45D5-9A91-CD24D9754EE0}">
      <dgm:prSet/>
      <dgm:spPr>
        <a:xfrm>
          <a:off x="2807733" y="1629273"/>
          <a:ext cx="91440" cy="1113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59"/>
              </a:lnTo>
              <a:lnTo>
                <a:pt x="46431" y="35059"/>
              </a:lnTo>
              <a:lnTo>
                <a:pt x="46431" y="111339"/>
              </a:lnTo>
            </a:path>
          </a:pathLst>
        </a:custGeom>
        <a:noFill/>
        <a:ln w="6350" cap="flat" cmpd="sng" algn="ctr">
          <a:solidFill>
            <a:srgbClr val="295A4D"/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hr-HR" sz="12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74266A2-ADAB-45D4-B907-2B901BB94B92}" type="sibTrans" cxnId="{ED568FA1-9C6C-45D5-9A91-CD24D9754EE0}">
      <dgm:prSet/>
      <dgm:spPr/>
      <dgm:t>
        <a:bodyPr/>
        <a:lstStyle/>
        <a:p>
          <a:pPr algn="ctr"/>
          <a:endParaRPr lang="hr-HR" sz="8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DD551AF-CF57-4C20-A311-F1AA9C53507D}">
      <dgm:prSet custT="1"/>
      <dgm:spPr>
        <a:xfrm>
          <a:off x="1926277" y="2240927"/>
          <a:ext cx="1855484" cy="363236"/>
        </a:xfrm>
        <a:prstGeom prst="rect">
          <a:avLst/>
        </a:prstGeom>
        <a:solidFill>
          <a:srgbClr val="C1D7D2"/>
        </a:solidFill>
        <a:ln w="6350" cap="flat" cmpd="sng" algn="ctr">
          <a:solidFill>
            <a:srgbClr val="295A4D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STEP 2: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Integration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of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E&amp;S instrument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in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tender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documentation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en-US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(if relevant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)</a:t>
          </a:r>
        </a:p>
      </dgm:t>
    </dgm:pt>
    <dgm:pt modelId="{FADF7809-7BF9-4B1C-84F4-9F1DD461F3E3}" type="parTrans" cxnId="{59CE6564-8EC4-420A-8884-92436B6C56EA}">
      <dgm:prSet/>
      <dgm:spPr>
        <a:xfrm>
          <a:off x="2808299" y="2103849"/>
          <a:ext cx="91440" cy="137078"/>
        </a:xfrm>
        <a:custGeom>
          <a:avLst/>
          <a:gdLst/>
          <a:ahLst/>
          <a:cxnLst/>
          <a:rect l="0" t="0" r="0" b="0"/>
          <a:pathLst>
            <a:path>
              <a:moveTo>
                <a:pt x="45865" y="0"/>
              </a:moveTo>
              <a:lnTo>
                <a:pt x="45865" y="60798"/>
              </a:lnTo>
              <a:lnTo>
                <a:pt x="45720" y="60798"/>
              </a:lnTo>
              <a:lnTo>
                <a:pt x="45720" y="137078"/>
              </a:lnTo>
            </a:path>
          </a:pathLst>
        </a:custGeom>
        <a:noFill/>
        <a:ln w="6350" cap="flat" cmpd="sng" algn="ctr">
          <a:solidFill>
            <a:srgbClr val="295A4D"/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hr-HR" sz="12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959C76C-C7F6-47BB-8025-B3D597D1E1A0}" type="sibTrans" cxnId="{59CE6564-8EC4-420A-8884-92436B6C56EA}">
      <dgm:prSet/>
      <dgm:spPr/>
      <dgm:t>
        <a:bodyPr/>
        <a:lstStyle/>
        <a:p>
          <a:pPr algn="ctr"/>
          <a:endParaRPr lang="hr-HR" sz="8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24FC5F7-A706-42CC-8837-F794AD488C42}">
      <dgm:prSet custT="1"/>
      <dgm:spPr>
        <a:xfrm>
          <a:off x="1925994" y="2713974"/>
          <a:ext cx="1855484" cy="363236"/>
        </a:xfrm>
        <a:prstGeom prst="rect">
          <a:avLst/>
        </a:prstGeom>
        <a:solidFill>
          <a:srgbClr val="C1D7D2"/>
        </a:solidFill>
        <a:ln w="6350" cap="flat" cmpd="sng" algn="ctr">
          <a:solidFill>
            <a:srgbClr val="295A4D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STEP 3: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Implementation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,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project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supervision</a:t>
          </a:r>
          <a:r>
            <a:rPr lang="hr-HR" sz="1200" b="0" dirty="0">
              <a:solidFill>
                <a:srgbClr val="295A4D"/>
              </a:solidFill>
              <a:latin typeface="DM Sans"/>
              <a:ea typeface="+mn-ea"/>
              <a:cs typeface="+mn-cs"/>
            </a:rPr>
            <a:t>, monitoring and </a:t>
          </a:r>
          <a:r>
            <a:rPr lang="hr-HR" sz="1200" b="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reporting</a:t>
          </a:r>
          <a:endParaRPr lang="hr-HR" sz="1200" b="0" dirty="0">
            <a:solidFill>
              <a:srgbClr val="295A4D"/>
            </a:solidFill>
            <a:latin typeface="DM Sans"/>
            <a:ea typeface="+mn-ea"/>
            <a:cs typeface="+mn-cs"/>
          </a:endParaRPr>
        </a:p>
      </dgm:t>
    </dgm:pt>
    <dgm:pt modelId="{5B38DD15-BE08-4E63-A72A-286C777CFB74}" type="sibTrans" cxnId="{DDA32887-FEC0-44CA-84A0-6A9C6FB77E15}">
      <dgm:prSet/>
      <dgm:spPr/>
      <dgm:t>
        <a:bodyPr/>
        <a:lstStyle/>
        <a:p>
          <a:pPr algn="ctr"/>
          <a:endParaRPr lang="hr-HR" sz="8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C7180F6-16E2-44A2-A5F1-B687BB49445B}" type="parTrans" cxnId="{DDA32887-FEC0-44CA-84A0-6A9C6FB77E15}">
      <dgm:prSet/>
      <dgm:spPr>
        <a:xfrm>
          <a:off x="2808016" y="2604164"/>
          <a:ext cx="91440" cy="109810"/>
        </a:xfrm>
        <a:custGeom>
          <a:avLst/>
          <a:gdLst/>
          <a:ahLst/>
          <a:cxnLst/>
          <a:rect l="0" t="0" r="0" b="0"/>
          <a:pathLst>
            <a:path>
              <a:moveTo>
                <a:pt x="46003" y="0"/>
              </a:moveTo>
              <a:lnTo>
                <a:pt x="46003" y="33530"/>
              </a:lnTo>
              <a:lnTo>
                <a:pt x="45720" y="33530"/>
              </a:lnTo>
              <a:lnTo>
                <a:pt x="45720" y="109810"/>
              </a:lnTo>
            </a:path>
          </a:pathLst>
        </a:custGeom>
        <a:noFill/>
        <a:ln w="6350" cap="flat" cmpd="sng" algn="ctr">
          <a:solidFill>
            <a:srgbClr val="295A4D"/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hr-HR" sz="12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3B4705F-DDE2-4F20-B32D-F524FA3FA65C}">
      <dgm:prSet custT="1"/>
      <dgm:spPr>
        <a:xfrm flipV="1">
          <a:off x="0" y="3164162"/>
          <a:ext cx="5708647" cy="457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hr-HR" sz="1200" b="0" dirty="0">
            <a:ln>
              <a:noFill/>
            </a:ln>
            <a:solidFill>
              <a:sysClr val="windowText" lastClr="000000">
                <a:lumMod val="85000"/>
                <a:lumOff val="15000"/>
              </a:sysClr>
            </a:solidFill>
            <a:latin typeface="DM Sans"/>
            <a:ea typeface="+mn-ea"/>
            <a:cs typeface="+mn-cs"/>
          </a:endParaRPr>
        </a:p>
      </dgm:t>
    </dgm:pt>
    <dgm:pt modelId="{9BA710CF-A7B7-4DA5-A5F5-365EAD39612C}" type="sibTrans" cxnId="{13D2F329-195D-447B-B8BE-CF39B28A33EF}">
      <dgm:prSet/>
      <dgm:spPr/>
      <dgm:t>
        <a:bodyPr/>
        <a:lstStyle/>
        <a:p>
          <a:pPr algn="ctr"/>
          <a:endParaRPr lang="hr-HR" sz="8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D93374F-4E38-4ADD-B878-52D565B221C9}" type="parTrans" cxnId="{13D2F329-195D-447B-B8BE-CF39B28A33EF}">
      <dgm:prSet/>
      <dgm:spPr>
        <a:xfrm>
          <a:off x="2808016" y="303149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56391"/>
              </a:lnTo>
              <a:lnTo>
                <a:pt x="46307" y="56391"/>
              </a:lnTo>
              <a:lnTo>
                <a:pt x="46307" y="132671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hr-HR" sz="12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1ECC8F4-2EDB-4405-B37B-E7BC616E9EDC}">
      <dgm:prSet custT="1"/>
      <dgm:spPr>
        <a:xfrm>
          <a:off x="1008760" y="32315"/>
          <a:ext cx="3691129" cy="363236"/>
        </a:xfrm>
        <a:prstGeom prst="rect">
          <a:avLst/>
        </a:prstGeom>
        <a:solidFill>
          <a:srgbClr val="C1D7D2"/>
        </a:solidFill>
        <a:ln w="6350" cap="flat" cmpd="sng" algn="ctr">
          <a:solidFill>
            <a:srgbClr val="295A4D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hr-HR" sz="1400" b="1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Eligibilty</a:t>
          </a:r>
          <a:r>
            <a:rPr lang="hr-HR" sz="1400" b="1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400" b="1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check</a:t>
          </a:r>
          <a:r>
            <a:rPr lang="hr-HR" sz="1400" b="1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400" b="1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during</a:t>
          </a:r>
          <a:r>
            <a:rPr lang="hr-HR" sz="1400" b="1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400" b="1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evaluation</a:t>
          </a:r>
          <a:r>
            <a:rPr lang="hr-HR" sz="1400" b="1" dirty="0">
              <a:solidFill>
                <a:srgbClr val="295A4D"/>
              </a:solidFill>
              <a:latin typeface="DM Sans"/>
              <a:ea typeface="+mn-ea"/>
              <a:cs typeface="+mn-cs"/>
            </a:rPr>
            <a:t> proces</a:t>
          </a:r>
        </a:p>
      </dgm:t>
    </dgm:pt>
    <dgm:pt modelId="{9D3BE4B2-6070-4A69-896B-B51560E512EB}" type="sibTrans" cxnId="{F7D1588D-5CAA-4489-8926-F2C28C09D4A4}">
      <dgm:prSet/>
      <dgm:spPr/>
      <dgm:t>
        <a:bodyPr/>
        <a:lstStyle/>
        <a:p>
          <a:pPr algn="ctr"/>
          <a:endParaRPr lang="hr-HR" sz="8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B1076A5-8B34-4494-B1B5-7FC4E35454FF}" type="parTrans" cxnId="{F7D1588D-5CAA-4489-8926-F2C28C09D4A4}">
      <dgm:prSet/>
      <dgm:spPr/>
      <dgm:t>
        <a:bodyPr/>
        <a:lstStyle/>
        <a:p>
          <a:pPr algn="ctr"/>
          <a:endParaRPr lang="hr-HR" sz="8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9054B1E-AF90-42B2-8ACE-AF6D0A550D35}" type="pres">
      <dgm:prSet presAssocID="{45604F08-D014-463F-B51A-8F8A31A663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54842A-97DC-4771-8C80-0B7C95B80F2F}" type="pres">
      <dgm:prSet presAssocID="{F1ECC8F4-2EDB-4405-B37B-E7BC616E9EDC}" presName="hierRoot1" presStyleCnt="0">
        <dgm:presLayoutVars>
          <dgm:hierBranch/>
        </dgm:presLayoutVars>
      </dgm:prSet>
      <dgm:spPr/>
    </dgm:pt>
    <dgm:pt modelId="{675B231C-5E22-4523-B344-9B32E2E27855}" type="pres">
      <dgm:prSet presAssocID="{F1ECC8F4-2EDB-4405-B37B-E7BC616E9EDC}" presName="rootComposite1" presStyleCnt="0"/>
      <dgm:spPr/>
    </dgm:pt>
    <dgm:pt modelId="{2BE24DA0-BBA6-4B4D-87DC-679B95C4D089}" type="pres">
      <dgm:prSet presAssocID="{F1ECC8F4-2EDB-4405-B37B-E7BC616E9EDC}" presName="rootText1" presStyleLbl="node0" presStyleIdx="0" presStyleCnt="1" custScaleX="508089" custLinFactNeighborY="19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F7CE3B-2F70-4063-B07C-2F314CCB8CBF}" type="pres">
      <dgm:prSet presAssocID="{F1ECC8F4-2EDB-4405-B37B-E7BC616E9ED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EAE718B-D9E3-4521-A516-3A0887DA4252}" type="pres">
      <dgm:prSet presAssocID="{F1ECC8F4-2EDB-4405-B37B-E7BC616E9EDC}" presName="hierChild2" presStyleCnt="0"/>
      <dgm:spPr/>
    </dgm:pt>
    <dgm:pt modelId="{1F647ABB-60CA-4A67-959F-B0A2665C03BA}" type="pres">
      <dgm:prSet presAssocID="{D2B7FDC4-7B9C-4955-B797-EB7DB3EC8732}" presName="Name35" presStyleLbl="parChTrans1D2" presStyleIdx="0" presStyleCnt="1"/>
      <dgm:spPr/>
      <dgm:t>
        <a:bodyPr/>
        <a:lstStyle/>
        <a:p>
          <a:endParaRPr lang="en-US"/>
        </a:p>
      </dgm:t>
    </dgm:pt>
    <dgm:pt modelId="{C8313AC1-2950-433C-931B-2BC659EFF204}" type="pres">
      <dgm:prSet presAssocID="{A5E69B68-B6B5-4753-A6AD-4A91F7C7AC09}" presName="hierRoot2" presStyleCnt="0">
        <dgm:presLayoutVars>
          <dgm:hierBranch val="init"/>
        </dgm:presLayoutVars>
      </dgm:prSet>
      <dgm:spPr/>
    </dgm:pt>
    <dgm:pt modelId="{80F460EF-15DF-40C0-96B8-4AAA745D5150}" type="pres">
      <dgm:prSet presAssocID="{A5E69B68-B6B5-4753-A6AD-4A91F7C7AC09}" presName="rootComposite" presStyleCnt="0"/>
      <dgm:spPr/>
    </dgm:pt>
    <dgm:pt modelId="{9782B359-BD25-4568-8B2C-0C99ACCC2E26}" type="pres">
      <dgm:prSet presAssocID="{A5E69B68-B6B5-4753-A6AD-4A91F7C7AC09}" presName="rootText" presStyleLbl="node2" presStyleIdx="0" presStyleCnt="1" custScaleX="243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27480-59D2-4F1D-BD10-735EA28676AF}" type="pres">
      <dgm:prSet presAssocID="{A5E69B68-B6B5-4753-A6AD-4A91F7C7AC09}" presName="rootConnector" presStyleLbl="node2" presStyleIdx="0" presStyleCnt="1"/>
      <dgm:spPr/>
      <dgm:t>
        <a:bodyPr/>
        <a:lstStyle/>
        <a:p>
          <a:endParaRPr lang="en-US"/>
        </a:p>
      </dgm:t>
    </dgm:pt>
    <dgm:pt modelId="{DDBF4DB8-517B-4948-9983-0CA90239553E}" type="pres">
      <dgm:prSet presAssocID="{A5E69B68-B6B5-4753-A6AD-4A91F7C7AC09}" presName="hierChild4" presStyleCnt="0"/>
      <dgm:spPr/>
    </dgm:pt>
    <dgm:pt modelId="{DCFCB54B-FED5-4CCC-A116-7D58455614F2}" type="pres">
      <dgm:prSet presAssocID="{E08EBEE6-9129-4356-A8D5-C26AE456335E}" presName="Name37" presStyleLbl="parChTrans1D3" presStyleIdx="0" presStyleCnt="3"/>
      <dgm:spPr/>
      <dgm:t>
        <a:bodyPr/>
        <a:lstStyle/>
        <a:p>
          <a:endParaRPr lang="en-US"/>
        </a:p>
      </dgm:t>
    </dgm:pt>
    <dgm:pt modelId="{D6F3F83C-353D-4BA0-A4BC-DE22111FD43C}" type="pres">
      <dgm:prSet presAssocID="{E53AFF5A-3095-4B2E-8FC2-C265AC7ABC07}" presName="hierRoot2" presStyleCnt="0">
        <dgm:presLayoutVars>
          <dgm:hierBranch/>
        </dgm:presLayoutVars>
      </dgm:prSet>
      <dgm:spPr/>
    </dgm:pt>
    <dgm:pt modelId="{115B1E14-F7D4-4D06-80F9-500803649E2B}" type="pres">
      <dgm:prSet presAssocID="{E53AFF5A-3095-4B2E-8FC2-C265AC7ABC07}" presName="rootComposite" presStyleCnt="0"/>
      <dgm:spPr/>
    </dgm:pt>
    <dgm:pt modelId="{74081400-2D66-411A-9EBD-A8E5B6EBF698}" type="pres">
      <dgm:prSet presAssocID="{E53AFF5A-3095-4B2E-8FC2-C265AC7ABC07}" presName="rootText" presStyleLbl="node3" presStyleIdx="0" presStyleCnt="3" custScaleX="218905" custLinFactNeighborX="-11483" custLinFactNeighborY="121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A49C27-5C5C-48E4-8F4E-3DC81CA6A698}" type="pres">
      <dgm:prSet presAssocID="{E53AFF5A-3095-4B2E-8FC2-C265AC7ABC07}" presName="rootConnector" presStyleLbl="node3" presStyleIdx="0" presStyleCnt="3"/>
      <dgm:spPr/>
      <dgm:t>
        <a:bodyPr/>
        <a:lstStyle/>
        <a:p>
          <a:endParaRPr lang="en-US"/>
        </a:p>
      </dgm:t>
    </dgm:pt>
    <dgm:pt modelId="{78903953-0EEC-4603-8202-2D6D0B6BEDA9}" type="pres">
      <dgm:prSet presAssocID="{E53AFF5A-3095-4B2E-8FC2-C265AC7ABC07}" presName="hierChild4" presStyleCnt="0"/>
      <dgm:spPr/>
    </dgm:pt>
    <dgm:pt modelId="{099F2058-05F7-4F75-B60D-4F5D3B14FD75}" type="pres">
      <dgm:prSet presAssocID="{E53AFF5A-3095-4B2E-8FC2-C265AC7ABC07}" presName="hierChild5" presStyleCnt="0"/>
      <dgm:spPr/>
    </dgm:pt>
    <dgm:pt modelId="{C05BEEE1-48AD-4641-A2C5-8AF20DC0426E}" type="pres">
      <dgm:prSet presAssocID="{826B3067-BFE3-43E7-AB60-24072E28AE6B}" presName="Name37" presStyleLbl="parChTrans1D3" presStyleIdx="1" presStyleCnt="3"/>
      <dgm:spPr/>
      <dgm:t>
        <a:bodyPr/>
        <a:lstStyle/>
        <a:p>
          <a:endParaRPr lang="en-US"/>
        </a:p>
      </dgm:t>
    </dgm:pt>
    <dgm:pt modelId="{C87FBDDC-29F5-4D1A-BBAA-EA4C053E3364}" type="pres">
      <dgm:prSet presAssocID="{AA6729FE-5B51-44AF-A5E2-D299268163D7}" presName="hierRoot2" presStyleCnt="0">
        <dgm:presLayoutVars>
          <dgm:hierBranch val="init"/>
        </dgm:presLayoutVars>
      </dgm:prSet>
      <dgm:spPr/>
    </dgm:pt>
    <dgm:pt modelId="{AABC0DEA-BC67-48A3-B70A-B51B0BC62681}" type="pres">
      <dgm:prSet presAssocID="{AA6729FE-5B51-44AF-A5E2-D299268163D7}" presName="rootComposite" presStyleCnt="0"/>
      <dgm:spPr/>
    </dgm:pt>
    <dgm:pt modelId="{8110F3C6-836C-45F9-B8E9-EB83DB5980D6}" type="pres">
      <dgm:prSet presAssocID="{AA6729FE-5B51-44AF-A5E2-D299268163D7}" presName="rootText" presStyleLbl="node3" presStyleIdx="1" presStyleCnt="3" custScaleX="255364" custScaleY="143432" custLinFactNeighborX="-120" custLinFactNeighborY="122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8B9444-57E3-494B-8235-54AFF1674A32}" type="pres">
      <dgm:prSet presAssocID="{AA6729FE-5B51-44AF-A5E2-D299268163D7}" presName="rootConnector" presStyleLbl="node3" presStyleIdx="1" presStyleCnt="3"/>
      <dgm:spPr/>
      <dgm:t>
        <a:bodyPr/>
        <a:lstStyle/>
        <a:p>
          <a:endParaRPr lang="en-US"/>
        </a:p>
      </dgm:t>
    </dgm:pt>
    <dgm:pt modelId="{33BF07A8-EEB1-4A2A-AD7C-1C66185E00AD}" type="pres">
      <dgm:prSet presAssocID="{AA6729FE-5B51-44AF-A5E2-D299268163D7}" presName="hierChild4" presStyleCnt="0"/>
      <dgm:spPr/>
    </dgm:pt>
    <dgm:pt modelId="{EEA9D462-2F7B-42D1-BF0A-91B3C059B310}" type="pres">
      <dgm:prSet presAssocID="{C189C17B-E850-47CA-9420-7C0A6D23C34F}" presName="Name37" presStyleLbl="parChTrans1D4" presStyleIdx="0" presStyleCnt="4"/>
      <dgm:spPr/>
      <dgm:t>
        <a:bodyPr/>
        <a:lstStyle/>
        <a:p>
          <a:endParaRPr lang="en-US"/>
        </a:p>
      </dgm:t>
    </dgm:pt>
    <dgm:pt modelId="{6D2D9050-DC49-4E7F-9581-BBF7E86AA060}" type="pres">
      <dgm:prSet presAssocID="{25F6DB06-C289-455D-8D53-2F3EB241E4F2}" presName="hierRoot2" presStyleCnt="0">
        <dgm:presLayoutVars>
          <dgm:hierBranch val="init"/>
        </dgm:presLayoutVars>
      </dgm:prSet>
      <dgm:spPr/>
    </dgm:pt>
    <dgm:pt modelId="{3703102D-9E66-4B72-A81C-08A198F7A2DD}" type="pres">
      <dgm:prSet presAssocID="{25F6DB06-C289-455D-8D53-2F3EB241E4F2}" presName="rootComposite" presStyleCnt="0"/>
      <dgm:spPr/>
    </dgm:pt>
    <dgm:pt modelId="{CE5352C9-92B9-4117-B284-19D30FA47E85}" type="pres">
      <dgm:prSet presAssocID="{25F6DB06-C289-455D-8D53-2F3EB241E4F2}" presName="rootText" presStyleLbl="node4" presStyleIdx="0" presStyleCnt="4" custScaleX="255410" custLinFactNeighborX="-22" custLinFactNeighborY="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F1CEE4-1AC4-4BA8-8B0D-A902CD35D21D}" type="pres">
      <dgm:prSet presAssocID="{25F6DB06-C289-455D-8D53-2F3EB241E4F2}" presName="rootConnector" presStyleLbl="node4" presStyleIdx="0" presStyleCnt="4"/>
      <dgm:spPr/>
      <dgm:t>
        <a:bodyPr/>
        <a:lstStyle/>
        <a:p>
          <a:endParaRPr lang="en-US"/>
        </a:p>
      </dgm:t>
    </dgm:pt>
    <dgm:pt modelId="{3303B8F9-FA35-4078-8CBA-A6B8D4E0A305}" type="pres">
      <dgm:prSet presAssocID="{25F6DB06-C289-455D-8D53-2F3EB241E4F2}" presName="hierChild4" presStyleCnt="0"/>
      <dgm:spPr/>
    </dgm:pt>
    <dgm:pt modelId="{18A665DF-3129-4536-8354-B998FB30188B}" type="pres">
      <dgm:prSet presAssocID="{FADF7809-7BF9-4B1C-84F4-9F1DD461F3E3}" presName="Name37" presStyleLbl="parChTrans1D4" presStyleIdx="1" presStyleCnt="4"/>
      <dgm:spPr/>
      <dgm:t>
        <a:bodyPr/>
        <a:lstStyle/>
        <a:p>
          <a:endParaRPr lang="en-US"/>
        </a:p>
      </dgm:t>
    </dgm:pt>
    <dgm:pt modelId="{37D8881C-CA3C-4167-9CD2-A36BDC78058A}" type="pres">
      <dgm:prSet presAssocID="{BDD551AF-CF57-4C20-A311-F1AA9C53507D}" presName="hierRoot2" presStyleCnt="0">
        <dgm:presLayoutVars>
          <dgm:hierBranch val="init"/>
        </dgm:presLayoutVars>
      </dgm:prSet>
      <dgm:spPr/>
    </dgm:pt>
    <dgm:pt modelId="{0869EBE1-592D-4B9D-BDFE-D729CC41B289}" type="pres">
      <dgm:prSet presAssocID="{BDD551AF-CF57-4C20-A311-F1AA9C53507D}" presName="rootComposite" presStyleCnt="0"/>
      <dgm:spPr/>
    </dgm:pt>
    <dgm:pt modelId="{F44695C1-F820-48C0-AF03-F24193428479}" type="pres">
      <dgm:prSet presAssocID="{BDD551AF-CF57-4C20-A311-F1AA9C53507D}" presName="rootText" presStyleLbl="node4" presStyleIdx="1" presStyleCnt="4" custScaleX="255410" custLinFactNeighborX="-42" custLinFactNeighborY="-3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B290E2-8524-4C93-83D5-AFC9A27DC9CF}" type="pres">
      <dgm:prSet presAssocID="{BDD551AF-CF57-4C20-A311-F1AA9C53507D}" presName="rootConnector" presStyleLbl="node4" presStyleIdx="1" presStyleCnt="4"/>
      <dgm:spPr/>
      <dgm:t>
        <a:bodyPr/>
        <a:lstStyle/>
        <a:p>
          <a:endParaRPr lang="en-US"/>
        </a:p>
      </dgm:t>
    </dgm:pt>
    <dgm:pt modelId="{C70B4EE9-61BC-4437-8336-BBB3A0F4F1A7}" type="pres">
      <dgm:prSet presAssocID="{BDD551AF-CF57-4C20-A311-F1AA9C53507D}" presName="hierChild4" presStyleCnt="0"/>
      <dgm:spPr/>
    </dgm:pt>
    <dgm:pt modelId="{982DB677-6E5B-41B8-ACC8-301330568338}" type="pres">
      <dgm:prSet presAssocID="{EC7180F6-16E2-44A2-A5F1-B687BB49445B}" presName="Name37" presStyleLbl="parChTrans1D4" presStyleIdx="2" presStyleCnt="4"/>
      <dgm:spPr/>
      <dgm:t>
        <a:bodyPr/>
        <a:lstStyle/>
        <a:p>
          <a:endParaRPr lang="en-US"/>
        </a:p>
      </dgm:t>
    </dgm:pt>
    <dgm:pt modelId="{861F4688-0449-478C-8C64-ABF62BD42BDA}" type="pres">
      <dgm:prSet presAssocID="{B24FC5F7-A706-42CC-8837-F794AD488C42}" presName="hierRoot2" presStyleCnt="0">
        <dgm:presLayoutVars>
          <dgm:hierBranch/>
        </dgm:presLayoutVars>
      </dgm:prSet>
      <dgm:spPr/>
    </dgm:pt>
    <dgm:pt modelId="{17F807B6-1B8D-4F89-947B-BDE2BDD3CD0F}" type="pres">
      <dgm:prSet presAssocID="{B24FC5F7-A706-42CC-8837-F794AD488C42}" presName="rootComposite" presStyleCnt="0"/>
      <dgm:spPr/>
    </dgm:pt>
    <dgm:pt modelId="{4931A357-8225-44C3-87A3-87AD0F285F4B}" type="pres">
      <dgm:prSet presAssocID="{B24FC5F7-A706-42CC-8837-F794AD488C42}" presName="rootText" presStyleLbl="node4" presStyleIdx="2" presStyleCnt="4" custScaleX="255410" custLinFactNeighborX="-81" custLinFactNeighborY="-15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218780-8C5D-422A-A2F4-C1EDB7CE2352}" type="pres">
      <dgm:prSet presAssocID="{B24FC5F7-A706-42CC-8837-F794AD488C42}" presName="rootConnector" presStyleLbl="node4" presStyleIdx="2" presStyleCnt="4"/>
      <dgm:spPr/>
      <dgm:t>
        <a:bodyPr/>
        <a:lstStyle/>
        <a:p>
          <a:endParaRPr lang="en-US"/>
        </a:p>
      </dgm:t>
    </dgm:pt>
    <dgm:pt modelId="{055BE48E-8938-4A85-B8B9-65A2FCBC7EE0}" type="pres">
      <dgm:prSet presAssocID="{B24FC5F7-A706-42CC-8837-F794AD488C42}" presName="hierChild4" presStyleCnt="0"/>
      <dgm:spPr/>
    </dgm:pt>
    <dgm:pt modelId="{0473EE0D-70A0-40CC-A0B2-52F56065E8E4}" type="pres">
      <dgm:prSet presAssocID="{BD93374F-4E38-4ADD-B878-52D565B221C9}" presName="Name35" presStyleLbl="parChTrans1D4" presStyleIdx="3" presStyleCnt="4"/>
      <dgm:spPr/>
      <dgm:t>
        <a:bodyPr/>
        <a:lstStyle/>
        <a:p>
          <a:endParaRPr lang="en-US"/>
        </a:p>
      </dgm:t>
    </dgm:pt>
    <dgm:pt modelId="{62C9520E-C359-4F5B-A6E0-DAEA5239614E}" type="pres">
      <dgm:prSet presAssocID="{D3B4705F-DDE2-4F20-B32D-F524FA3FA65C}" presName="hierRoot2" presStyleCnt="0">
        <dgm:presLayoutVars>
          <dgm:hierBranch val="init"/>
        </dgm:presLayoutVars>
      </dgm:prSet>
      <dgm:spPr/>
    </dgm:pt>
    <dgm:pt modelId="{5D7BAF6B-0B94-4951-AFBF-73D0AB69DE42}" type="pres">
      <dgm:prSet presAssocID="{D3B4705F-DDE2-4F20-B32D-F524FA3FA65C}" presName="rootComposite" presStyleCnt="0"/>
      <dgm:spPr/>
    </dgm:pt>
    <dgm:pt modelId="{B3348FC0-6959-46C3-BFBC-D94AB2DFE337}" type="pres">
      <dgm:prSet presAssocID="{D3B4705F-DDE2-4F20-B32D-F524FA3FA65C}" presName="rootText" presStyleLbl="node4" presStyleIdx="3" presStyleCnt="4" custFlipVert="1" custScaleX="785803" custScaleY="12587" custLinFactNeighborX="-32188" custLinFactNeighborY="-332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D0339-AF6E-478F-B9CD-6407667AA62F}" type="pres">
      <dgm:prSet presAssocID="{D3B4705F-DDE2-4F20-B32D-F524FA3FA65C}" presName="rootConnector" presStyleLbl="node4" presStyleIdx="3" presStyleCnt="4"/>
      <dgm:spPr/>
      <dgm:t>
        <a:bodyPr/>
        <a:lstStyle/>
        <a:p>
          <a:endParaRPr lang="en-US"/>
        </a:p>
      </dgm:t>
    </dgm:pt>
    <dgm:pt modelId="{9F2C6379-B78A-4D97-974A-D877D7521CC2}" type="pres">
      <dgm:prSet presAssocID="{D3B4705F-DDE2-4F20-B32D-F524FA3FA65C}" presName="hierChild4" presStyleCnt="0"/>
      <dgm:spPr/>
    </dgm:pt>
    <dgm:pt modelId="{1C7551B1-CA93-4D97-AECA-C9C20E3CB8C4}" type="pres">
      <dgm:prSet presAssocID="{D3B4705F-DDE2-4F20-B32D-F524FA3FA65C}" presName="hierChild5" presStyleCnt="0"/>
      <dgm:spPr/>
    </dgm:pt>
    <dgm:pt modelId="{2CB8C09A-82D0-4724-84AB-6A54EE7B9B21}" type="pres">
      <dgm:prSet presAssocID="{B24FC5F7-A706-42CC-8837-F794AD488C42}" presName="hierChild5" presStyleCnt="0"/>
      <dgm:spPr/>
    </dgm:pt>
    <dgm:pt modelId="{374A0FBC-5FD4-470F-84EA-08A754B5AF04}" type="pres">
      <dgm:prSet presAssocID="{BDD551AF-CF57-4C20-A311-F1AA9C53507D}" presName="hierChild5" presStyleCnt="0"/>
      <dgm:spPr/>
    </dgm:pt>
    <dgm:pt modelId="{EA142E96-237A-4406-A739-A516632F954F}" type="pres">
      <dgm:prSet presAssocID="{25F6DB06-C289-455D-8D53-2F3EB241E4F2}" presName="hierChild5" presStyleCnt="0"/>
      <dgm:spPr/>
    </dgm:pt>
    <dgm:pt modelId="{633E94F6-2F45-4BE9-AEAA-52ED3A58BD04}" type="pres">
      <dgm:prSet presAssocID="{AA6729FE-5B51-44AF-A5E2-D299268163D7}" presName="hierChild5" presStyleCnt="0"/>
      <dgm:spPr/>
    </dgm:pt>
    <dgm:pt modelId="{ED869F08-8C18-421F-AD50-804324E02804}" type="pres">
      <dgm:prSet presAssocID="{CBFC039C-E9BE-4F0E-9B92-CFD535BEBC84}" presName="Name37" presStyleLbl="parChTrans1D3" presStyleIdx="2" presStyleCnt="3"/>
      <dgm:spPr/>
      <dgm:t>
        <a:bodyPr/>
        <a:lstStyle/>
        <a:p>
          <a:endParaRPr lang="en-US"/>
        </a:p>
      </dgm:t>
    </dgm:pt>
    <dgm:pt modelId="{944E1BFE-B649-465E-898A-7CA7FA42D286}" type="pres">
      <dgm:prSet presAssocID="{E7F7ED69-B011-4AAF-8C8A-69AF5D89787B}" presName="hierRoot2" presStyleCnt="0">
        <dgm:presLayoutVars>
          <dgm:hierBranch val="init"/>
        </dgm:presLayoutVars>
      </dgm:prSet>
      <dgm:spPr/>
    </dgm:pt>
    <dgm:pt modelId="{3B59F149-B1C8-49D2-A83B-E02B83F742EA}" type="pres">
      <dgm:prSet presAssocID="{E7F7ED69-B011-4AAF-8C8A-69AF5D89787B}" presName="rootComposite" presStyleCnt="0"/>
      <dgm:spPr/>
    </dgm:pt>
    <dgm:pt modelId="{D71E2DAE-5EBE-4D03-8D3D-46A48EE05EF3}" type="pres">
      <dgm:prSet presAssocID="{E7F7ED69-B011-4AAF-8C8A-69AF5D89787B}" presName="rootText" presStyleLbl="node3" presStyleIdx="2" presStyleCnt="3" custScaleX="218905" custLinFactNeighborX="5195" custLinFactNeighborY="132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F53659-37F0-49CA-BA71-98BC9AA7E5E7}" type="pres">
      <dgm:prSet presAssocID="{E7F7ED69-B011-4AAF-8C8A-69AF5D89787B}" presName="rootConnector" presStyleLbl="node3" presStyleIdx="2" presStyleCnt="3"/>
      <dgm:spPr/>
      <dgm:t>
        <a:bodyPr/>
        <a:lstStyle/>
        <a:p>
          <a:endParaRPr lang="en-US"/>
        </a:p>
      </dgm:t>
    </dgm:pt>
    <dgm:pt modelId="{93AEAAEA-A844-42D1-8E29-05AB9FF24ED4}" type="pres">
      <dgm:prSet presAssocID="{E7F7ED69-B011-4AAF-8C8A-69AF5D89787B}" presName="hierChild4" presStyleCnt="0"/>
      <dgm:spPr/>
    </dgm:pt>
    <dgm:pt modelId="{5524F1F9-FBBE-47DB-BA0C-B24406EDB5B8}" type="pres">
      <dgm:prSet presAssocID="{E7F7ED69-B011-4AAF-8C8A-69AF5D89787B}" presName="hierChild5" presStyleCnt="0"/>
      <dgm:spPr/>
    </dgm:pt>
    <dgm:pt modelId="{4C455377-93E5-40BB-8AC9-780B2D56C356}" type="pres">
      <dgm:prSet presAssocID="{A5E69B68-B6B5-4753-A6AD-4A91F7C7AC09}" presName="hierChild5" presStyleCnt="0"/>
      <dgm:spPr/>
    </dgm:pt>
    <dgm:pt modelId="{9EA33E3A-397C-4715-A49A-576CBBB8581C}" type="pres">
      <dgm:prSet presAssocID="{F1ECC8F4-2EDB-4405-B37B-E7BC616E9EDC}" presName="hierChild3" presStyleCnt="0"/>
      <dgm:spPr/>
    </dgm:pt>
  </dgm:ptLst>
  <dgm:cxnLst>
    <dgm:cxn modelId="{F7D1588D-5CAA-4489-8926-F2C28C09D4A4}" srcId="{45604F08-D014-463F-B51A-8F8A31A663B8}" destId="{F1ECC8F4-2EDB-4405-B37B-E7BC616E9EDC}" srcOrd="0" destOrd="0" parTransId="{3B1076A5-8B34-4494-B1B5-7FC4E35454FF}" sibTransId="{9D3BE4B2-6070-4A69-896B-B51560E512EB}"/>
    <dgm:cxn modelId="{DDA32887-FEC0-44CA-84A0-6A9C6FB77E15}" srcId="{BDD551AF-CF57-4C20-A311-F1AA9C53507D}" destId="{B24FC5F7-A706-42CC-8837-F794AD488C42}" srcOrd="0" destOrd="0" parTransId="{EC7180F6-16E2-44A2-A5F1-B687BB49445B}" sibTransId="{5B38DD15-BE08-4E63-A72A-286C777CFB74}"/>
    <dgm:cxn modelId="{561FBD2F-2C9D-4D2D-8722-2729170194DD}" type="presOf" srcId="{F1ECC8F4-2EDB-4405-B37B-E7BC616E9EDC}" destId="{1FF7CE3B-2F70-4063-B07C-2F314CCB8CBF}" srcOrd="1" destOrd="0" presId="urn:microsoft.com/office/officeart/2005/8/layout/orgChart1"/>
    <dgm:cxn modelId="{676B84CB-28D7-490E-BEE0-B41F8C2DC0F1}" type="presOf" srcId="{25F6DB06-C289-455D-8D53-2F3EB241E4F2}" destId="{CE5352C9-92B9-4117-B284-19D30FA47E85}" srcOrd="0" destOrd="0" presId="urn:microsoft.com/office/officeart/2005/8/layout/orgChart1"/>
    <dgm:cxn modelId="{F87F6765-0357-4080-BD1C-B470F7903C0F}" type="presOf" srcId="{E53AFF5A-3095-4B2E-8FC2-C265AC7ABC07}" destId="{16A49C27-5C5C-48E4-8F4E-3DC81CA6A698}" srcOrd="1" destOrd="0" presId="urn:microsoft.com/office/officeart/2005/8/layout/orgChart1"/>
    <dgm:cxn modelId="{262CD1DF-2E9C-42DA-A8C4-C39236EBF6D3}" type="presOf" srcId="{EC7180F6-16E2-44A2-A5F1-B687BB49445B}" destId="{982DB677-6E5B-41B8-ACC8-301330568338}" srcOrd="0" destOrd="0" presId="urn:microsoft.com/office/officeart/2005/8/layout/orgChart1"/>
    <dgm:cxn modelId="{165A3F48-FCED-4451-BFB6-0662F42FC3D6}" type="presOf" srcId="{AA6729FE-5B51-44AF-A5E2-D299268163D7}" destId="{9A8B9444-57E3-494B-8235-54AFF1674A32}" srcOrd="1" destOrd="0" presId="urn:microsoft.com/office/officeart/2005/8/layout/orgChart1"/>
    <dgm:cxn modelId="{FE144FDB-17F1-45AA-BEBA-D5B52F36F7A7}" type="presOf" srcId="{826B3067-BFE3-43E7-AB60-24072E28AE6B}" destId="{C05BEEE1-48AD-4641-A2C5-8AF20DC0426E}" srcOrd="0" destOrd="0" presId="urn:microsoft.com/office/officeart/2005/8/layout/orgChart1"/>
    <dgm:cxn modelId="{E4A0CA34-33C4-4EF9-8C3B-010FC31F3F50}" type="presOf" srcId="{45604F08-D014-463F-B51A-8F8A31A663B8}" destId="{29054B1E-AF90-42B2-8ACE-AF6D0A550D35}" srcOrd="0" destOrd="0" presId="urn:microsoft.com/office/officeart/2005/8/layout/orgChart1"/>
    <dgm:cxn modelId="{59CE6564-8EC4-420A-8884-92436B6C56EA}" srcId="{25F6DB06-C289-455D-8D53-2F3EB241E4F2}" destId="{BDD551AF-CF57-4C20-A311-F1AA9C53507D}" srcOrd="0" destOrd="0" parTransId="{FADF7809-7BF9-4B1C-84F4-9F1DD461F3E3}" sibTransId="{4959C76C-C7F6-47BB-8025-B3D597D1E1A0}"/>
    <dgm:cxn modelId="{A5297F47-E6BC-44A1-8997-63EC048CBF27}" type="presOf" srcId="{FADF7809-7BF9-4B1C-84F4-9F1DD461F3E3}" destId="{18A665DF-3129-4536-8354-B998FB30188B}" srcOrd="0" destOrd="0" presId="urn:microsoft.com/office/officeart/2005/8/layout/orgChart1"/>
    <dgm:cxn modelId="{D1C16275-4745-456D-9DA4-72BE85BBD610}" srcId="{A5E69B68-B6B5-4753-A6AD-4A91F7C7AC09}" destId="{E7F7ED69-B011-4AAF-8C8A-69AF5D89787B}" srcOrd="2" destOrd="0" parTransId="{CBFC039C-E9BE-4F0E-9B92-CFD535BEBC84}" sibTransId="{93444AE3-E390-47E2-AAF9-C1F5F19290D8}"/>
    <dgm:cxn modelId="{8B34CED8-8C3D-492E-91F9-C4F0F08682D0}" type="presOf" srcId="{E08EBEE6-9129-4356-A8D5-C26AE456335E}" destId="{DCFCB54B-FED5-4CCC-A116-7D58455614F2}" srcOrd="0" destOrd="0" presId="urn:microsoft.com/office/officeart/2005/8/layout/orgChart1"/>
    <dgm:cxn modelId="{2C375009-ECF9-48BF-84EE-1ACC373BA329}" type="presOf" srcId="{CBFC039C-E9BE-4F0E-9B92-CFD535BEBC84}" destId="{ED869F08-8C18-421F-AD50-804324E02804}" srcOrd="0" destOrd="0" presId="urn:microsoft.com/office/officeart/2005/8/layout/orgChart1"/>
    <dgm:cxn modelId="{C7D3092D-5C37-47A9-9036-E0AB048C66A8}" srcId="{F1ECC8F4-2EDB-4405-B37B-E7BC616E9EDC}" destId="{A5E69B68-B6B5-4753-A6AD-4A91F7C7AC09}" srcOrd="0" destOrd="0" parTransId="{D2B7FDC4-7B9C-4955-B797-EB7DB3EC8732}" sibTransId="{5B3E5D7D-A15E-4197-A286-EB4472F8384A}"/>
    <dgm:cxn modelId="{B24BBF4D-9A97-4BDD-A275-00D4A79AC7A2}" type="presOf" srcId="{D2B7FDC4-7B9C-4955-B797-EB7DB3EC8732}" destId="{1F647ABB-60CA-4A67-959F-B0A2665C03BA}" srcOrd="0" destOrd="0" presId="urn:microsoft.com/office/officeart/2005/8/layout/orgChart1"/>
    <dgm:cxn modelId="{C60808CB-5535-4A1D-B2A2-87420D7236DA}" type="presOf" srcId="{B24FC5F7-A706-42CC-8837-F794AD488C42}" destId="{4931A357-8225-44C3-87A3-87AD0F285F4B}" srcOrd="0" destOrd="0" presId="urn:microsoft.com/office/officeart/2005/8/layout/orgChart1"/>
    <dgm:cxn modelId="{60023865-9492-4CAC-A48B-5E3D11C14D65}" type="presOf" srcId="{E7F7ED69-B011-4AAF-8C8A-69AF5D89787B}" destId="{6AF53659-37F0-49CA-BA71-98BC9AA7E5E7}" srcOrd="1" destOrd="0" presId="urn:microsoft.com/office/officeart/2005/8/layout/orgChart1"/>
    <dgm:cxn modelId="{FEC83DC1-F511-410C-9413-FD5D49BC7F6B}" type="presOf" srcId="{D3B4705F-DDE2-4F20-B32D-F524FA3FA65C}" destId="{B3348FC0-6959-46C3-BFBC-D94AB2DFE337}" srcOrd="0" destOrd="0" presId="urn:microsoft.com/office/officeart/2005/8/layout/orgChart1"/>
    <dgm:cxn modelId="{8C47C4FF-899B-4E1C-B48B-D0E6FF4EC365}" type="presOf" srcId="{E7F7ED69-B011-4AAF-8C8A-69AF5D89787B}" destId="{D71E2DAE-5EBE-4D03-8D3D-46A48EE05EF3}" srcOrd="0" destOrd="0" presId="urn:microsoft.com/office/officeart/2005/8/layout/orgChart1"/>
    <dgm:cxn modelId="{FD1E342A-AAA3-4103-92EB-9572A7ED76BD}" type="presOf" srcId="{C189C17B-E850-47CA-9420-7C0A6D23C34F}" destId="{EEA9D462-2F7B-42D1-BF0A-91B3C059B310}" srcOrd="0" destOrd="0" presId="urn:microsoft.com/office/officeart/2005/8/layout/orgChart1"/>
    <dgm:cxn modelId="{D4D3490C-410F-4FF6-97EF-A077073A0141}" type="presOf" srcId="{E53AFF5A-3095-4B2E-8FC2-C265AC7ABC07}" destId="{74081400-2D66-411A-9EBD-A8E5B6EBF698}" srcOrd="0" destOrd="0" presId="urn:microsoft.com/office/officeart/2005/8/layout/orgChart1"/>
    <dgm:cxn modelId="{15212E51-8F99-4237-9FEA-75460C3D55F0}" type="presOf" srcId="{AA6729FE-5B51-44AF-A5E2-D299268163D7}" destId="{8110F3C6-836C-45F9-B8E9-EB83DB5980D6}" srcOrd="0" destOrd="0" presId="urn:microsoft.com/office/officeart/2005/8/layout/orgChart1"/>
    <dgm:cxn modelId="{A5492473-AB09-4969-989C-F7C1CFCCCEBE}" type="presOf" srcId="{A5E69B68-B6B5-4753-A6AD-4A91F7C7AC09}" destId="{9782B359-BD25-4568-8B2C-0C99ACCC2E26}" srcOrd="0" destOrd="0" presId="urn:microsoft.com/office/officeart/2005/8/layout/orgChart1"/>
    <dgm:cxn modelId="{9EE39698-0C7B-4E51-BDA8-25EB0781A191}" type="presOf" srcId="{25F6DB06-C289-455D-8D53-2F3EB241E4F2}" destId="{E3F1CEE4-1AC4-4BA8-8B0D-A902CD35D21D}" srcOrd="1" destOrd="0" presId="urn:microsoft.com/office/officeart/2005/8/layout/orgChart1"/>
    <dgm:cxn modelId="{A71E8D6B-3CF5-41A4-B1F0-828AC6E6B254}" type="presOf" srcId="{BDD551AF-CF57-4C20-A311-F1AA9C53507D}" destId="{F44695C1-F820-48C0-AF03-F24193428479}" srcOrd="0" destOrd="0" presId="urn:microsoft.com/office/officeart/2005/8/layout/orgChart1"/>
    <dgm:cxn modelId="{26356E70-4CD1-4266-A818-7449BC3142B2}" type="presOf" srcId="{D3B4705F-DDE2-4F20-B32D-F524FA3FA65C}" destId="{D39D0339-AF6E-478F-B9CD-6407667AA62F}" srcOrd="1" destOrd="0" presId="urn:microsoft.com/office/officeart/2005/8/layout/orgChart1"/>
    <dgm:cxn modelId="{13D2F329-195D-447B-B8BE-CF39B28A33EF}" srcId="{B24FC5F7-A706-42CC-8837-F794AD488C42}" destId="{D3B4705F-DDE2-4F20-B32D-F524FA3FA65C}" srcOrd="0" destOrd="0" parTransId="{BD93374F-4E38-4ADD-B878-52D565B221C9}" sibTransId="{9BA710CF-A7B7-4DA5-A5F5-365EAD39612C}"/>
    <dgm:cxn modelId="{2A99405F-4BCB-4FAB-ACDA-E08C6BEBF9D7}" type="presOf" srcId="{A5E69B68-B6B5-4753-A6AD-4A91F7C7AC09}" destId="{F7127480-59D2-4F1D-BD10-735EA28676AF}" srcOrd="1" destOrd="0" presId="urn:microsoft.com/office/officeart/2005/8/layout/orgChart1"/>
    <dgm:cxn modelId="{5C7AB2BD-5F80-42F6-B4DD-DF4CFAB2BAFE}" type="presOf" srcId="{BDD551AF-CF57-4C20-A311-F1AA9C53507D}" destId="{93B290E2-8524-4C93-83D5-AFC9A27DC9CF}" srcOrd="1" destOrd="0" presId="urn:microsoft.com/office/officeart/2005/8/layout/orgChart1"/>
    <dgm:cxn modelId="{EE15BC65-7D7C-4069-8A58-8BBD7D300DFC}" type="presOf" srcId="{F1ECC8F4-2EDB-4405-B37B-E7BC616E9EDC}" destId="{2BE24DA0-BBA6-4B4D-87DC-679B95C4D089}" srcOrd="0" destOrd="0" presId="urn:microsoft.com/office/officeart/2005/8/layout/orgChart1"/>
    <dgm:cxn modelId="{86EA87DA-04EC-4ADB-A13D-FEEC83266AE4}" type="presOf" srcId="{BD93374F-4E38-4ADD-B878-52D565B221C9}" destId="{0473EE0D-70A0-40CC-A0B2-52F56065E8E4}" srcOrd="0" destOrd="0" presId="urn:microsoft.com/office/officeart/2005/8/layout/orgChart1"/>
    <dgm:cxn modelId="{C44E22D7-0595-40A9-B5B9-D6D421820504}" type="presOf" srcId="{B24FC5F7-A706-42CC-8837-F794AD488C42}" destId="{13218780-8C5D-422A-A2F4-C1EDB7CE2352}" srcOrd="1" destOrd="0" presId="urn:microsoft.com/office/officeart/2005/8/layout/orgChart1"/>
    <dgm:cxn modelId="{ED568FA1-9C6C-45D5-9A91-CD24D9754EE0}" srcId="{AA6729FE-5B51-44AF-A5E2-D299268163D7}" destId="{25F6DB06-C289-455D-8D53-2F3EB241E4F2}" srcOrd="0" destOrd="0" parTransId="{C189C17B-E850-47CA-9420-7C0A6D23C34F}" sibTransId="{674266A2-ADAB-45D4-B907-2B901BB94B92}"/>
    <dgm:cxn modelId="{84C00311-6EB1-421D-AF24-2530E6E28886}" srcId="{A5E69B68-B6B5-4753-A6AD-4A91F7C7AC09}" destId="{AA6729FE-5B51-44AF-A5E2-D299268163D7}" srcOrd="1" destOrd="0" parTransId="{826B3067-BFE3-43E7-AB60-24072E28AE6B}" sibTransId="{5CB85DEA-A617-4D83-B1DC-398D0A7FA55A}"/>
    <dgm:cxn modelId="{277C6A73-895D-4F61-8A62-E3318FE787E0}" srcId="{A5E69B68-B6B5-4753-A6AD-4A91F7C7AC09}" destId="{E53AFF5A-3095-4B2E-8FC2-C265AC7ABC07}" srcOrd="0" destOrd="0" parTransId="{E08EBEE6-9129-4356-A8D5-C26AE456335E}" sibTransId="{BEE74AEA-624A-4276-80A8-1A78CDF68AAE}"/>
    <dgm:cxn modelId="{971CADCB-12B9-4DC3-8B64-1121871D4041}" type="presParOf" srcId="{29054B1E-AF90-42B2-8ACE-AF6D0A550D35}" destId="{C354842A-97DC-4771-8C80-0B7C95B80F2F}" srcOrd="0" destOrd="0" presId="urn:microsoft.com/office/officeart/2005/8/layout/orgChart1"/>
    <dgm:cxn modelId="{7C40756B-0286-4E3C-BBE4-1CEB115DEF5A}" type="presParOf" srcId="{C354842A-97DC-4771-8C80-0B7C95B80F2F}" destId="{675B231C-5E22-4523-B344-9B32E2E27855}" srcOrd="0" destOrd="0" presId="urn:microsoft.com/office/officeart/2005/8/layout/orgChart1"/>
    <dgm:cxn modelId="{46419BFB-711D-45AB-9B1A-15BA2F902C6E}" type="presParOf" srcId="{675B231C-5E22-4523-B344-9B32E2E27855}" destId="{2BE24DA0-BBA6-4B4D-87DC-679B95C4D089}" srcOrd="0" destOrd="0" presId="urn:microsoft.com/office/officeart/2005/8/layout/orgChart1"/>
    <dgm:cxn modelId="{BC686AF3-0C2D-4C15-A4FE-7040E1F6577C}" type="presParOf" srcId="{675B231C-5E22-4523-B344-9B32E2E27855}" destId="{1FF7CE3B-2F70-4063-B07C-2F314CCB8CBF}" srcOrd="1" destOrd="0" presId="urn:microsoft.com/office/officeart/2005/8/layout/orgChart1"/>
    <dgm:cxn modelId="{03942ABF-4CE4-493C-B50C-4A7811B9A663}" type="presParOf" srcId="{C354842A-97DC-4771-8C80-0B7C95B80F2F}" destId="{1EAE718B-D9E3-4521-A516-3A0887DA4252}" srcOrd="1" destOrd="0" presId="urn:microsoft.com/office/officeart/2005/8/layout/orgChart1"/>
    <dgm:cxn modelId="{6541CD47-B9A0-460D-A6F6-ECF981D7AA97}" type="presParOf" srcId="{1EAE718B-D9E3-4521-A516-3A0887DA4252}" destId="{1F647ABB-60CA-4A67-959F-B0A2665C03BA}" srcOrd="0" destOrd="0" presId="urn:microsoft.com/office/officeart/2005/8/layout/orgChart1"/>
    <dgm:cxn modelId="{839CA01B-5457-46FF-894D-6053033C2406}" type="presParOf" srcId="{1EAE718B-D9E3-4521-A516-3A0887DA4252}" destId="{C8313AC1-2950-433C-931B-2BC659EFF204}" srcOrd="1" destOrd="0" presId="urn:microsoft.com/office/officeart/2005/8/layout/orgChart1"/>
    <dgm:cxn modelId="{C83B9607-1AA6-4FB0-ADD7-C79E0397F158}" type="presParOf" srcId="{C8313AC1-2950-433C-931B-2BC659EFF204}" destId="{80F460EF-15DF-40C0-96B8-4AAA745D5150}" srcOrd="0" destOrd="0" presId="urn:microsoft.com/office/officeart/2005/8/layout/orgChart1"/>
    <dgm:cxn modelId="{D4D2C565-11D8-4CEC-A455-5ACA7542AA85}" type="presParOf" srcId="{80F460EF-15DF-40C0-96B8-4AAA745D5150}" destId="{9782B359-BD25-4568-8B2C-0C99ACCC2E26}" srcOrd="0" destOrd="0" presId="urn:microsoft.com/office/officeart/2005/8/layout/orgChart1"/>
    <dgm:cxn modelId="{38D04039-08F0-4569-9A57-A0C12DB2609A}" type="presParOf" srcId="{80F460EF-15DF-40C0-96B8-4AAA745D5150}" destId="{F7127480-59D2-4F1D-BD10-735EA28676AF}" srcOrd="1" destOrd="0" presId="urn:microsoft.com/office/officeart/2005/8/layout/orgChart1"/>
    <dgm:cxn modelId="{4981DBB3-D875-4444-9781-9F01C623B8EB}" type="presParOf" srcId="{C8313AC1-2950-433C-931B-2BC659EFF204}" destId="{DDBF4DB8-517B-4948-9983-0CA90239553E}" srcOrd="1" destOrd="0" presId="urn:microsoft.com/office/officeart/2005/8/layout/orgChart1"/>
    <dgm:cxn modelId="{2DEAE2E4-7EDA-4BF0-9143-2C126E6B9284}" type="presParOf" srcId="{DDBF4DB8-517B-4948-9983-0CA90239553E}" destId="{DCFCB54B-FED5-4CCC-A116-7D58455614F2}" srcOrd="0" destOrd="0" presId="urn:microsoft.com/office/officeart/2005/8/layout/orgChart1"/>
    <dgm:cxn modelId="{91CE6A7D-71AE-4160-9F71-9321BFD850EF}" type="presParOf" srcId="{DDBF4DB8-517B-4948-9983-0CA90239553E}" destId="{D6F3F83C-353D-4BA0-A4BC-DE22111FD43C}" srcOrd="1" destOrd="0" presId="urn:microsoft.com/office/officeart/2005/8/layout/orgChart1"/>
    <dgm:cxn modelId="{28BC0F86-38C0-4C97-AE6E-C8F4A65B84E2}" type="presParOf" srcId="{D6F3F83C-353D-4BA0-A4BC-DE22111FD43C}" destId="{115B1E14-F7D4-4D06-80F9-500803649E2B}" srcOrd="0" destOrd="0" presId="urn:microsoft.com/office/officeart/2005/8/layout/orgChart1"/>
    <dgm:cxn modelId="{D2F21A71-C79B-4D07-97B7-F07DA7ACA4E8}" type="presParOf" srcId="{115B1E14-F7D4-4D06-80F9-500803649E2B}" destId="{74081400-2D66-411A-9EBD-A8E5B6EBF698}" srcOrd="0" destOrd="0" presId="urn:microsoft.com/office/officeart/2005/8/layout/orgChart1"/>
    <dgm:cxn modelId="{01F7A4D7-1C5E-4150-837A-4798C3A4EA7A}" type="presParOf" srcId="{115B1E14-F7D4-4D06-80F9-500803649E2B}" destId="{16A49C27-5C5C-48E4-8F4E-3DC81CA6A698}" srcOrd="1" destOrd="0" presId="urn:microsoft.com/office/officeart/2005/8/layout/orgChart1"/>
    <dgm:cxn modelId="{9DD4C212-F0CF-4E1B-9B6E-F3068D1A9FE6}" type="presParOf" srcId="{D6F3F83C-353D-4BA0-A4BC-DE22111FD43C}" destId="{78903953-0EEC-4603-8202-2D6D0B6BEDA9}" srcOrd="1" destOrd="0" presId="urn:microsoft.com/office/officeart/2005/8/layout/orgChart1"/>
    <dgm:cxn modelId="{3C0ABC71-275A-4F07-92B1-6E0DDEB444BD}" type="presParOf" srcId="{D6F3F83C-353D-4BA0-A4BC-DE22111FD43C}" destId="{099F2058-05F7-4F75-B60D-4F5D3B14FD75}" srcOrd="2" destOrd="0" presId="urn:microsoft.com/office/officeart/2005/8/layout/orgChart1"/>
    <dgm:cxn modelId="{F8D8001C-02E1-40F5-B18B-56712E9D6755}" type="presParOf" srcId="{DDBF4DB8-517B-4948-9983-0CA90239553E}" destId="{C05BEEE1-48AD-4641-A2C5-8AF20DC0426E}" srcOrd="2" destOrd="0" presId="urn:microsoft.com/office/officeart/2005/8/layout/orgChart1"/>
    <dgm:cxn modelId="{D6955799-DBAE-4C21-B419-4BD24F828A1C}" type="presParOf" srcId="{DDBF4DB8-517B-4948-9983-0CA90239553E}" destId="{C87FBDDC-29F5-4D1A-BBAA-EA4C053E3364}" srcOrd="3" destOrd="0" presId="urn:microsoft.com/office/officeart/2005/8/layout/orgChart1"/>
    <dgm:cxn modelId="{1DB68422-7BD5-41AA-9207-B28F02A5DFE0}" type="presParOf" srcId="{C87FBDDC-29F5-4D1A-BBAA-EA4C053E3364}" destId="{AABC0DEA-BC67-48A3-B70A-B51B0BC62681}" srcOrd="0" destOrd="0" presId="urn:microsoft.com/office/officeart/2005/8/layout/orgChart1"/>
    <dgm:cxn modelId="{9015E5E3-4258-4661-9586-EAF670C03D4F}" type="presParOf" srcId="{AABC0DEA-BC67-48A3-B70A-B51B0BC62681}" destId="{8110F3C6-836C-45F9-B8E9-EB83DB5980D6}" srcOrd="0" destOrd="0" presId="urn:microsoft.com/office/officeart/2005/8/layout/orgChart1"/>
    <dgm:cxn modelId="{39975667-D1EC-4409-A725-15EBA9559C6F}" type="presParOf" srcId="{AABC0DEA-BC67-48A3-B70A-B51B0BC62681}" destId="{9A8B9444-57E3-494B-8235-54AFF1674A32}" srcOrd="1" destOrd="0" presId="urn:microsoft.com/office/officeart/2005/8/layout/orgChart1"/>
    <dgm:cxn modelId="{14DDB50A-CDA9-4DDD-BE3E-58E48CA4566B}" type="presParOf" srcId="{C87FBDDC-29F5-4D1A-BBAA-EA4C053E3364}" destId="{33BF07A8-EEB1-4A2A-AD7C-1C66185E00AD}" srcOrd="1" destOrd="0" presId="urn:microsoft.com/office/officeart/2005/8/layout/orgChart1"/>
    <dgm:cxn modelId="{C3765878-2FE6-48FF-9EE0-DCAF7E32DE58}" type="presParOf" srcId="{33BF07A8-EEB1-4A2A-AD7C-1C66185E00AD}" destId="{EEA9D462-2F7B-42D1-BF0A-91B3C059B310}" srcOrd="0" destOrd="0" presId="urn:microsoft.com/office/officeart/2005/8/layout/orgChart1"/>
    <dgm:cxn modelId="{E93435B7-0F0B-4C2C-88BA-06E3CF04D719}" type="presParOf" srcId="{33BF07A8-EEB1-4A2A-AD7C-1C66185E00AD}" destId="{6D2D9050-DC49-4E7F-9581-BBF7E86AA060}" srcOrd="1" destOrd="0" presId="urn:microsoft.com/office/officeart/2005/8/layout/orgChart1"/>
    <dgm:cxn modelId="{AD2025A9-E775-4B5E-9D35-1E1FBA525318}" type="presParOf" srcId="{6D2D9050-DC49-4E7F-9581-BBF7E86AA060}" destId="{3703102D-9E66-4B72-A81C-08A198F7A2DD}" srcOrd="0" destOrd="0" presId="urn:microsoft.com/office/officeart/2005/8/layout/orgChart1"/>
    <dgm:cxn modelId="{0B8BC269-6E21-4CFC-9E5C-7C72EE9ABFE0}" type="presParOf" srcId="{3703102D-9E66-4B72-A81C-08A198F7A2DD}" destId="{CE5352C9-92B9-4117-B284-19D30FA47E85}" srcOrd="0" destOrd="0" presId="urn:microsoft.com/office/officeart/2005/8/layout/orgChart1"/>
    <dgm:cxn modelId="{B0BB4A79-8991-4BC0-8750-959D47A2108F}" type="presParOf" srcId="{3703102D-9E66-4B72-A81C-08A198F7A2DD}" destId="{E3F1CEE4-1AC4-4BA8-8B0D-A902CD35D21D}" srcOrd="1" destOrd="0" presId="urn:microsoft.com/office/officeart/2005/8/layout/orgChart1"/>
    <dgm:cxn modelId="{1F48A631-B1CB-4356-91AE-03D85A1AE3B2}" type="presParOf" srcId="{6D2D9050-DC49-4E7F-9581-BBF7E86AA060}" destId="{3303B8F9-FA35-4078-8CBA-A6B8D4E0A305}" srcOrd="1" destOrd="0" presId="urn:microsoft.com/office/officeart/2005/8/layout/orgChart1"/>
    <dgm:cxn modelId="{204AF446-0AB9-4A95-9549-C2050234A94B}" type="presParOf" srcId="{3303B8F9-FA35-4078-8CBA-A6B8D4E0A305}" destId="{18A665DF-3129-4536-8354-B998FB30188B}" srcOrd="0" destOrd="0" presId="urn:microsoft.com/office/officeart/2005/8/layout/orgChart1"/>
    <dgm:cxn modelId="{F4D6BB89-D25F-4BD4-BDB0-4FE271E923A7}" type="presParOf" srcId="{3303B8F9-FA35-4078-8CBA-A6B8D4E0A305}" destId="{37D8881C-CA3C-4167-9CD2-A36BDC78058A}" srcOrd="1" destOrd="0" presId="urn:microsoft.com/office/officeart/2005/8/layout/orgChart1"/>
    <dgm:cxn modelId="{B16AD7ED-4EB4-4627-AAA8-3BC2E7878361}" type="presParOf" srcId="{37D8881C-CA3C-4167-9CD2-A36BDC78058A}" destId="{0869EBE1-592D-4B9D-BDFE-D729CC41B289}" srcOrd="0" destOrd="0" presId="urn:microsoft.com/office/officeart/2005/8/layout/orgChart1"/>
    <dgm:cxn modelId="{C2D1469A-6D87-4F7F-A544-440BC5F4CD7A}" type="presParOf" srcId="{0869EBE1-592D-4B9D-BDFE-D729CC41B289}" destId="{F44695C1-F820-48C0-AF03-F24193428479}" srcOrd="0" destOrd="0" presId="urn:microsoft.com/office/officeart/2005/8/layout/orgChart1"/>
    <dgm:cxn modelId="{BAF18740-AF27-463F-9373-3A26D40FA761}" type="presParOf" srcId="{0869EBE1-592D-4B9D-BDFE-D729CC41B289}" destId="{93B290E2-8524-4C93-83D5-AFC9A27DC9CF}" srcOrd="1" destOrd="0" presId="urn:microsoft.com/office/officeart/2005/8/layout/orgChart1"/>
    <dgm:cxn modelId="{AA2B087C-0CA0-4862-BDDA-C4A6AC1C5F2B}" type="presParOf" srcId="{37D8881C-CA3C-4167-9CD2-A36BDC78058A}" destId="{C70B4EE9-61BC-4437-8336-BBB3A0F4F1A7}" srcOrd="1" destOrd="0" presId="urn:microsoft.com/office/officeart/2005/8/layout/orgChart1"/>
    <dgm:cxn modelId="{2B480CC5-0AA5-4F92-8415-DD15BAF8718A}" type="presParOf" srcId="{C70B4EE9-61BC-4437-8336-BBB3A0F4F1A7}" destId="{982DB677-6E5B-41B8-ACC8-301330568338}" srcOrd="0" destOrd="0" presId="urn:microsoft.com/office/officeart/2005/8/layout/orgChart1"/>
    <dgm:cxn modelId="{72EAB44A-7ED9-4E55-9871-E6D516692C0D}" type="presParOf" srcId="{C70B4EE9-61BC-4437-8336-BBB3A0F4F1A7}" destId="{861F4688-0449-478C-8C64-ABF62BD42BDA}" srcOrd="1" destOrd="0" presId="urn:microsoft.com/office/officeart/2005/8/layout/orgChart1"/>
    <dgm:cxn modelId="{70E74838-0E7D-42CF-9718-5526B1C30DD2}" type="presParOf" srcId="{861F4688-0449-478C-8C64-ABF62BD42BDA}" destId="{17F807B6-1B8D-4F89-947B-BDE2BDD3CD0F}" srcOrd="0" destOrd="0" presId="urn:microsoft.com/office/officeart/2005/8/layout/orgChart1"/>
    <dgm:cxn modelId="{372BD2C5-74FE-4455-974E-FBF7B156D4E4}" type="presParOf" srcId="{17F807B6-1B8D-4F89-947B-BDE2BDD3CD0F}" destId="{4931A357-8225-44C3-87A3-87AD0F285F4B}" srcOrd="0" destOrd="0" presId="urn:microsoft.com/office/officeart/2005/8/layout/orgChart1"/>
    <dgm:cxn modelId="{32488EE3-2B2D-4F73-9E5F-CDCA67951ACA}" type="presParOf" srcId="{17F807B6-1B8D-4F89-947B-BDE2BDD3CD0F}" destId="{13218780-8C5D-422A-A2F4-C1EDB7CE2352}" srcOrd="1" destOrd="0" presId="urn:microsoft.com/office/officeart/2005/8/layout/orgChart1"/>
    <dgm:cxn modelId="{CCDA61DE-8509-44BE-AC55-3ADF17E48B1A}" type="presParOf" srcId="{861F4688-0449-478C-8C64-ABF62BD42BDA}" destId="{055BE48E-8938-4A85-B8B9-65A2FCBC7EE0}" srcOrd="1" destOrd="0" presId="urn:microsoft.com/office/officeart/2005/8/layout/orgChart1"/>
    <dgm:cxn modelId="{B78C5A9A-CCC6-4C75-A53A-7377A3F013E7}" type="presParOf" srcId="{055BE48E-8938-4A85-B8B9-65A2FCBC7EE0}" destId="{0473EE0D-70A0-40CC-A0B2-52F56065E8E4}" srcOrd="0" destOrd="0" presId="urn:microsoft.com/office/officeart/2005/8/layout/orgChart1"/>
    <dgm:cxn modelId="{DD60F9B2-014A-496C-A034-920C896FB709}" type="presParOf" srcId="{055BE48E-8938-4A85-B8B9-65A2FCBC7EE0}" destId="{62C9520E-C359-4F5B-A6E0-DAEA5239614E}" srcOrd="1" destOrd="0" presId="urn:microsoft.com/office/officeart/2005/8/layout/orgChart1"/>
    <dgm:cxn modelId="{342E5C50-8BCF-48E7-ABB1-CFD514901573}" type="presParOf" srcId="{62C9520E-C359-4F5B-A6E0-DAEA5239614E}" destId="{5D7BAF6B-0B94-4951-AFBF-73D0AB69DE42}" srcOrd="0" destOrd="0" presId="urn:microsoft.com/office/officeart/2005/8/layout/orgChart1"/>
    <dgm:cxn modelId="{05387F8F-9045-493A-B6FA-3CF917788C81}" type="presParOf" srcId="{5D7BAF6B-0B94-4951-AFBF-73D0AB69DE42}" destId="{B3348FC0-6959-46C3-BFBC-D94AB2DFE337}" srcOrd="0" destOrd="0" presId="urn:microsoft.com/office/officeart/2005/8/layout/orgChart1"/>
    <dgm:cxn modelId="{C29F3578-ADE4-4D52-8EE6-391908A13060}" type="presParOf" srcId="{5D7BAF6B-0B94-4951-AFBF-73D0AB69DE42}" destId="{D39D0339-AF6E-478F-B9CD-6407667AA62F}" srcOrd="1" destOrd="0" presId="urn:microsoft.com/office/officeart/2005/8/layout/orgChart1"/>
    <dgm:cxn modelId="{95480537-71CC-494F-AD6C-B39E610EC20C}" type="presParOf" srcId="{62C9520E-C359-4F5B-A6E0-DAEA5239614E}" destId="{9F2C6379-B78A-4D97-974A-D877D7521CC2}" srcOrd="1" destOrd="0" presId="urn:microsoft.com/office/officeart/2005/8/layout/orgChart1"/>
    <dgm:cxn modelId="{ABD0E72F-6039-401F-87BC-B84885ACD872}" type="presParOf" srcId="{62C9520E-C359-4F5B-A6E0-DAEA5239614E}" destId="{1C7551B1-CA93-4D97-AECA-C9C20E3CB8C4}" srcOrd="2" destOrd="0" presId="urn:microsoft.com/office/officeart/2005/8/layout/orgChart1"/>
    <dgm:cxn modelId="{4043CE41-99D0-408D-964C-8B2077D5D478}" type="presParOf" srcId="{861F4688-0449-478C-8C64-ABF62BD42BDA}" destId="{2CB8C09A-82D0-4724-84AB-6A54EE7B9B21}" srcOrd="2" destOrd="0" presId="urn:microsoft.com/office/officeart/2005/8/layout/orgChart1"/>
    <dgm:cxn modelId="{910F080F-264A-4D0C-A0B8-68038E23BC65}" type="presParOf" srcId="{37D8881C-CA3C-4167-9CD2-A36BDC78058A}" destId="{374A0FBC-5FD4-470F-84EA-08A754B5AF04}" srcOrd="2" destOrd="0" presId="urn:microsoft.com/office/officeart/2005/8/layout/orgChart1"/>
    <dgm:cxn modelId="{E525CF4E-03E6-499B-B00E-6FF6F69CC28F}" type="presParOf" srcId="{6D2D9050-DC49-4E7F-9581-BBF7E86AA060}" destId="{EA142E96-237A-4406-A739-A516632F954F}" srcOrd="2" destOrd="0" presId="urn:microsoft.com/office/officeart/2005/8/layout/orgChart1"/>
    <dgm:cxn modelId="{84500D01-DAC2-4A59-81CE-160B2494EAD3}" type="presParOf" srcId="{C87FBDDC-29F5-4D1A-BBAA-EA4C053E3364}" destId="{633E94F6-2F45-4BE9-AEAA-52ED3A58BD04}" srcOrd="2" destOrd="0" presId="urn:microsoft.com/office/officeart/2005/8/layout/orgChart1"/>
    <dgm:cxn modelId="{F6F6A8E8-A52F-4DA0-9A44-219829AD7EBE}" type="presParOf" srcId="{DDBF4DB8-517B-4948-9983-0CA90239553E}" destId="{ED869F08-8C18-421F-AD50-804324E02804}" srcOrd="4" destOrd="0" presId="urn:microsoft.com/office/officeart/2005/8/layout/orgChart1"/>
    <dgm:cxn modelId="{26231D12-E203-407F-B55B-F870F9F29866}" type="presParOf" srcId="{DDBF4DB8-517B-4948-9983-0CA90239553E}" destId="{944E1BFE-B649-465E-898A-7CA7FA42D286}" srcOrd="5" destOrd="0" presId="urn:microsoft.com/office/officeart/2005/8/layout/orgChart1"/>
    <dgm:cxn modelId="{1DF90CE1-FDD0-4BF4-A1EF-CEE8C165625F}" type="presParOf" srcId="{944E1BFE-B649-465E-898A-7CA7FA42D286}" destId="{3B59F149-B1C8-49D2-A83B-E02B83F742EA}" srcOrd="0" destOrd="0" presId="urn:microsoft.com/office/officeart/2005/8/layout/orgChart1"/>
    <dgm:cxn modelId="{189056F7-320E-4353-9528-419A1F6CC82D}" type="presParOf" srcId="{3B59F149-B1C8-49D2-A83B-E02B83F742EA}" destId="{D71E2DAE-5EBE-4D03-8D3D-46A48EE05EF3}" srcOrd="0" destOrd="0" presId="urn:microsoft.com/office/officeart/2005/8/layout/orgChart1"/>
    <dgm:cxn modelId="{1A109C78-3540-41A2-9E52-92E5AE4562DC}" type="presParOf" srcId="{3B59F149-B1C8-49D2-A83B-E02B83F742EA}" destId="{6AF53659-37F0-49CA-BA71-98BC9AA7E5E7}" srcOrd="1" destOrd="0" presId="urn:microsoft.com/office/officeart/2005/8/layout/orgChart1"/>
    <dgm:cxn modelId="{D90EA9C8-F17F-43A2-934C-A0BE17408316}" type="presParOf" srcId="{944E1BFE-B649-465E-898A-7CA7FA42D286}" destId="{93AEAAEA-A844-42D1-8E29-05AB9FF24ED4}" srcOrd="1" destOrd="0" presId="urn:microsoft.com/office/officeart/2005/8/layout/orgChart1"/>
    <dgm:cxn modelId="{6D875B12-2177-4312-8B09-3A8EF376E64F}" type="presParOf" srcId="{944E1BFE-B649-465E-898A-7CA7FA42D286}" destId="{5524F1F9-FBBE-47DB-BA0C-B24406EDB5B8}" srcOrd="2" destOrd="0" presId="urn:microsoft.com/office/officeart/2005/8/layout/orgChart1"/>
    <dgm:cxn modelId="{E7B3033E-4DD1-41D3-99C2-A9A8C5A1159E}" type="presParOf" srcId="{C8313AC1-2950-433C-931B-2BC659EFF204}" destId="{4C455377-93E5-40BB-8AC9-780B2D56C356}" srcOrd="2" destOrd="0" presId="urn:microsoft.com/office/officeart/2005/8/layout/orgChart1"/>
    <dgm:cxn modelId="{4B6B8494-64B4-4594-8495-79E15B64D457}" type="presParOf" srcId="{C354842A-97DC-4771-8C80-0B7C95B80F2F}" destId="{9EA33E3A-397C-4715-A49A-576CBBB8581C}" srcOrd="2" destOrd="0" presId="urn:microsoft.com/office/officeart/2005/8/layout/orgChart1"/>
  </dgm:cxnLst>
  <dgm:bg>
    <a:noFill/>
  </dgm:bg>
  <dgm:whole>
    <a:ln w="3175" cap="flat" cmpd="sng" algn="ctr">
      <a:solidFill>
        <a:schemeClr val="accent6">
          <a:lumMod val="5000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9FBA9-B48F-478C-AFF2-1C4BD176B9E5}">
      <dsp:nvSpPr>
        <dsp:cNvPr id="0" name=""/>
        <dsp:cNvSpPr/>
      </dsp:nvSpPr>
      <dsp:spPr>
        <a:xfrm>
          <a:off x="10111" y="1612976"/>
          <a:ext cx="1360372" cy="1680155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Submit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the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Application</a:t>
          </a:r>
          <a:endParaRPr lang="hr-HR" sz="1500" b="0" kern="1200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sp:txBody>
      <dsp:txXfrm>
        <a:off x="49955" y="1652820"/>
        <a:ext cx="1280684" cy="1600467"/>
      </dsp:txXfrm>
    </dsp:sp>
    <dsp:sp modelId="{9E1C9755-4317-48C4-A4A1-413920BC0F7C}">
      <dsp:nvSpPr>
        <dsp:cNvPr id="0" name=""/>
        <dsp:cNvSpPr/>
      </dsp:nvSpPr>
      <dsp:spPr>
        <a:xfrm>
          <a:off x="1506521" y="2284367"/>
          <a:ext cx="288398" cy="337372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1506521" y="2351841"/>
        <a:ext cx="201879" cy="202424"/>
      </dsp:txXfrm>
    </dsp:sp>
    <dsp:sp modelId="{FFA6EAE4-713E-42F5-B48A-CC255024DB0B}">
      <dsp:nvSpPr>
        <dsp:cNvPr id="0" name=""/>
        <dsp:cNvSpPr/>
      </dsp:nvSpPr>
      <dsp:spPr>
        <a:xfrm>
          <a:off x="1914632" y="1614978"/>
          <a:ext cx="1623400" cy="1676150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Assessment process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(</a:t>
          </a:r>
          <a:r>
            <a:rPr lang="hr-HR" sz="1500" b="1" kern="1200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administrative</a:t>
          </a:r>
          <a:r>
            <a:rPr lang="hr-HR" sz="1500" b="1" kern="1200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, </a:t>
          </a:r>
          <a:r>
            <a:rPr lang="hr-HR" sz="1500" b="1" kern="1200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eligibility</a:t>
          </a:r>
          <a:r>
            <a:rPr lang="hr-HR" sz="1500" b="1" kern="1200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and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kern="1200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quality</a:t>
          </a:r>
          <a:r>
            <a:rPr lang="hr-HR" sz="1500" b="1" kern="1200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)</a:t>
          </a:r>
          <a:r>
            <a:rPr lang="hr-HR" sz="1500" b="1" kern="1200" dirty="0" smtClean="0">
              <a:solidFill>
                <a:srgbClr val="295A4D"/>
              </a:solidFill>
              <a:latin typeface="Open sans"/>
              <a:ea typeface="+mn-ea"/>
              <a:cs typeface="Times New Roman" panose="02020603050405020304" pitchFamily="18" charset="0"/>
            </a:rPr>
            <a:t>)</a:t>
          </a:r>
          <a:r>
            <a:rPr lang="hr-HR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endParaRPr lang="hr-HR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Open sans"/>
            <a:ea typeface="+mn-ea"/>
            <a:cs typeface="Times New Roman" panose="02020603050405020304" pitchFamily="18" charset="0"/>
          </a:endParaRPr>
        </a:p>
      </dsp:txBody>
      <dsp:txXfrm>
        <a:off x="1962180" y="1662526"/>
        <a:ext cx="1528304" cy="1581054"/>
      </dsp:txXfrm>
    </dsp:sp>
    <dsp:sp modelId="{F1FD17F3-6C15-4504-B9A3-D5707B98398F}">
      <dsp:nvSpPr>
        <dsp:cNvPr id="0" name=""/>
        <dsp:cNvSpPr/>
      </dsp:nvSpPr>
      <dsp:spPr>
        <a:xfrm>
          <a:off x="3674070" y="2284367"/>
          <a:ext cx="288398" cy="337372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>
            <a:solidFill>
              <a:srgbClr val="295A4D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3674070" y="2351841"/>
        <a:ext cx="201879" cy="202424"/>
      </dsp:txXfrm>
    </dsp:sp>
    <dsp:sp modelId="{8D59DAA6-0FA8-4DEA-9FF0-575B5098D6AA}">
      <dsp:nvSpPr>
        <dsp:cNvPr id="0" name=""/>
        <dsp:cNvSpPr/>
      </dsp:nvSpPr>
      <dsp:spPr>
        <a:xfrm>
          <a:off x="4082182" y="1615799"/>
          <a:ext cx="1360372" cy="1674509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Selection of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highest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ranked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en-US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projects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within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allocation</a:t>
          </a:r>
          <a:endParaRPr lang="hr-HR" sz="1500" b="1" kern="1200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sp:txBody>
      <dsp:txXfrm>
        <a:off x="4122026" y="1655643"/>
        <a:ext cx="1280684" cy="1594821"/>
      </dsp:txXfrm>
    </dsp:sp>
    <dsp:sp modelId="{82A8FF3B-C9AA-410C-AEF8-FCDCB699062C}">
      <dsp:nvSpPr>
        <dsp:cNvPr id="0" name=""/>
        <dsp:cNvSpPr/>
      </dsp:nvSpPr>
      <dsp:spPr>
        <a:xfrm>
          <a:off x="5578591" y="2284367"/>
          <a:ext cx="288398" cy="337372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5578591" y="2351841"/>
        <a:ext cx="201879" cy="202424"/>
      </dsp:txXfrm>
    </dsp:sp>
    <dsp:sp modelId="{6B8F9A76-7D1D-450C-8CD8-873FB5251775}">
      <dsp:nvSpPr>
        <dsp:cNvPr id="0" name=""/>
        <dsp:cNvSpPr/>
      </dsp:nvSpPr>
      <dsp:spPr>
        <a:xfrm>
          <a:off x="5986703" y="1615799"/>
          <a:ext cx="1360372" cy="1674509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Eligibility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of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costs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and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budget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cleaning</a:t>
          </a:r>
          <a:endParaRPr lang="hr-HR" sz="1500" b="1" kern="1200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sp:txBody>
      <dsp:txXfrm>
        <a:off x="6026547" y="1655643"/>
        <a:ext cx="1280684" cy="1594821"/>
      </dsp:txXfrm>
    </dsp:sp>
    <dsp:sp modelId="{921E37CF-19A5-4C39-BA89-91573F072A86}">
      <dsp:nvSpPr>
        <dsp:cNvPr id="0" name=""/>
        <dsp:cNvSpPr/>
      </dsp:nvSpPr>
      <dsp:spPr>
        <a:xfrm>
          <a:off x="7483113" y="2284367"/>
          <a:ext cx="288398" cy="337372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7483113" y="2351841"/>
        <a:ext cx="201879" cy="202424"/>
      </dsp:txXfrm>
    </dsp:sp>
    <dsp:sp modelId="{6B303575-4275-407C-84D7-9839976FA5B0}">
      <dsp:nvSpPr>
        <dsp:cNvPr id="0" name=""/>
        <dsp:cNvSpPr/>
      </dsp:nvSpPr>
      <dsp:spPr>
        <a:xfrm>
          <a:off x="7891224" y="1615799"/>
          <a:ext cx="1360372" cy="1674509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Award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kern="1200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decision</a:t>
          </a:r>
          <a:r>
            <a:rPr lang="hr-HR" sz="1500" b="1" kern="1200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on </a:t>
          </a:r>
          <a:r>
            <a:rPr lang="hr-HR" sz="1500" b="1" kern="1200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funding</a:t>
          </a:r>
          <a:endParaRPr lang="hr-HR" sz="1500" b="1" kern="1200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sp:txBody>
      <dsp:txXfrm>
        <a:off x="7931068" y="1655643"/>
        <a:ext cx="1280684" cy="1594821"/>
      </dsp:txXfrm>
    </dsp:sp>
    <dsp:sp modelId="{72737E1C-C263-48CA-B53D-8458655643E9}">
      <dsp:nvSpPr>
        <dsp:cNvPr id="0" name=""/>
        <dsp:cNvSpPr/>
      </dsp:nvSpPr>
      <dsp:spPr>
        <a:xfrm>
          <a:off x="9387634" y="2284367"/>
          <a:ext cx="288398" cy="337372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9387634" y="2351841"/>
        <a:ext cx="201879" cy="202424"/>
      </dsp:txXfrm>
    </dsp:sp>
    <dsp:sp modelId="{89ECCE28-CC3F-4BCD-9B2B-1873BA49F0D8}">
      <dsp:nvSpPr>
        <dsp:cNvPr id="0" name=""/>
        <dsp:cNvSpPr/>
      </dsp:nvSpPr>
      <dsp:spPr>
        <a:xfrm>
          <a:off x="9795745" y="1615799"/>
          <a:ext cx="1360372" cy="1674509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Grant Agreement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sigining</a:t>
          </a:r>
          <a:endParaRPr lang="hr-HR" sz="1500" b="1" kern="1200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sp:txBody>
      <dsp:txXfrm>
        <a:off x="9835589" y="1655643"/>
        <a:ext cx="1280684" cy="1594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9FBA9-B48F-478C-AFF2-1C4BD176B9E5}">
      <dsp:nvSpPr>
        <dsp:cNvPr id="0" name=""/>
        <dsp:cNvSpPr/>
      </dsp:nvSpPr>
      <dsp:spPr>
        <a:xfrm>
          <a:off x="9394" y="1732915"/>
          <a:ext cx="1324295" cy="1440276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Submit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the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Application</a:t>
          </a:r>
          <a:endParaRPr lang="hr-HR" sz="1500" b="0" kern="1200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sp:txBody>
      <dsp:txXfrm>
        <a:off x="48181" y="1771702"/>
        <a:ext cx="1246721" cy="1362702"/>
      </dsp:txXfrm>
    </dsp:sp>
    <dsp:sp modelId="{9E1C9755-4317-48C4-A4A1-413920BC0F7C}">
      <dsp:nvSpPr>
        <dsp:cNvPr id="0" name=""/>
        <dsp:cNvSpPr/>
      </dsp:nvSpPr>
      <dsp:spPr>
        <a:xfrm>
          <a:off x="1466119" y="2288841"/>
          <a:ext cx="280750" cy="328425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1466119" y="2354526"/>
        <a:ext cx="196525" cy="197055"/>
      </dsp:txXfrm>
    </dsp:sp>
    <dsp:sp modelId="{FFA6EAE4-713E-42F5-B48A-CC255024DB0B}">
      <dsp:nvSpPr>
        <dsp:cNvPr id="0" name=""/>
        <dsp:cNvSpPr/>
      </dsp:nvSpPr>
      <dsp:spPr>
        <a:xfrm>
          <a:off x="1863408" y="1734632"/>
          <a:ext cx="1668996" cy="1436843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Assessment process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(</a:t>
          </a:r>
          <a:r>
            <a:rPr lang="hr-HR" sz="1500" b="1" kern="1200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administrative</a:t>
          </a:r>
          <a:r>
            <a:rPr lang="hr-HR" sz="1500" b="1" kern="1200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, </a:t>
          </a:r>
          <a:r>
            <a:rPr lang="hr-HR" sz="1500" b="1" kern="1200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eligibility</a:t>
          </a:r>
          <a:r>
            <a:rPr lang="hr-HR" sz="1500" b="1" kern="1200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and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quality</a:t>
          </a:r>
          <a:r>
            <a:rPr lang="hr-HR" sz="1500" b="1" kern="1200" dirty="0">
              <a:solidFill>
                <a:srgbClr val="295A4D"/>
              </a:solidFill>
              <a:latin typeface="Open sans"/>
              <a:ea typeface="+mn-ea"/>
              <a:cs typeface="Times New Roman" panose="02020603050405020304" pitchFamily="18" charset="0"/>
            </a:rPr>
            <a:t>)</a:t>
          </a:r>
          <a:r>
            <a:rPr lang="hr-HR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</a:p>
      </dsp:txBody>
      <dsp:txXfrm>
        <a:off x="1905492" y="1776716"/>
        <a:ext cx="1584828" cy="1352675"/>
      </dsp:txXfrm>
    </dsp:sp>
    <dsp:sp modelId="{F1FD17F3-6C15-4504-B9A3-D5707B98398F}">
      <dsp:nvSpPr>
        <dsp:cNvPr id="0" name=""/>
        <dsp:cNvSpPr/>
      </dsp:nvSpPr>
      <dsp:spPr>
        <a:xfrm>
          <a:off x="3664834" y="2288841"/>
          <a:ext cx="280750" cy="328425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>
            <a:solidFill>
              <a:srgbClr val="295A4D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3664834" y="2354526"/>
        <a:ext cx="196525" cy="197055"/>
      </dsp:txXfrm>
    </dsp:sp>
    <dsp:sp modelId="{8D59DAA6-0FA8-4DEA-9FF0-575B5098D6AA}">
      <dsp:nvSpPr>
        <dsp:cNvPr id="0" name=""/>
        <dsp:cNvSpPr/>
      </dsp:nvSpPr>
      <dsp:spPr>
        <a:xfrm>
          <a:off x="4062122" y="1735335"/>
          <a:ext cx="1324295" cy="1435436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Selection of</a:t>
          </a:r>
          <a:r>
            <a:rPr lang="hr-HR" sz="1500" b="1" kern="1200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en-US" sz="1500" b="1" kern="1200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projects</a:t>
          </a:r>
          <a:r>
            <a:rPr lang="hr-HR" sz="1500" b="1" kern="1200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en-US" sz="1500" b="1" kern="1200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meeting</a:t>
          </a:r>
          <a:r>
            <a:rPr lang="hr-HR" sz="1500" b="1" kern="1200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en-US" sz="1500" b="1" kern="1200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minimum</a:t>
          </a:r>
          <a:r>
            <a:rPr lang="hr-HR" sz="1500" b="1" kern="1200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en-US" sz="1500" b="1" kern="1200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score</a:t>
          </a:r>
          <a:endParaRPr lang="hr-HR" sz="1500" b="1" kern="1200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sp:txBody>
      <dsp:txXfrm>
        <a:off x="4100909" y="1774122"/>
        <a:ext cx="1246721" cy="1357862"/>
      </dsp:txXfrm>
    </dsp:sp>
    <dsp:sp modelId="{82A8FF3B-C9AA-410C-AEF8-FCDCB699062C}">
      <dsp:nvSpPr>
        <dsp:cNvPr id="0" name=""/>
        <dsp:cNvSpPr/>
      </dsp:nvSpPr>
      <dsp:spPr>
        <a:xfrm>
          <a:off x="5518847" y="2288841"/>
          <a:ext cx="280750" cy="328425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5518847" y="2354526"/>
        <a:ext cx="196525" cy="197055"/>
      </dsp:txXfrm>
    </dsp:sp>
    <dsp:sp modelId="{6B8F9A76-7D1D-450C-8CD8-873FB5251775}">
      <dsp:nvSpPr>
        <dsp:cNvPr id="0" name=""/>
        <dsp:cNvSpPr/>
      </dsp:nvSpPr>
      <dsp:spPr>
        <a:xfrm>
          <a:off x="5916136" y="1735335"/>
          <a:ext cx="1324295" cy="1435436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Eligibility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of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costs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and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budget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cleaning</a:t>
          </a:r>
          <a:endParaRPr lang="hr-HR" sz="1500" b="1" kern="1200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sp:txBody>
      <dsp:txXfrm>
        <a:off x="5954923" y="1774122"/>
        <a:ext cx="1246721" cy="1357862"/>
      </dsp:txXfrm>
    </dsp:sp>
    <dsp:sp modelId="{921E37CF-19A5-4C39-BA89-91573F072A86}">
      <dsp:nvSpPr>
        <dsp:cNvPr id="0" name=""/>
        <dsp:cNvSpPr/>
      </dsp:nvSpPr>
      <dsp:spPr>
        <a:xfrm>
          <a:off x="7372861" y="2288841"/>
          <a:ext cx="280750" cy="328425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7372861" y="2354526"/>
        <a:ext cx="196525" cy="197055"/>
      </dsp:txXfrm>
    </dsp:sp>
    <dsp:sp modelId="{6B303575-4275-407C-84D7-9839976FA5B0}">
      <dsp:nvSpPr>
        <dsp:cNvPr id="0" name=""/>
        <dsp:cNvSpPr/>
      </dsp:nvSpPr>
      <dsp:spPr>
        <a:xfrm>
          <a:off x="7770150" y="1735335"/>
          <a:ext cx="1324295" cy="1435436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Award</a:t>
          </a: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</a:t>
          </a:r>
          <a:r>
            <a:rPr lang="hr-HR" sz="1500" b="1" kern="1200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decision</a:t>
          </a:r>
          <a:r>
            <a:rPr lang="hr-HR" sz="1500" b="1" kern="1200" dirty="0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 on </a:t>
          </a:r>
          <a:r>
            <a:rPr lang="hr-HR" sz="1500" b="1" kern="1200" dirty="0" err="1" smtClean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funding</a:t>
          </a:r>
          <a:endParaRPr lang="hr-HR" sz="1500" b="1" kern="1200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sp:txBody>
      <dsp:txXfrm>
        <a:off x="7808937" y="1774122"/>
        <a:ext cx="1246721" cy="1357862"/>
      </dsp:txXfrm>
    </dsp:sp>
    <dsp:sp modelId="{72737E1C-C263-48CA-B53D-8458655643E9}">
      <dsp:nvSpPr>
        <dsp:cNvPr id="0" name=""/>
        <dsp:cNvSpPr/>
      </dsp:nvSpPr>
      <dsp:spPr>
        <a:xfrm>
          <a:off x="9226875" y="2288841"/>
          <a:ext cx="280750" cy="328425"/>
        </a:xfrm>
        <a:prstGeom prst="rightArrow">
          <a:avLst>
            <a:gd name="adj1" fmla="val 60000"/>
            <a:gd name="adj2" fmla="val 50000"/>
          </a:avLst>
        </a:prstGeom>
        <a:solidFill>
          <a:srgbClr val="295A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9226875" y="2354526"/>
        <a:ext cx="196525" cy="197055"/>
      </dsp:txXfrm>
    </dsp:sp>
    <dsp:sp modelId="{89ECCE28-CC3F-4BCD-9B2B-1873BA49F0D8}">
      <dsp:nvSpPr>
        <dsp:cNvPr id="0" name=""/>
        <dsp:cNvSpPr/>
      </dsp:nvSpPr>
      <dsp:spPr>
        <a:xfrm>
          <a:off x="9624163" y="1735335"/>
          <a:ext cx="1324295" cy="1435436"/>
        </a:xfrm>
        <a:prstGeom prst="roundRect">
          <a:avLst>
            <a:gd name="adj" fmla="val 10000"/>
          </a:avLst>
        </a:prstGeom>
        <a:solidFill>
          <a:srgbClr val="295A4D"/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Grant Agreement </a:t>
          </a:r>
          <a:r>
            <a:rPr lang="hr-HR" sz="1500" b="1" kern="1200" dirty="0" err="1">
              <a:solidFill>
                <a:schemeClr val="bg1"/>
              </a:solidFill>
              <a:latin typeface="Open sans"/>
              <a:ea typeface="+mn-ea"/>
              <a:cs typeface="Times New Roman" panose="02020603050405020304" pitchFamily="18" charset="0"/>
            </a:rPr>
            <a:t>sigining</a:t>
          </a:r>
          <a:endParaRPr lang="hr-HR" sz="1500" b="1" kern="1200" dirty="0">
            <a:solidFill>
              <a:schemeClr val="bg1"/>
            </a:solidFill>
            <a:latin typeface="Open sans"/>
            <a:ea typeface="+mn-ea"/>
            <a:cs typeface="Times New Roman" panose="02020603050405020304" pitchFamily="18" charset="0"/>
          </a:endParaRPr>
        </a:p>
      </dsp:txBody>
      <dsp:txXfrm>
        <a:off x="9662950" y="1774122"/>
        <a:ext cx="1246721" cy="1357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69F08-8C18-421F-AD50-804324E02804}">
      <dsp:nvSpPr>
        <dsp:cNvPr id="0" name=""/>
        <dsp:cNvSpPr/>
      </dsp:nvSpPr>
      <dsp:spPr>
        <a:xfrm>
          <a:off x="5068765" y="1452052"/>
          <a:ext cx="3152772" cy="330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14"/>
              </a:lnTo>
              <a:lnTo>
                <a:pt x="1913017" y="124314"/>
              </a:lnTo>
              <a:lnTo>
                <a:pt x="1913017" y="200593"/>
              </a:lnTo>
            </a:path>
          </a:pathLst>
        </a:custGeom>
        <a:noFill/>
        <a:ln w="6350" cap="flat" cmpd="sng" algn="ctr">
          <a:solidFill>
            <a:srgbClr val="295A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3EE0D-70A0-40CC-A0B2-52F56065E8E4}">
      <dsp:nvSpPr>
        <dsp:cNvPr id="0" name=""/>
        <dsp:cNvSpPr/>
      </dsp:nvSpPr>
      <dsp:spPr>
        <a:xfrm>
          <a:off x="4704103" y="5021530"/>
          <a:ext cx="363691" cy="143301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56391"/>
              </a:lnTo>
              <a:lnTo>
                <a:pt x="46307" y="56391"/>
              </a:lnTo>
              <a:lnTo>
                <a:pt x="46307" y="132671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DB677-6E5B-41B8-ACC8-301330568338}">
      <dsp:nvSpPr>
        <dsp:cNvPr id="0" name=""/>
        <dsp:cNvSpPr/>
      </dsp:nvSpPr>
      <dsp:spPr>
        <a:xfrm>
          <a:off x="5022075" y="4241920"/>
          <a:ext cx="91440" cy="180973"/>
        </a:xfrm>
        <a:custGeom>
          <a:avLst/>
          <a:gdLst/>
          <a:ahLst/>
          <a:cxnLst/>
          <a:rect l="0" t="0" r="0" b="0"/>
          <a:pathLst>
            <a:path>
              <a:moveTo>
                <a:pt x="46003" y="0"/>
              </a:moveTo>
              <a:lnTo>
                <a:pt x="46003" y="33530"/>
              </a:lnTo>
              <a:lnTo>
                <a:pt x="45720" y="33530"/>
              </a:lnTo>
              <a:lnTo>
                <a:pt x="45720" y="109810"/>
              </a:lnTo>
            </a:path>
          </a:pathLst>
        </a:custGeom>
        <a:noFill/>
        <a:ln w="6350" cap="flat" cmpd="sng" algn="ctr">
          <a:solidFill>
            <a:srgbClr val="295A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665DF-3129-4536-8354-B998FB30188B}">
      <dsp:nvSpPr>
        <dsp:cNvPr id="0" name=""/>
        <dsp:cNvSpPr/>
      </dsp:nvSpPr>
      <dsp:spPr>
        <a:xfrm>
          <a:off x="5022542" y="3417370"/>
          <a:ext cx="91440" cy="225913"/>
        </a:xfrm>
        <a:custGeom>
          <a:avLst/>
          <a:gdLst/>
          <a:ahLst/>
          <a:cxnLst/>
          <a:rect l="0" t="0" r="0" b="0"/>
          <a:pathLst>
            <a:path>
              <a:moveTo>
                <a:pt x="45865" y="0"/>
              </a:moveTo>
              <a:lnTo>
                <a:pt x="45865" y="60798"/>
              </a:lnTo>
              <a:lnTo>
                <a:pt x="45720" y="60798"/>
              </a:lnTo>
              <a:lnTo>
                <a:pt x="45720" y="137078"/>
              </a:lnTo>
            </a:path>
          </a:pathLst>
        </a:custGeom>
        <a:noFill/>
        <a:ln w="6350" cap="flat" cmpd="sng" algn="ctr">
          <a:solidFill>
            <a:srgbClr val="295A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9D462-2F7B-42D1-BF0A-91B3C059B310}">
      <dsp:nvSpPr>
        <dsp:cNvPr id="0" name=""/>
        <dsp:cNvSpPr/>
      </dsp:nvSpPr>
      <dsp:spPr>
        <a:xfrm>
          <a:off x="5021608" y="2635239"/>
          <a:ext cx="91440" cy="183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59"/>
              </a:lnTo>
              <a:lnTo>
                <a:pt x="46431" y="35059"/>
              </a:lnTo>
              <a:lnTo>
                <a:pt x="46431" y="111339"/>
              </a:lnTo>
            </a:path>
          </a:pathLst>
        </a:custGeom>
        <a:noFill/>
        <a:ln w="6350" cap="flat" cmpd="sng" algn="ctr">
          <a:solidFill>
            <a:srgbClr val="295A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BEEE1-48AD-4641-A2C5-8AF20DC0426E}">
      <dsp:nvSpPr>
        <dsp:cNvPr id="0" name=""/>
        <dsp:cNvSpPr/>
      </dsp:nvSpPr>
      <dsp:spPr>
        <a:xfrm>
          <a:off x="5021608" y="1452052"/>
          <a:ext cx="91440" cy="324550"/>
        </a:xfrm>
        <a:custGeom>
          <a:avLst/>
          <a:gdLst/>
          <a:ahLst/>
          <a:cxnLst/>
          <a:rect l="0" t="0" r="0" b="0"/>
          <a:pathLst>
            <a:path>
              <a:moveTo>
                <a:pt x="46591" y="0"/>
              </a:moveTo>
              <a:lnTo>
                <a:pt x="46591" y="120649"/>
              </a:lnTo>
              <a:lnTo>
                <a:pt x="45720" y="120649"/>
              </a:lnTo>
              <a:lnTo>
                <a:pt x="45720" y="196928"/>
              </a:lnTo>
            </a:path>
          </a:pathLst>
        </a:custGeom>
        <a:noFill/>
        <a:ln w="9525" cap="flat" cmpd="sng" algn="ctr">
          <a:solidFill>
            <a:srgbClr val="E9F1E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CB54B-FED5-4CCC-A116-7D58455614F2}">
      <dsp:nvSpPr>
        <dsp:cNvPr id="0" name=""/>
        <dsp:cNvSpPr/>
      </dsp:nvSpPr>
      <dsp:spPr>
        <a:xfrm>
          <a:off x="1840707" y="1452052"/>
          <a:ext cx="3228057" cy="324347"/>
        </a:xfrm>
        <a:custGeom>
          <a:avLst/>
          <a:gdLst/>
          <a:ahLst/>
          <a:cxnLst/>
          <a:rect l="0" t="0" r="0" b="0"/>
          <a:pathLst>
            <a:path>
              <a:moveTo>
                <a:pt x="1958698" y="0"/>
              </a:moveTo>
              <a:lnTo>
                <a:pt x="1958698" y="120525"/>
              </a:lnTo>
              <a:lnTo>
                <a:pt x="0" y="120525"/>
              </a:lnTo>
              <a:lnTo>
                <a:pt x="0" y="196805"/>
              </a:lnTo>
            </a:path>
          </a:pathLst>
        </a:custGeom>
        <a:noFill/>
        <a:ln w="6350" cap="flat" cmpd="sng" algn="ctr">
          <a:solidFill>
            <a:srgbClr val="295A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47ABB-60CA-4A67-959F-B0A2665C03BA}">
      <dsp:nvSpPr>
        <dsp:cNvPr id="0" name=""/>
        <dsp:cNvSpPr/>
      </dsp:nvSpPr>
      <dsp:spPr>
        <a:xfrm>
          <a:off x="5023045" y="716286"/>
          <a:ext cx="91440" cy="137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559"/>
              </a:lnTo>
            </a:path>
          </a:pathLst>
        </a:custGeom>
        <a:noFill/>
        <a:ln w="6350" cap="flat" cmpd="sng" algn="ctr">
          <a:solidFill>
            <a:srgbClr val="295A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24DA0-BBA6-4B4D-87DC-679B95C4D089}">
      <dsp:nvSpPr>
        <dsp:cNvPr id="0" name=""/>
        <dsp:cNvSpPr/>
      </dsp:nvSpPr>
      <dsp:spPr>
        <a:xfrm>
          <a:off x="2027158" y="117650"/>
          <a:ext cx="6083212" cy="598636"/>
        </a:xfrm>
        <a:prstGeom prst="rect">
          <a:avLst/>
        </a:prstGeom>
        <a:solidFill>
          <a:srgbClr val="C1D7D2"/>
        </a:solidFill>
        <a:ln w="6350" cap="flat" cmpd="sng" algn="ctr">
          <a:solidFill>
            <a:srgbClr val="295A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Eligibilty</a:t>
          </a:r>
          <a:r>
            <a:rPr lang="hr-HR" sz="1400" b="1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400" b="1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check</a:t>
          </a:r>
          <a:r>
            <a:rPr lang="hr-HR" sz="1400" b="1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400" b="1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during</a:t>
          </a:r>
          <a:r>
            <a:rPr lang="hr-HR" sz="1400" b="1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400" b="1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evaluation</a:t>
          </a:r>
          <a:r>
            <a:rPr lang="hr-HR" sz="1400" b="1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proces</a:t>
          </a:r>
        </a:p>
      </dsp:txBody>
      <dsp:txXfrm>
        <a:off x="2027158" y="117650"/>
        <a:ext cx="6083212" cy="598636"/>
      </dsp:txXfrm>
    </dsp:sp>
    <dsp:sp modelId="{9782B359-BD25-4568-8B2C-0C99ACCC2E26}">
      <dsp:nvSpPr>
        <dsp:cNvPr id="0" name=""/>
        <dsp:cNvSpPr/>
      </dsp:nvSpPr>
      <dsp:spPr>
        <a:xfrm>
          <a:off x="3612713" y="853416"/>
          <a:ext cx="2912103" cy="598636"/>
        </a:xfrm>
        <a:prstGeom prst="rect">
          <a:avLst/>
        </a:prstGeom>
        <a:solidFill>
          <a:srgbClr val="C1D7D2"/>
        </a:solidFill>
        <a:ln w="6350" cap="flat" cmpd="sng" algn="ctr">
          <a:solidFill>
            <a:srgbClr val="295A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E&amp;S 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s</a:t>
          </a:r>
          <a:r>
            <a:rPr lang="en-US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creening</a:t>
          </a:r>
          <a:r>
            <a:rPr lang="en-US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and risk assessment (ESS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en-US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Questionnaire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) </a:t>
          </a:r>
          <a:r>
            <a:rPr lang="en-US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(only projects for which funds are available)</a:t>
          </a:r>
        </a:p>
      </dsp:txBody>
      <dsp:txXfrm>
        <a:off x="3612713" y="853416"/>
        <a:ext cx="2912103" cy="598636"/>
      </dsp:txXfrm>
    </dsp:sp>
    <dsp:sp modelId="{74081400-2D66-411A-9EBD-A8E5B6EBF698}">
      <dsp:nvSpPr>
        <dsp:cNvPr id="0" name=""/>
        <dsp:cNvSpPr/>
      </dsp:nvSpPr>
      <dsp:spPr>
        <a:xfrm>
          <a:off x="530262" y="1776400"/>
          <a:ext cx="2620890" cy="598636"/>
        </a:xfrm>
        <a:prstGeom prst="rect">
          <a:avLst/>
        </a:prstGeom>
        <a:solidFill>
          <a:srgbClr val="C1D7D2"/>
        </a:solidFill>
        <a:ln w="6350" cap="flat" cmpd="sng" algn="ctr">
          <a:solidFill>
            <a:srgbClr val="295A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Projects that do not need further assessment</a:t>
          </a:r>
          <a:endParaRPr lang="hr-HR" sz="1200" b="0" kern="1200" dirty="0">
            <a:solidFill>
              <a:srgbClr val="295A4D"/>
            </a:solidFill>
            <a:latin typeface="DM Sans"/>
            <a:ea typeface="+mn-ea"/>
            <a:cs typeface="+mn-cs"/>
          </a:endParaRPr>
        </a:p>
      </dsp:txBody>
      <dsp:txXfrm>
        <a:off x="530262" y="1776400"/>
        <a:ext cx="2620890" cy="598636"/>
      </dsp:txXfrm>
    </dsp:sp>
    <dsp:sp modelId="{8110F3C6-836C-45F9-B8E9-EB83DB5980D6}">
      <dsp:nvSpPr>
        <dsp:cNvPr id="0" name=""/>
        <dsp:cNvSpPr/>
      </dsp:nvSpPr>
      <dsp:spPr>
        <a:xfrm>
          <a:off x="3538626" y="1776603"/>
          <a:ext cx="3057404" cy="858636"/>
        </a:xfrm>
        <a:prstGeom prst="rect">
          <a:avLst/>
        </a:prstGeom>
        <a:solidFill>
          <a:srgbClr val="C1D7D2"/>
        </a:solidFill>
        <a:ln w="6350" cap="flat" cmpd="sng" algn="ctr">
          <a:solidFill>
            <a:srgbClr val="295A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Projects that need further assessment and for which proper E&amp;S instrument should be prepared (risk is low to moderate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)</a:t>
          </a:r>
          <a:r>
            <a:rPr lang="en-US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endParaRPr lang="hr-HR" sz="1200" b="0" kern="1200" dirty="0">
            <a:solidFill>
              <a:srgbClr val="295A4D"/>
            </a:solidFill>
            <a:latin typeface="DM Sans"/>
            <a:ea typeface="+mn-ea"/>
            <a:cs typeface="+mn-cs"/>
          </a:endParaRPr>
        </a:p>
      </dsp:txBody>
      <dsp:txXfrm>
        <a:off x="3538626" y="1776603"/>
        <a:ext cx="3057404" cy="858636"/>
      </dsp:txXfrm>
    </dsp:sp>
    <dsp:sp modelId="{CE5352C9-92B9-4117-B284-19D30FA47E85}">
      <dsp:nvSpPr>
        <dsp:cNvPr id="0" name=""/>
        <dsp:cNvSpPr/>
      </dsp:nvSpPr>
      <dsp:spPr>
        <a:xfrm>
          <a:off x="3539524" y="2818733"/>
          <a:ext cx="3057954" cy="598636"/>
        </a:xfrm>
        <a:prstGeom prst="rect">
          <a:avLst/>
        </a:prstGeom>
        <a:solidFill>
          <a:srgbClr val="C1D7D2"/>
        </a:solidFill>
        <a:ln w="6350" cap="flat" cmpd="sng" algn="ctr">
          <a:solidFill>
            <a:srgbClr val="295A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STEP 1: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Preparation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and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disclosure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of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proper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E&amp;S instrument (ESCOP/ESMP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Checklist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/ESMP)</a:t>
          </a:r>
        </a:p>
      </dsp:txBody>
      <dsp:txXfrm>
        <a:off x="3539524" y="2818733"/>
        <a:ext cx="3057954" cy="598636"/>
      </dsp:txXfrm>
    </dsp:sp>
    <dsp:sp modelId="{F44695C1-F820-48C0-AF03-F24193428479}">
      <dsp:nvSpPr>
        <dsp:cNvPr id="0" name=""/>
        <dsp:cNvSpPr/>
      </dsp:nvSpPr>
      <dsp:spPr>
        <a:xfrm>
          <a:off x="3539284" y="3643283"/>
          <a:ext cx="3057954" cy="598636"/>
        </a:xfrm>
        <a:prstGeom prst="rect">
          <a:avLst/>
        </a:prstGeom>
        <a:solidFill>
          <a:srgbClr val="C1D7D2"/>
        </a:solidFill>
        <a:ln w="6350" cap="flat" cmpd="sng" algn="ctr">
          <a:solidFill>
            <a:srgbClr val="295A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STEP 2: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Integration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of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E&amp;S instrument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in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tender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documentation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en-US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(if relevant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)</a:t>
          </a:r>
        </a:p>
      </dsp:txBody>
      <dsp:txXfrm>
        <a:off x="3539284" y="3643283"/>
        <a:ext cx="3057954" cy="598636"/>
      </dsp:txXfrm>
    </dsp:sp>
    <dsp:sp modelId="{4931A357-8225-44C3-87A3-87AD0F285F4B}">
      <dsp:nvSpPr>
        <dsp:cNvPr id="0" name=""/>
        <dsp:cNvSpPr/>
      </dsp:nvSpPr>
      <dsp:spPr>
        <a:xfrm>
          <a:off x="3538817" y="4422894"/>
          <a:ext cx="3057954" cy="598636"/>
        </a:xfrm>
        <a:prstGeom prst="rect">
          <a:avLst/>
        </a:prstGeom>
        <a:solidFill>
          <a:srgbClr val="C1D7D2"/>
        </a:solidFill>
        <a:ln w="6350" cap="flat" cmpd="sng" algn="ctr">
          <a:solidFill>
            <a:srgbClr val="295A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STEP 3: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Implementation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,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project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supervision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, monitoring and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reporting</a:t>
          </a:r>
          <a:endParaRPr lang="hr-HR" sz="1200" b="0" kern="1200" dirty="0">
            <a:solidFill>
              <a:srgbClr val="295A4D"/>
            </a:solidFill>
            <a:latin typeface="DM Sans"/>
            <a:ea typeface="+mn-ea"/>
            <a:cs typeface="+mn-cs"/>
          </a:endParaRPr>
        </a:p>
      </dsp:txBody>
      <dsp:txXfrm>
        <a:off x="3538817" y="4422894"/>
        <a:ext cx="3057954" cy="598636"/>
      </dsp:txXfrm>
    </dsp:sp>
    <dsp:sp modelId="{B3348FC0-6959-46C3-BFBC-D94AB2DFE337}">
      <dsp:nvSpPr>
        <dsp:cNvPr id="0" name=""/>
        <dsp:cNvSpPr/>
      </dsp:nvSpPr>
      <dsp:spPr>
        <a:xfrm flipV="1">
          <a:off x="0" y="5164832"/>
          <a:ext cx="9408207" cy="753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0" kern="1200" dirty="0">
            <a:ln>
              <a:noFill/>
            </a:ln>
            <a:solidFill>
              <a:sysClr val="windowText" lastClr="000000">
                <a:lumMod val="85000"/>
                <a:lumOff val="15000"/>
              </a:sysClr>
            </a:solidFill>
            <a:latin typeface="DM Sans"/>
            <a:ea typeface="+mn-ea"/>
            <a:cs typeface="+mn-cs"/>
          </a:endParaRPr>
        </a:p>
      </dsp:txBody>
      <dsp:txXfrm rot="10800000">
        <a:off x="0" y="5164832"/>
        <a:ext cx="9408207" cy="75350"/>
      </dsp:txXfrm>
    </dsp:sp>
    <dsp:sp modelId="{D71E2DAE-5EBE-4D03-8D3D-46A48EE05EF3}">
      <dsp:nvSpPr>
        <dsp:cNvPr id="0" name=""/>
        <dsp:cNvSpPr/>
      </dsp:nvSpPr>
      <dsp:spPr>
        <a:xfrm>
          <a:off x="6911092" y="1782643"/>
          <a:ext cx="2620890" cy="598636"/>
        </a:xfrm>
        <a:prstGeom prst="rect">
          <a:avLst/>
        </a:prstGeom>
        <a:solidFill>
          <a:srgbClr val="C1D7D2"/>
        </a:solidFill>
        <a:ln w="6350" cap="flat" cmpd="sng" algn="ctr">
          <a:solidFill>
            <a:srgbClr val="295A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Projects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with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potential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substantial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and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high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E&amp;S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risk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will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not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be</a:t>
          </a:r>
          <a:r>
            <a:rPr lang="hr-HR" sz="1200" b="0" kern="1200" dirty="0">
              <a:solidFill>
                <a:srgbClr val="295A4D"/>
              </a:solidFill>
              <a:latin typeface="DM Sans"/>
              <a:ea typeface="+mn-ea"/>
              <a:cs typeface="+mn-cs"/>
            </a:rPr>
            <a:t> </a:t>
          </a:r>
          <a:r>
            <a:rPr lang="hr-HR" sz="1200" b="0" kern="1200" dirty="0" err="1">
              <a:solidFill>
                <a:srgbClr val="295A4D"/>
              </a:solidFill>
              <a:latin typeface="DM Sans"/>
              <a:ea typeface="+mn-ea"/>
              <a:cs typeface="+mn-cs"/>
            </a:rPr>
            <a:t>awarded</a:t>
          </a:r>
          <a:endParaRPr lang="hr-HR" sz="1200" b="0" kern="1200" dirty="0">
            <a:solidFill>
              <a:srgbClr val="295A4D"/>
            </a:solidFill>
            <a:latin typeface="DM Sans"/>
            <a:ea typeface="+mn-ea"/>
            <a:cs typeface="+mn-cs"/>
          </a:endParaRPr>
        </a:p>
      </dsp:txBody>
      <dsp:txXfrm>
        <a:off x="6911092" y="1782643"/>
        <a:ext cx="2620890" cy="598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41910-4C75-B14F-9922-311B1249383F}" type="datetimeFigureOut">
              <a:rPr lang="hr-HR" smtClean="0"/>
              <a:t>10.7.2025.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D446-CEE6-7744-9CF5-39945A94E5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293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6C087-E3DD-B75C-EB8D-8266B8FAC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3BEA5A-092C-B219-8085-2BD3F94248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31D81-D381-A757-2FDD-988206C9F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048F3-629F-B1BF-F767-E145A0E53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7C839-4FD4-4524-8530-B9F75100EA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745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D446-CEE6-7744-9CF5-39945A94E57F}" type="slidenum">
              <a:rPr lang="hr-HR" smtClean="0"/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5070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D446-CEE6-7744-9CF5-39945A94E57F}" type="slidenum">
              <a:rPr lang="hr-HR" smtClean="0"/>
              <a:t>49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6236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D446-CEE6-7744-9CF5-39945A94E57F}" type="slidenum">
              <a:rPr lang="hr-HR" smtClean="0"/>
              <a:t>50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189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D446-CEE6-7744-9CF5-39945A94E57F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01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D446-CEE6-7744-9CF5-39945A94E57F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093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D446-CEE6-7744-9CF5-39945A94E57F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18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D446-CEE6-7744-9CF5-39945A94E57F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890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D446-CEE6-7744-9CF5-39945A94E57F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951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D446-CEE6-7744-9CF5-39945A94E57F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5849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AA869-0E19-7C90-E4B3-5B175FE7B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513504-A7F9-99E4-69D4-728469ACC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93183D-894D-6093-E667-94F165530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80505-2A25-4E15-19B5-9F87B3137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7C839-4FD4-4524-8530-B9F75100EA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829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D446-CEE6-7744-9CF5-39945A94E57F}" type="slidenum">
              <a:rPr lang="hr-HR" smtClean="0"/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1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9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8D63-803E-F3EF-4CCE-F883D52E8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295A4D"/>
                </a:solidFill>
                <a:latin typeface=""/>
              </a:defRPr>
            </a:lvl1pPr>
          </a:lstStyle>
          <a:p>
            <a:r>
              <a:rPr lang="en-GB" dirty="0"/>
              <a:t>Click to edit Master title style</a:t>
            </a:r>
            <a:endParaRPr lang="en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45C99-05F6-1CF5-2164-18B6913AE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5621"/>
            <a:ext cx="9144000" cy="52172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95A4D"/>
                </a:solidFill>
                <a:latin typeface="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68826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81-53CA-4B5A-8420-BA31C951C580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E6A-F277-49F2-8D4C-183F77D74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3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81-53CA-4B5A-8420-BA31C951C580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E6A-F277-49F2-8D4C-183F77D74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0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81-53CA-4B5A-8420-BA31C951C580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E6A-F277-49F2-8D4C-183F77D74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03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81-53CA-4B5A-8420-BA31C951C580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E6A-F277-49F2-8D4C-183F77D7462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85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81-53CA-4B5A-8420-BA31C951C580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E6A-F277-49F2-8D4C-183F77D74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01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81-53CA-4B5A-8420-BA31C951C580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E6A-F277-49F2-8D4C-183F77D7462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95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9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11E9-0E2F-4801-A1C8-7A5719BF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5A4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95A1-35B6-EDCD-19C4-186AE4B0B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95A4D"/>
                </a:solidFill>
              </a:defRPr>
            </a:lvl1pPr>
            <a:lvl2pPr>
              <a:defRPr>
                <a:solidFill>
                  <a:srgbClr val="295A4D"/>
                </a:solidFill>
              </a:defRPr>
            </a:lvl2pPr>
            <a:lvl3pPr>
              <a:defRPr>
                <a:solidFill>
                  <a:srgbClr val="295A4D"/>
                </a:solidFill>
              </a:defRPr>
            </a:lvl3pPr>
            <a:lvl4pPr>
              <a:defRPr>
                <a:solidFill>
                  <a:srgbClr val="295A4D"/>
                </a:solidFill>
              </a:defRPr>
            </a:lvl4pPr>
            <a:lvl5pPr>
              <a:defRPr>
                <a:solidFill>
                  <a:srgbClr val="295A4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85125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E9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DD66-EBDD-CD8C-55AD-38AC7FC4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5A4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9C37A-E306-9164-20DB-6BB75074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95A4D"/>
                </a:solidFill>
              </a:defRPr>
            </a:lvl1pPr>
            <a:lvl2pPr>
              <a:defRPr>
                <a:solidFill>
                  <a:srgbClr val="295A4D"/>
                </a:solidFill>
              </a:defRPr>
            </a:lvl2pPr>
            <a:lvl3pPr>
              <a:defRPr>
                <a:solidFill>
                  <a:srgbClr val="295A4D"/>
                </a:solidFill>
              </a:defRPr>
            </a:lvl3pPr>
            <a:lvl4pPr>
              <a:defRPr>
                <a:solidFill>
                  <a:srgbClr val="295A4D"/>
                </a:solidFill>
              </a:defRPr>
            </a:lvl4pPr>
            <a:lvl5pPr>
              <a:defRPr>
                <a:solidFill>
                  <a:srgbClr val="295A4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6CFE1-C78B-2250-BB9A-F3E930A3B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95A4D"/>
                </a:solidFill>
              </a:defRPr>
            </a:lvl1pPr>
            <a:lvl2pPr>
              <a:defRPr>
                <a:solidFill>
                  <a:srgbClr val="295A4D"/>
                </a:solidFill>
              </a:defRPr>
            </a:lvl2pPr>
            <a:lvl3pPr>
              <a:defRPr>
                <a:solidFill>
                  <a:srgbClr val="295A4D"/>
                </a:solidFill>
              </a:defRPr>
            </a:lvl3pPr>
            <a:lvl4pPr>
              <a:defRPr>
                <a:solidFill>
                  <a:srgbClr val="295A4D"/>
                </a:solidFill>
              </a:defRPr>
            </a:lvl4pPr>
            <a:lvl5pPr>
              <a:defRPr>
                <a:solidFill>
                  <a:srgbClr val="295A4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57622-A053-B7E2-A5AC-2E5B70D01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A00F-5EF3-0F40-B42D-BDED0C5653CA}" type="datetimeFigureOut">
              <a:rPr lang="en-HR" smtClean="0"/>
              <a:t>07/10/2025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D191C-8B10-870E-3594-9BA40378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4B1BE-255A-F336-BDAF-EB3CAE91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16BA-D97F-E246-A094-80A82B4C848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5054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6F19-A48B-41A8-BEA1-F27F514CE42C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C1D3F81-53CA-4B5A-8420-BA31C951C580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E6A-F277-49F2-8D4C-183F77D7462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96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81-53CA-4B5A-8420-BA31C951C580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E6A-F277-49F2-8D4C-183F77D74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3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81-53CA-4B5A-8420-BA31C951C580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E6A-F277-49F2-8D4C-183F77D7462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83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81-53CA-4B5A-8420-BA31C951C580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E6A-F277-49F2-8D4C-183F77D74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81-53CA-4B5A-8420-BA31C951C580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E6A-F277-49F2-8D4C-183F77D74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1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23A86-F0BA-043C-2F28-0E3F6C09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612DA-E8A2-63AF-10F0-77F18C432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8B273-4A9D-4F6E-D976-D4DD3F4E9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2DA00F-5EF3-0F40-B42D-BDED0C5653CA}" type="datetimeFigureOut">
              <a:rPr lang="en-HR" smtClean="0"/>
              <a:t>07/10/2025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77900-518A-6C02-8AE6-764E358D3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5199E-228E-F7E3-3107-F8B2F4225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4116BA-D97F-E246-A094-80A82B4C848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1611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95A4D"/>
          </a:solidFill>
          <a:latin typeface="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95A4D"/>
          </a:solidFill>
          <a:latin typeface="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95A4D"/>
          </a:solidFill>
          <a:latin typeface="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5A4D"/>
          </a:solidFill>
          <a:latin typeface="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5A4D"/>
          </a:solidFill>
          <a:latin typeface="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5A4D"/>
          </a:solidFill>
          <a:latin typeface="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1D3F81-53CA-4B5A-8420-BA31C951C580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52AAE6A-F277-49F2-8D4C-183F77D7462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svg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NULL"/><Relationship Id="rId5" Type="http://schemas.openxmlformats.org/officeDocument/2006/relationships/image" Target="../media/image18.png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igit.mzom.hr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52D95A-532B-0CF6-3D43-0868091FAD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67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0D6D153-B462-7947-2296-CF402E426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12" y="1390661"/>
            <a:ext cx="11241742" cy="2358601"/>
          </a:xfrm>
        </p:spPr>
        <p:txBody>
          <a:bodyPr>
            <a:noAutofit/>
          </a:bodyPr>
          <a:lstStyle/>
          <a:p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000" dirty="0" smtClean="0"/>
              <a:t>Radionica:</a:t>
            </a:r>
            <a:br>
              <a:rPr lang="hr-HR" sz="3000" dirty="0" smtClean="0"/>
            </a:br>
            <a:r>
              <a:rPr lang="hr-HR" sz="3000" dirty="0" smtClean="0"/>
              <a:t/>
            </a:r>
            <a:br>
              <a:rPr lang="hr-HR" sz="3000" dirty="0" smtClean="0"/>
            </a:br>
            <a:r>
              <a:rPr lang="en-US" sz="3000" i="1" dirty="0" smtClean="0"/>
              <a:t>Call</a:t>
            </a:r>
            <a:r>
              <a:rPr lang="hr-HR" sz="3000" i="1" dirty="0" smtClean="0"/>
              <a:t>s</a:t>
            </a:r>
            <a:r>
              <a:rPr lang="en-US" sz="3000" i="1" dirty="0" smtClean="0"/>
              <a:t> for proposals </a:t>
            </a:r>
            <a:r>
              <a:rPr lang="hr-HR" sz="3000" i="1" dirty="0" smtClean="0"/>
              <a:t>„</a:t>
            </a:r>
            <a:r>
              <a:rPr lang="en-US" sz="3000" i="1" dirty="0" smtClean="0"/>
              <a:t>Professionalization of research centers</a:t>
            </a:r>
            <a:r>
              <a:rPr lang="hr-HR" sz="3000" i="1" dirty="0" smtClean="0"/>
              <a:t>” (DIGIT.1.2.03) and „R</a:t>
            </a:r>
            <a:r>
              <a:rPr lang="en-US" sz="3000" i="1" dirty="0" err="1" smtClean="0"/>
              <a:t>outes</a:t>
            </a:r>
            <a:r>
              <a:rPr lang="en-US" sz="3000" i="1" dirty="0" smtClean="0"/>
              <a:t> </a:t>
            </a:r>
            <a:r>
              <a:rPr lang="en-US" sz="3000" i="1" dirty="0"/>
              <a:t>to </a:t>
            </a:r>
            <a:r>
              <a:rPr lang="en-US" sz="3000" i="1" dirty="0" smtClean="0"/>
              <a:t>Synergies</a:t>
            </a:r>
            <a:r>
              <a:rPr lang="hr-HR" sz="3000" i="1" dirty="0" smtClean="0"/>
              <a:t>” (</a:t>
            </a:r>
            <a:r>
              <a:rPr lang="hr-HR" sz="3000" i="1" dirty="0"/>
              <a:t>DIGIT.2.2.02</a:t>
            </a:r>
            <a:r>
              <a:rPr lang="hr-HR" sz="3000" i="1" dirty="0" smtClean="0"/>
              <a:t>)</a:t>
            </a:r>
            <a:r>
              <a:rPr lang="hr-HR" sz="3600" i="1" dirty="0" smtClean="0"/>
              <a:t/>
            </a:r>
            <a:br>
              <a:rPr lang="hr-HR" sz="3600" i="1" dirty="0" smtClean="0"/>
            </a:br>
            <a:endParaRPr lang="hr-HR" sz="24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E89B0E1-02EC-D937-F52B-1A9E37E499F4}"/>
              </a:ext>
            </a:extLst>
          </p:cNvPr>
          <p:cNvSpPr txBox="1">
            <a:spLocks/>
          </p:cNvSpPr>
          <p:nvPr/>
        </p:nvSpPr>
        <p:spPr>
          <a:xfrm>
            <a:off x="735105" y="5653454"/>
            <a:ext cx="9144000" cy="879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b="1" dirty="0" smtClean="0"/>
              <a:t>Projekt </a:t>
            </a:r>
            <a:r>
              <a:rPr lang="hr-HR" sz="1800" b="1" dirty="0"/>
              <a:t>DIGIT – Digitalne, inovativne i zelene tehnologije</a:t>
            </a:r>
          </a:p>
          <a:p>
            <a:r>
              <a:rPr lang="hr-HR" sz="1800" b="1" i="1" dirty="0" smtClean="0"/>
              <a:t>Ministarstvo znanosti, obrazovanja i mladih, 10. srpnja 2025.</a:t>
            </a:r>
            <a:endParaRPr lang="hr-HR" sz="1800" b="1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0E0526F-CE11-CF59-8602-C6A2353103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105" y="219269"/>
            <a:ext cx="1730283" cy="9920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371B94-1E71-78B8-7A0E-1E8401AC6D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3509" y="90472"/>
            <a:ext cx="2358163" cy="13264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8C0E34-E882-2385-5299-2197EFCC74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672" y="610813"/>
            <a:ext cx="1906043" cy="37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73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Dokumentacija Poziva</a:t>
            </a:r>
            <a:endParaRPr lang="hr-H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706498" y="1282784"/>
            <a:ext cx="102166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295A4D"/>
                </a:solidFill>
                <a:latin typeface=""/>
              </a:rPr>
              <a:t>Guidelines for </a:t>
            </a:r>
            <a:r>
              <a:rPr lang="en-US" sz="2400" b="1" dirty="0" smtClean="0">
                <a:solidFill>
                  <a:srgbClr val="295A4D"/>
                </a:solidFill>
                <a:latin typeface=""/>
              </a:rPr>
              <a:t>Applicants</a:t>
            </a:r>
            <a:endParaRPr lang="hr-HR" sz="2400" b="1" dirty="0" smtClean="0">
              <a:solidFill>
                <a:srgbClr val="295A4D"/>
              </a:solidFill>
              <a:latin typeface="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rgbClr val="295A4D"/>
              </a:solidFill>
              <a:latin typeface="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5A4D"/>
                </a:solidFill>
                <a:latin typeface=""/>
              </a:rPr>
              <a:t>Annex I. Conditions for the preparation and implementation of projects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5A4D"/>
                </a:solidFill>
                <a:latin typeface=""/>
              </a:rPr>
              <a:t>Annex II. Declaration by the </a:t>
            </a:r>
            <a:r>
              <a:rPr lang="en-US" sz="2400" dirty="0" smtClean="0">
                <a:solidFill>
                  <a:srgbClr val="295A4D"/>
                </a:solidFill>
                <a:latin typeface=""/>
              </a:rPr>
              <a:t>Applicant</a:t>
            </a:r>
            <a:r>
              <a:rPr lang="hr-HR" sz="2400" dirty="0" smtClean="0">
                <a:solidFill>
                  <a:srgbClr val="295A4D"/>
                </a:solidFill>
                <a:latin typeface="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95A4D"/>
                </a:solidFill>
                <a:latin typeface=""/>
              </a:rPr>
              <a:t>Annex I</a:t>
            </a:r>
            <a:r>
              <a:rPr lang="hr-HR" sz="2400" dirty="0" smtClean="0">
                <a:solidFill>
                  <a:srgbClr val="295A4D"/>
                </a:solidFill>
                <a:latin typeface=""/>
              </a:rPr>
              <a:t>II</a:t>
            </a:r>
            <a:r>
              <a:rPr lang="en-US" sz="2400" dirty="0">
                <a:solidFill>
                  <a:srgbClr val="295A4D"/>
                </a:solidFill>
                <a:latin typeface=""/>
              </a:rPr>
              <a:t>. </a:t>
            </a:r>
            <a:r>
              <a:rPr lang="en-US" sz="2400" dirty="0" smtClean="0">
                <a:solidFill>
                  <a:srgbClr val="295A4D"/>
                </a:solidFill>
                <a:latin typeface=""/>
              </a:rPr>
              <a:t>Application form</a:t>
            </a:r>
            <a:endParaRPr lang="en-US" sz="2400" dirty="0">
              <a:solidFill>
                <a:srgbClr val="295A4D"/>
              </a:solidFill>
              <a:latin typeface="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95A4D"/>
                </a:solidFill>
                <a:latin typeface=""/>
              </a:rPr>
              <a:t>Annex </a:t>
            </a:r>
            <a:r>
              <a:rPr lang="hr-HR" sz="2400" dirty="0" smtClean="0">
                <a:solidFill>
                  <a:srgbClr val="295A4D"/>
                </a:solidFill>
                <a:latin typeface=""/>
              </a:rPr>
              <a:t>I</a:t>
            </a:r>
            <a:r>
              <a:rPr lang="en-US" sz="2400" dirty="0" smtClean="0">
                <a:solidFill>
                  <a:srgbClr val="295A4D"/>
                </a:solidFill>
                <a:latin typeface=""/>
              </a:rPr>
              <a:t>V</a:t>
            </a:r>
            <a:r>
              <a:rPr lang="en-US" sz="2400" dirty="0">
                <a:solidFill>
                  <a:srgbClr val="295A4D"/>
                </a:solidFill>
                <a:latin typeface=""/>
              </a:rPr>
              <a:t>. Indicative content of the baseline </a:t>
            </a:r>
            <a:r>
              <a:rPr lang="en-US" sz="2400" dirty="0" smtClean="0">
                <a:solidFill>
                  <a:srgbClr val="295A4D"/>
                </a:solidFill>
                <a:latin typeface=""/>
              </a:rPr>
              <a:t>survey</a:t>
            </a:r>
            <a:endParaRPr lang="hr-HR" sz="2400" dirty="0" smtClean="0">
              <a:solidFill>
                <a:srgbClr val="295A4D"/>
              </a:solidFill>
              <a:latin typeface="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95A4D"/>
                </a:solidFill>
                <a:latin typeface=""/>
              </a:rPr>
              <a:t>Annex V</a:t>
            </a:r>
            <a:r>
              <a:rPr lang="hr-HR" sz="2400" dirty="0" smtClean="0">
                <a:solidFill>
                  <a:srgbClr val="295A4D"/>
                </a:solidFill>
                <a:latin typeface=""/>
              </a:rPr>
              <a:t>. </a:t>
            </a:r>
            <a:r>
              <a:rPr lang="en-US" sz="2400" dirty="0" smtClean="0">
                <a:solidFill>
                  <a:srgbClr val="295A4D"/>
                </a:solidFill>
                <a:latin typeface=""/>
              </a:rPr>
              <a:t>Environmental </a:t>
            </a:r>
            <a:r>
              <a:rPr lang="en-US" sz="2400" dirty="0">
                <a:solidFill>
                  <a:srgbClr val="295A4D"/>
                </a:solidFill>
                <a:latin typeface=""/>
              </a:rPr>
              <a:t>and social screening questionnaire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5A4D"/>
                </a:solidFill>
                <a:latin typeface=""/>
              </a:rPr>
              <a:t>Annex </a:t>
            </a:r>
            <a:r>
              <a:rPr lang="en-US" sz="2400" dirty="0" smtClean="0">
                <a:solidFill>
                  <a:srgbClr val="295A4D"/>
                </a:solidFill>
                <a:latin typeface=""/>
              </a:rPr>
              <a:t>VI</a:t>
            </a:r>
            <a:r>
              <a:rPr lang="hr-HR" sz="2400" dirty="0" smtClean="0">
                <a:solidFill>
                  <a:srgbClr val="295A4D"/>
                </a:solidFill>
                <a:latin typeface=""/>
              </a:rPr>
              <a:t>. </a:t>
            </a:r>
            <a:r>
              <a:rPr lang="en-US" sz="2400" dirty="0">
                <a:solidFill>
                  <a:srgbClr val="295A4D"/>
                </a:solidFill>
                <a:latin typeface=""/>
              </a:rPr>
              <a:t>Business Development Plan for Research Center</a:t>
            </a:r>
            <a:endParaRPr lang="hr-HR" sz="2400" dirty="0">
              <a:solidFill>
                <a:srgbClr val="295A4D"/>
              </a:solidFill>
              <a:latin typeface="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45F7D4-15A7-EA43-4E91-D99338AC30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68" y="1224758"/>
            <a:ext cx="1061545" cy="10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379443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Cilj Poziva</a:t>
            </a:r>
            <a:r>
              <a:rPr lang="hr-HR" sz="2400" b="1" dirty="0" smtClean="0"/>
              <a:t/>
            </a:r>
            <a:br>
              <a:rPr lang="hr-HR" sz="2400" b="1" dirty="0" smtClean="0"/>
            </a:br>
            <a:endParaRPr lang="hr-HR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88659-C47A-2367-B9B1-D628124A1B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999" y="1133314"/>
            <a:ext cx="669108" cy="669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565031" y="1002324"/>
            <a:ext cx="1035816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b="1" dirty="0">
                <a:solidFill>
                  <a:srgbClr val="295A4D"/>
                </a:solidFill>
                <a:latin typeface=""/>
              </a:rPr>
              <a:t>Opći cilj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: Unaprijediti upravljanje istraživačkom infrastrukturom i potaknuti suradnju s privatnim sektorom kako bi se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ostvario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puni potencijal postojećih resursa 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potaknule inovacije</a:t>
            </a:r>
          </a:p>
          <a:p>
            <a:endParaRPr lang="hr-HR" sz="2200" dirty="0">
              <a:solidFill>
                <a:srgbClr val="295A4D"/>
              </a:solidFill>
              <a:latin typeface=""/>
            </a:endParaRPr>
          </a:p>
          <a:p>
            <a:r>
              <a:rPr lang="it-IT" sz="2200" b="1" dirty="0" smtClean="0">
                <a:solidFill>
                  <a:srgbClr val="295A4D"/>
                </a:solidFill>
                <a:latin typeface=""/>
              </a:rPr>
              <a:t>Očekivani </a:t>
            </a:r>
            <a:r>
              <a:rPr lang="it-IT" sz="2200" b="1" dirty="0">
                <a:solidFill>
                  <a:srgbClr val="295A4D"/>
                </a:solidFill>
                <a:latin typeface=""/>
              </a:rPr>
              <a:t>rezultati </a:t>
            </a:r>
            <a:r>
              <a:rPr lang="it-IT" sz="2200" b="1" dirty="0" smtClean="0">
                <a:solidFill>
                  <a:srgbClr val="295A4D"/>
                </a:solidFill>
                <a:latin typeface=""/>
              </a:rPr>
              <a:t>Poziva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:</a:t>
            </a:r>
          </a:p>
          <a:p>
            <a:endParaRPr lang="hr-HR" sz="2200" b="1" dirty="0" smtClean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u="sng" dirty="0">
                <a:solidFill>
                  <a:srgbClr val="295A4D"/>
                </a:solidFill>
                <a:latin typeface=""/>
              </a:rPr>
              <a:t>Povećana učinkovitost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: Profesionalno upravljanje resursima omogućuje bolji nadzor, raspodjelu i korištenje postojeće infrastrukture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u="sng" dirty="0" smtClean="0">
                <a:solidFill>
                  <a:srgbClr val="295A4D"/>
                </a:solidFill>
                <a:latin typeface=""/>
              </a:rPr>
              <a:t>Poboljšana </a:t>
            </a:r>
            <a:r>
              <a:rPr lang="hr-HR" sz="2200" u="sng" dirty="0">
                <a:solidFill>
                  <a:srgbClr val="295A4D"/>
                </a:solidFill>
                <a:latin typeface=""/>
              </a:rPr>
              <a:t>suradnja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: Povezivanje istraživača, poduzetnika i investitora potiče zajedničke projekte i prijenos znanja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u="sng" dirty="0" smtClean="0">
                <a:solidFill>
                  <a:srgbClr val="295A4D"/>
                </a:solidFill>
                <a:latin typeface=""/>
              </a:rPr>
              <a:t>Jača </a:t>
            </a:r>
            <a:r>
              <a:rPr lang="hr-HR" sz="2200" u="sng" dirty="0">
                <a:solidFill>
                  <a:srgbClr val="295A4D"/>
                </a:solidFill>
                <a:latin typeface=""/>
              </a:rPr>
              <a:t>uključenost privatnog sektora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: Poslovno orijentirani pristup povećava atraktivnost javnih istraživačkih organizacija za privatni sektor (su-financiranje, partnerstva, zajednički projekti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).</a:t>
            </a:r>
            <a:endParaRPr lang="hr-HR" sz="2200" dirty="0">
              <a:solidFill>
                <a:srgbClr val="295A4D"/>
              </a:solidFill>
              <a:latin typeface=""/>
            </a:endParaRPr>
          </a:p>
          <a:p>
            <a:endParaRPr lang="hr-HR" sz="2200" dirty="0">
              <a:solidFill>
                <a:srgbClr val="295A4D"/>
              </a:solidFill>
              <a:latin typeface=""/>
            </a:endParaRPr>
          </a:p>
          <a:p>
            <a:endParaRPr lang="hr-HR" sz="2200" b="1" dirty="0">
              <a:solidFill>
                <a:srgbClr val="295A4D"/>
              </a:solidFill>
              <a:latin typeface="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943244-DFB9-E67A-4E54-DD69737B4A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152" y="2362022"/>
            <a:ext cx="570395" cy="57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999" y="142828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Istraživački centar i doprinos Poziva istraživačkim rezultatima</a:t>
            </a:r>
            <a:endParaRPr lang="hr-H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88659-C47A-2367-B9B1-D628124A1B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618" y="3084263"/>
            <a:ext cx="669108" cy="669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512277" y="1318847"/>
            <a:ext cx="976834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dirty="0" smtClean="0">
                <a:solidFill>
                  <a:srgbClr val="295A4D"/>
                </a:solidFill>
                <a:latin typeface=""/>
              </a:rPr>
              <a:t>U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kontekstu Poziva,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istraživački centar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označava dio ili cjelokupnu istraživačku infrastrukturu jedne istraživačke organizacije, uključujući sve resurse, stručnjake i opremu potrebnu za provedbu znanstvenih istraživanja i poticanje inovacija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.</a:t>
            </a:r>
          </a:p>
          <a:p>
            <a:endParaRPr lang="hr-HR" sz="2200" dirty="0">
              <a:solidFill>
                <a:srgbClr val="295A4D"/>
              </a:solidFill>
              <a:latin typeface=""/>
            </a:endParaRPr>
          </a:p>
          <a:p>
            <a:r>
              <a:rPr lang="hr-HR" sz="2200" dirty="0" smtClean="0">
                <a:solidFill>
                  <a:srgbClr val="295A4D"/>
                </a:solidFill>
                <a:latin typeface=""/>
              </a:rPr>
              <a:t>Poziv doprinosi sljedećem: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Bolji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istraživački ishodi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: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Viši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broj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publikacij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a i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 inovativnih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rješenja kroz učinkovitije korištenje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infrastrukture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Jačanje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kapaciteta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: Razvoj sustava upravljanja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infrastrukturom,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planiranja resursa i privlačenja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stručnjaka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Poticanje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inovacija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: Potpora razvoju novih tehnologija, proizvoda i usluga koji doprinose gospodarskom rastu i društvenom napretku.</a:t>
            </a:r>
          </a:p>
          <a:p>
            <a:endParaRPr lang="hr-HR" sz="2200" dirty="0">
              <a:solidFill>
                <a:srgbClr val="295A4D"/>
              </a:solidFill>
              <a:latin typeface=""/>
            </a:endParaRPr>
          </a:p>
          <a:p>
            <a:endParaRPr lang="hr-HR" sz="2200" dirty="0">
              <a:solidFill>
                <a:srgbClr val="295A4D"/>
              </a:solidFill>
              <a:latin typeface=""/>
            </a:endParaRPr>
          </a:p>
          <a:p>
            <a:endParaRPr lang="hr-HR" sz="2200" b="1" dirty="0">
              <a:solidFill>
                <a:srgbClr val="295A4D"/>
              </a:solidFill>
              <a:latin typeface="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943244-DFB9-E67A-4E54-DD69737B4A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618" y="1431423"/>
            <a:ext cx="570395" cy="57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85B7E-9547-36D8-923C-22BD9258D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F72A1195-70CA-DBED-0DAB-A9B3C67599BE}"/>
              </a:ext>
            </a:extLst>
          </p:cNvPr>
          <p:cNvSpPr txBox="1"/>
          <p:nvPr/>
        </p:nvSpPr>
        <p:spPr>
          <a:xfrm>
            <a:off x="3006555" y="-445027"/>
            <a:ext cx="556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2BA9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Professionalization of research centers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2BA97">
                  <a:lumMod val="5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367761-BFD8-7B57-BA36-EF5B69328396}"/>
              </a:ext>
            </a:extLst>
          </p:cNvPr>
          <p:cNvGrpSpPr/>
          <p:nvPr/>
        </p:nvGrpSpPr>
        <p:grpSpPr>
          <a:xfrm>
            <a:off x="83890" y="0"/>
            <a:ext cx="11981563" cy="6954811"/>
            <a:chOff x="43860" y="30009"/>
            <a:chExt cx="11981563" cy="6954811"/>
          </a:xfrm>
        </p:grpSpPr>
        <p:sp>
          <p:nvSpPr>
            <p:cNvPr id="40" name="Rectangle: Diagonal Corners Snipped 44">
              <a:extLst>
                <a:ext uri="{FF2B5EF4-FFF2-40B4-BE49-F238E27FC236}">
                  <a16:creationId xmlns:a16="http://schemas.microsoft.com/office/drawing/2014/main" id="{4CAC1968-C483-38FD-07F7-45D5D325618C}"/>
                </a:ext>
              </a:extLst>
            </p:cNvPr>
            <p:cNvSpPr/>
            <p:nvPr/>
          </p:nvSpPr>
          <p:spPr>
            <a:xfrm>
              <a:off x="43863" y="30009"/>
              <a:ext cx="3650989" cy="626829"/>
            </a:xfrm>
            <a:prstGeom prst="snip2DiagRect">
              <a:avLst/>
            </a:prstGeom>
            <a:solidFill>
              <a:srgbClr val="295A4D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43E7517-F76B-F837-C83E-112EC5AC3F71}"/>
                </a:ext>
              </a:extLst>
            </p:cNvPr>
            <p:cNvSpPr/>
            <p:nvPr/>
          </p:nvSpPr>
          <p:spPr>
            <a:xfrm>
              <a:off x="1409271" y="943318"/>
              <a:ext cx="10157022" cy="672622"/>
            </a:xfrm>
            <a:prstGeom prst="triangle">
              <a:avLst>
                <a:gd name="adj" fmla="val 50633"/>
              </a:avLst>
            </a:prstGeom>
            <a:solidFill>
              <a:srgbClr val="C1D7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80F3665A-1C63-DB2E-AE22-AAEE170A13AC}"/>
                </a:ext>
              </a:extLst>
            </p:cNvPr>
            <p:cNvSpPr/>
            <p:nvPr/>
          </p:nvSpPr>
          <p:spPr>
            <a:xfrm rot="16200000">
              <a:off x="-2910182" y="3180536"/>
              <a:ext cx="6579847" cy="671760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C49C99-10E5-510B-027F-721551216F49}"/>
                </a:ext>
              </a:extLst>
            </p:cNvPr>
            <p:cNvSpPr txBox="1"/>
            <p:nvPr/>
          </p:nvSpPr>
          <p:spPr>
            <a:xfrm rot="16200000">
              <a:off x="-512767" y="1626854"/>
              <a:ext cx="1784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E8853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OUTCOMES</a:t>
              </a:r>
            </a:p>
          </p:txBody>
        </p:sp>
        <p:sp>
          <p:nvSpPr>
            <p:cNvPr id="12" name="Arrow: Curved Up 11">
              <a:extLst>
                <a:ext uri="{FF2B5EF4-FFF2-40B4-BE49-F238E27FC236}">
                  <a16:creationId xmlns:a16="http://schemas.microsoft.com/office/drawing/2014/main" id="{DC2DAAFB-B2AE-2E49-4B77-A10FCAAF6D08}"/>
                </a:ext>
              </a:extLst>
            </p:cNvPr>
            <p:cNvSpPr/>
            <p:nvPr/>
          </p:nvSpPr>
          <p:spPr>
            <a:xfrm rot="16200000">
              <a:off x="-483523" y="2716088"/>
              <a:ext cx="2516829" cy="298368"/>
            </a:xfrm>
            <a:prstGeom prst="curvedUpArrow">
              <a:avLst/>
            </a:prstGeom>
            <a:solidFill>
              <a:srgbClr val="C1D7D2"/>
            </a:solidFill>
            <a:ln>
              <a:solidFill>
                <a:srgbClr val="C1D7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C95375-04C9-35DE-2CDC-65BAD17041B4}"/>
                </a:ext>
              </a:extLst>
            </p:cNvPr>
            <p:cNvSpPr txBox="1"/>
            <p:nvPr/>
          </p:nvSpPr>
          <p:spPr>
            <a:xfrm rot="16200000">
              <a:off x="-365005" y="4036449"/>
              <a:ext cx="148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E8853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IMMEDIATE RESULTS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C38673-3680-D80A-2C5A-E7F7376C04E6}"/>
                </a:ext>
              </a:extLst>
            </p:cNvPr>
            <p:cNvSpPr txBox="1"/>
            <p:nvPr/>
          </p:nvSpPr>
          <p:spPr>
            <a:xfrm rot="16200000">
              <a:off x="174150" y="2879921"/>
              <a:ext cx="11048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75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Assumptions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9B3459-7C89-C3E0-7BA5-2E8561F2E452}"/>
                </a:ext>
              </a:extLst>
            </p:cNvPr>
            <p:cNvSpPr txBox="1"/>
            <p:nvPr/>
          </p:nvSpPr>
          <p:spPr>
            <a:xfrm rot="16200000">
              <a:off x="-324703" y="5474133"/>
              <a:ext cx="14369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E8853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ACTIVITIES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668FC0-8163-8AC2-FDD7-EEFFA52E5F3D}"/>
                </a:ext>
              </a:extLst>
            </p:cNvPr>
            <p:cNvSpPr txBox="1"/>
            <p:nvPr/>
          </p:nvSpPr>
          <p:spPr>
            <a:xfrm rot="16200000">
              <a:off x="-118863" y="6333671"/>
              <a:ext cx="1025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E8853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INPUTS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BDB21D-E46C-B108-B6FB-575372E13E10}"/>
                </a:ext>
              </a:extLst>
            </p:cNvPr>
            <p:cNvSpPr/>
            <p:nvPr/>
          </p:nvSpPr>
          <p:spPr>
            <a:xfrm>
              <a:off x="975551" y="6144162"/>
              <a:ext cx="6684248" cy="633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75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Grants awarded by the DIGIT Project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75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Project management is organized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75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Organizational support for the implementation of program</a:t>
              </a:r>
            </a:p>
          </p:txBody>
        </p:sp>
        <p:pic>
          <p:nvPicPr>
            <p:cNvPr id="29" name="Graphic 28" descr="Coins">
              <a:extLst>
                <a:ext uri="{FF2B5EF4-FFF2-40B4-BE49-F238E27FC236}">
                  <a16:creationId xmlns:a16="http://schemas.microsoft.com/office/drawing/2014/main" id="{62274ABB-364D-A474-CB8C-E66A41DF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6250" y="612743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" name="Graphic 29" descr="Users">
              <a:extLst>
                <a:ext uri="{FF2B5EF4-FFF2-40B4-BE49-F238E27FC236}">
                  <a16:creationId xmlns:a16="http://schemas.microsoft.com/office/drawing/2014/main" id="{13076371-D335-149A-C360-20A1927A4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6250" y="6344846"/>
              <a:ext cx="228600" cy="2286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5AD807-3F21-A830-B392-92FF02B3BF48}"/>
                </a:ext>
              </a:extLst>
            </p:cNvPr>
            <p:cNvSpPr txBox="1"/>
            <p:nvPr/>
          </p:nvSpPr>
          <p:spPr>
            <a:xfrm>
              <a:off x="43860" y="739529"/>
              <a:ext cx="1336988" cy="2616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E8853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Call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E8853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 </a:t>
              </a:r>
              <a:r>
                <a:rPr kumimoji="0" lang="hr-HR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E8853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objective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pic>
          <p:nvPicPr>
            <p:cNvPr id="51" name="Graphic 50" descr="Gears">
              <a:extLst>
                <a:ext uri="{FF2B5EF4-FFF2-40B4-BE49-F238E27FC236}">
                  <a16:creationId xmlns:a16="http://schemas.microsoft.com/office/drawing/2014/main" id="{2DB5E0B3-2020-A67D-A618-F15218A1A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9511" y="6566942"/>
              <a:ext cx="282077" cy="282077"/>
            </a:xfrm>
            <a:prstGeom prst="rect">
              <a:avLst/>
            </a:prstGeom>
          </p:spPr>
        </p:pic>
        <p:sp>
          <p:nvSpPr>
            <p:cNvPr id="45" name="Rectangle: Diagonal Corners Snipped 44">
              <a:extLst>
                <a:ext uri="{FF2B5EF4-FFF2-40B4-BE49-F238E27FC236}">
                  <a16:creationId xmlns:a16="http://schemas.microsoft.com/office/drawing/2014/main" id="{43EE3BBB-305E-5237-B2D8-3B2177C2998E}"/>
                </a:ext>
              </a:extLst>
            </p:cNvPr>
            <p:cNvSpPr/>
            <p:nvPr/>
          </p:nvSpPr>
          <p:spPr>
            <a:xfrm>
              <a:off x="1269557" y="740999"/>
              <a:ext cx="10296736" cy="313990"/>
            </a:xfrm>
            <a:prstGeom prst="snip2Diag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Enhance research infrastructure management and foster collaboration with private sector to unlock the full potential of existing resources and drive innovation.</a:t>
              </a:r>
            </a:p>
          </p:txBody>
        </p:sp>
        <p:sp>
          <p:nvSpPr>
            <p:cNvPr id="31" name="Rectangle: Diagonal Corners Snipped 44">
              <a:extLst>
                <a:ext uri="{FF2B5EF4-FFF2-40B4-BE49-F238E27FC236}">
                  <a16:creationId xmlns:a16="http://schemas.microsoft.com/office/drawing/2014/main" id="{66BC6EC4-9B62-87A3-B94D-5A2E13359802}"/>
                </a:ext>
              </a:extLst>
            </p:cNvPr>
            <p:cNvSpPr/>
            <p:nvPr/>
          </p:nvSpPr>
          <p:spPr>
            <a:xfrm>
              <a:off x="1269558" y="36348"/>
              <a:ext cx="8029595" cy="635176"/>
            </a:xfrm>
            <a:prstGeom prst="snip2DiagRect">
              <a:avLst/>
            </a:prstGeom>
            <a:solidFill>
              <a:srgbClr val="295A4D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Theory</a:t>
              </a:r>
              <a:r>
                <a:rPr kumimoji="0" lang="hr-H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 </a:t>
              </a:r>
              <a:r>
                <a:rPr kumimoji="0" lang="hr-HR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of</a:t>
              </a:r>
              <a:r>
                <a:rPr kumimoji="0" lang="hr-H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 </a:t>
              </a:r>
              <a:r>
                <a:rPr kumimoji="0" lang="hr-HR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Change</a:t>
              </a:r>
              <a:r>
                <a:rPr kumimoji="0" lang="hr-H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			</a:t>
              </a: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[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O] Expected long-term effects:</a:t>
              </a:r>
            </a:p>
          </p:txBody>
        </p:sp>
        <p:sp>
          <p:nvSpPr>
            <p:cNvPr id="49" name="Rectangle: Diagonal Corners Snipped 44">
              <a:extLst>
                <a:ext uri="{FF2B5EF4-FFF2-40B4-BE49-F238E27FC236}">
                  <a16:creationId xmlns:a16="http://schemas.microsoft.com/office/drawing/2014/main" id="{996C6A4E-1D7B-5B44-C084-0F055327EE04}"/>
                </a:ext>
              </a:extLst>
            </p:cNvPr>
            <p:cNvSpPr/>
            <p:nvPr/>
          </p:nvSpPr>
          <p:spPr>
            <a:xfrm>
              <a:off x="6657544" y="39602"/>
              <a:ext cx="4908749" cy="625959"/>
            </a:xfrm>
            <a:prstGeom prst="snip2DiagRect">
              <a:avLst/>
            </a:prstGeom>
            <a:solidFill>
              <a:srgbClr val="295A4D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Number of IP applications filed*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Number of technology transfers realized</a:t>
              </a:r>
              <a:r>
                <a:rPr kumimoji="0" lang="en-US" sz="10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*</a:t>
              </a:r>
              <a:endParaRPr kumimoji="0" lang="hr-HR" sz="1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HR" sz="10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Share of revenue from technology transfers realized** 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HR" sz="10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Share of revenue from services provided** </a:t>
              </a:r>
              <a:endPara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14487A33-D786-BAE7-2EB3-9B66B779D778}"/>
                </a:ext>
              </a:extLst>
            </p:cNvPr>
            <p:cNvSpPr/>
            <p:nvPr/>
          </p:nvSpPr>
          <p:spPr>
            <a:xfrm>
              <a:off x="1409271" y="1229951"/>
              <a:ext cx="4202198" cy="380777"/>
            </a:xfrm>
            <a:prstGeom prst="round2SameRect">
              <a:avLst/>
            </a:prstGeom>
            <a:solidFill>
              <a:srgbClr val="295A4D"/>
            </a:solidFill>
            <a:ln>
              <a:solidFill>
                <a:srgbClr val="295A4D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[A] Enhancing efficiency and professional management of research infrastructure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F6EB887-7C79-7171-CED8-B69F30D80AE3}"/>
                </a:ext>
              </a:extLst>
            </p:cNvPr>
            <p:cNvSpPr/>
            <p:nvPr/>
          </p:nvSpPr>
          <p:spPr>
            <a:xfrm>
              <a:off x="5863244" y="1606857"/>
              <a:ext cx="2792925" cy="89032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Number of collaborative projects contracted after project completion (between research organizations and enterprises)*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Number of contracted projects for providing services to the economy**</a:t>
              </a:r>
            </a:p>
          </p:txBody>
        </p:sp>
        <p:sp>
          <p:nvSpPr>
            <p:cNvPr id="67" name="Rectangle: Top Corners Rounded 66">
              <a:extLst>
                <a:ext uri="{FF2B5EF4-FFF2-40B4-BE49-F238E27FC236}">
                  <a16:creationId xmlns:a16="http://schemas.microsoft.com/office/drawing/2014/main" id="{090FAD8E-8530-3987-5959-D853348DEE61}"/>
                </a:ext>
              </a:extLst>
            </p:cNvPr>
            <p:cNvSpPr/>
            <p:nvPr/>
          </p:nvSpPr>
          <p:spPr>
            <a:xfrm>
              <a:off x="5863244" y="1229951"/>
              <a:ext cx="2792925" cy="383038"/>
            </a:xfrm>
            <a:prstGeom prst="round2SameRect">
              <a:avLst/>
            </a:prstGeom>
            <a:solidFill>
              <a:srgbClr val="295A4D"/>
            </a:solidFill>
            <a:ln>
              <a:solidFill>
                <a:srgbClr val="295A4D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[B] Increasing collaboration between research organizations and private sector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C44A396-29C5-F45F-6D79-89090DDB24F5}"/>
                </a:ext>
              </a:extLst>
            </p:cNvPr>
            <p:cNvSpPr/>
            <p:nvPr/>
          </p:nvSpPr>
          <p:spPr>
            <a:xfrm>
              <a:off x="1390279" y="4509253"/>
              <a:ext cx="2092845" cy="88890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Number of research infrastructure management process introductions or upgrades initiated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DFFE4B4-244F-640B-79A0-14670F233B59}"/>
                </a:ext>
              </a:extLst>
            </p:cNvPr>
            <p:cNvSpPr/>
            <p:nvPr/>
          </p:nvSpPr>
          <p:spPr>
            <a:xfrm>
              <a:off x="1393073" y="3758419"/>
              <a:ext cx="2092844" cy="752151"/>
            </a:xfrm>
            <a:prstGeom prst="rect">
              <a:avLst/>
            </a:prstGeom>
            <a:solidFill>
              <a:srgbClr val="295A4D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[Aa] Investing in improvements to research infrastructure management processes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1CC7F5B-5CB6-307D-5EF6-988695EF6FDB}"/>
                </a:ext>
              </a:extLst>
            </p:cNvPr>
            <p:cNvSpPr/>
            <p:nvPr/>
          </p:nvSpPr>
          <p:spPr>
            <a:xfrm>
              <a:off x="1390278" y="5549029"/>
              <a:ext cx="2092845" cy="5951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9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E8853">
                      <a:lumMod val="75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Organizational strengthening and process optimization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9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E8853">
                      <a:lumMod val="75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Optimization of access to infrastructure and services </a:t>
              </a: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8A9F65BA-48B4-D166-A48D-6A43A135A607}"/>
                </a:ext>
              </a:extLst>
            </p:cNvPr>
            <p:cNvSpPr/>
            <p:nvPr/>
          </p:nvSpPr>
          <p:spPr>
            <a:xfrm>
              <a:off x="1409271" y="2511870"/>
              <a:ext cx="4202198" cy="1139330"/>
            </a:xfrm>
            <a:prstGeom prst="triangle">
              <a:avLst>
                <a:gd name="adj" fmla="val 49376"/>
              </a:avLst>
            </a:prstGeom>
            <a:solidFill>
              <a:srgbClr val="C1D7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A1B0B83-A8EC-76DC-F601-B6AB803471B3}"/>
                </a:ext>
              </a:extLst>
            </p:cNvPr>
            <p:cNvSpPr/>
            <p:nvPr/>
          </p:nvSpPr>
          <p:spPr>
            <a:xfrm>
              <a:off x="6100945" y="4509253"/>
              <a:ext cx="2555225" cy="89635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Number of researcher networking events organized and attended 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Number of participants at researcher networking events organized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6C82EDD-0299-7794-D254-9229DD8D0461}"/>
                </a:ext>
              </a:extLst>
            </p:cNvPr>
            <p:cNvSpPr/>
            <p:nvPr/>
          </p:nvSpPr>
          <p:spPr>
            <a:xfrm>
              <a:off x="6100944" y="3766586"/>
              <a:ext cx="2555226" cy="752151"/>
            </a:xfrm>
            <a:prstGeom prst="rect">
              <a:avLst/>
            </a:prstGeom>
            <a:solidFill>
              <a:srgbClr val="295A4D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[BCa] Initiating partnerships and joint research activities with private sector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83EE817-443B-AF78-59C1-F2274D6B90EE}"/>
                </a:ext>
              </a:extLst>
            </p:cNvPr>
            <p:cNvSpPr/>
            <p:nvPr/>
          </p:nvSpPr>
          <p:spPr>
            <a:xfrm>
              <a:off x="6100944" y="5542568"/>
              <a:ext cx="2555225" cy="482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9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E8853">
                      <a:lumMod val="75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Networking and collaboration </a:t>
              </a:r>
              <a:endPara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023EDE5B-4553-D468-6744-011B680A590D}"/>
                </a:ext>
              </a:extLst>
            </p:cNvPr>
            <p:cNvSpPr/>
            <p:nvPr/>
          </p:nvSpPr>
          <p:spPr>
            <a:xfrm>
              <a:off x="3518626" y="3018578"/>
              <a:ext cx="2092844" cy="632622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75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If: Participants are motivated to apply the skills learned, with adequate resources and institutional support to implement new practices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717A907-AAA1-BE13-B3C1-0697B3AE835E}"/>
                </a:ext>
              </a:extLst>
            </p:cNvPr>
            <p:cNvSpPr/>
            <p:nvPr/>
          </p:nvSpPr>
          <p:spPr>
            <a:xfrm>
              <a:off x="3518625" y="4509253"/>
              <a:ext cx="2092844" cy="890995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Number of staff participating in training* 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459E191-D7D1-4D59-94A1-48137770A611}"/>
                </a:ext>
              </a:extLst>
            </p:cNvPr>
            <p:cNvSpPr/>
            <p:nvPr/>
          </p:nvSpPr>
          <p:spPr>
            <a:xfrm>
              <a:off x="8773368" y="3758418"/>
              <a:ext cx="2531175" cy="752151"/>
            </a:xfrm>
            <a:prstGeom prst="rect">
              <a:avLst/>
            </a:prstGeom>
            <a:solidFill>
              <a:srgbClr val="295A4D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[BCb] Increased visibility and outreach of research infrastructure</a:t>
              </a:r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BCAD3EF6-A7DD-A8C0-466D-08CBAB567DAA}"/>
                </a:ext>
              </a:extLst>
            </p:cNvPr>
            <p:cNvSpPr/>
            <p:nvPr/>
          </p:nvSpPr>
          <p:spPr>
            <a:xfrm>
              <a:off x="4354384" y="5405607"/>
              <a:ext cx="421327" cy="143423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7CED7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8003C4B-8BB7-5631-8810-DAA194D2835A}"/>
                </a:ext>
              </a:extLst>
            </p:cNvPr>
            <p:cNvSpPr/>
            <p:nvPr/>
          </p:nvSpPr>
          <p:spPr>
            <a:xfrm>
              <a:off x="8773368" y="5547446"/>
              <a:ext cx="2501001" cy="477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75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Promotion and visibility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9E5308F-0F3F-9981-2B9A-6B77BCFA4E69}"/>
                </a:ext>
              </a:extLst>
            </p:cNvPr>
            <p:cNvSpPr/>
            <p:nvPr/>
          </p:nvSpPr>
          <p:spPr>
            <a:xfrm>
              <a:off x="1409271" y="1606857"/>
              <a:ext cx="4202198" cy="89032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Number of research infrastructure management processes introduced or upgraded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Number of staff who apply new skills and knowledge*</a:t>
              </a:r>
              <a:endPara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0" name="Rectangle: Rounded Corners 80">
              <a:extLst>
                <a:ext uri="{FF2B5EF4-FFF2-40B4-BE49-F238E27FC236}">
                  <a16:creationId xmlns:a16="http://schemas.microsoft.com/office/drawing/2014/main" id="{6D930B4E-1682-53C4-58A3-FBF4E0E594D1}"/>
                </a:ext>
              </a:extLst>
            </p:cNvPr>
            <p:cNvSpPr/>
            <p:nvPr/>
          </p:nvSpPr>
          <p:spPr>
            <a:xfrm>
              <a:off x="1393073" y="3018578"/>
              <a:ext cx="2092844" cy="632622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75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If: Research centers are motivated to adopt professional management practices</a:t>
              </a:r>
            </a:p>
          </p:txBody>
        </p:sp>
        <p:sp>
          <p:nvSpPr>
            <p:cNvPr id="52" name="Rectangle 82">
              <a:extLst>
                <a:ext uri="{FF2B5EF4-FFF2-40B4-BE49-F238E27FC236}">
                  <a16:creationId xmlns:a16="http://schemas.microsoft.com/office/drawing/2014/main" id="{CF2840EC-9A16-0E90-5B12-B526A853082E}"/>
                </a:ext>
              </a:extLst>
            </p:cNvPr>
            <p:cNvSpPr/>
            <p:nvPr/>
          </p:nvSpPr>
          <p:spPr>
            <a:xfrm>
              <a:off x="3518625" y="3758419"/>
              <a:ext cx="2092844" cy="752151"/>
            </a:xfrm>
            <a:prstGeom prst="rect">
              <a:avLst/>
            </a:prstGeom>
            <a:solidFill>
              <a:srgbClr val="295A4D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[Ab] Enhancing availability of training for research infrastructure management</a:t>
              </a:r>
            </a:p>
          </p:txBody>
        </p:sp>
        <p:sp>
          <p:nvSpPr>
            <p:cNvPr id="55" name="Rectangle 81">
              <a:extLst>
                <a:ext uri="{FF2B5EF4-FFF2-40B4-BE49-F238E27FC236}">
                  <a16:creationId xmlns:a16="http://schemas.microsoft.com/office/drawing/2014/main" id="{C6611291-F98A-4B7D-3F5C-B37141451E46}"/>
                </a:ext>
              </a:extLst>
            </p:cNvPr>
            <p:cNvSpPr/>
            <p:nvPr/>
          </p:nvSpPr>
          <p:spPr>
            <a:xfrm>
              <a:off x="8773368" y="4509253"/>
              <a:ext cx="2531174" cy="88890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Number of research infrastructure visibility events organized 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Number of participants at research infrastructure visibility events organized</a:t>
              </a:r>
            </a:p>
          </p:txBody>
        </p:sp>
        <p:sp>
          <p:nvSpPr>
            <p:cNvPr id="56" name="Rectangle 84">
              <a:extLst>
                <a:ext uri="{FF2B5EF4-FFF2-40B4-BE49-F238E27FC236}">
                  <a16:creationId xmlns:a16="http://schemas.microsoft.com/office/drawing/2014/main" id="{B4D55149-89FD-6339-FE8E-FF3B3B0A93F1}"/>
                </a:ext>
              </a:extLst>
            </p:cNvPr>
            <p:cNvSpPr/>
            <p:nvPr/>
          </p:nvSpPr>
          <p:spPr>
            <a:xfrm>
              <a:off x="3518625" y="5549028"/>
              <a:ext cx="2092844" cy="4810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75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Capacity building and competence development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9D2765DB-8597-839E-4DDC-A0D8FE467D3B}"/>
                </a:ext>
              </a:extLst>
            </p:cNvPr>
            <p:cNvSpPr/>
            <p:nvPr/>
          </p:nvSpPr>
          <p:spPr>
            <a:xfrm>
              <a:off x="6100943" y="2511870"/>
              <a:ext cx="5173426" cy="1139330"/>
            </a:xfrm>
            <a:prstGeom prst="triangle">
              <a:avLst/>
            </a:prstGeom>
            <a:solidFill>
              <a:srgbClr val="C1D7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Rectangle: Rounded Corners 74">
              <a:extLst>
                <a:ext uri="{FF2B5EF4-FFF2-40B4-BE49-F238E27FC236}">
                  <a16:creationId xmlns:a16="http://schemas.microsoft.com/office/drawing/2014/main" id="{9D0479BF-EA0F-0501-BB5A-D92548C08011}"/>
                </a:ext>
              </a:extLst>
            </p:cNvPr>
            <p:cNvSpPr/>
            <p:nvPr/>
          </p:nvSpPr>
          <p:spPr>
            <a:xfrm>
              <a:off x="8773368" y="2952393"/>
              <a:ext cx="2531174" cy="698807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75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If: Increased visibility and outreach efforts attract new users and collaborators, leading to the efficient collaboration with private sector</a:t>
              </a:r>
            </a:p>
          </p:txBody>
        </p:sp>
        <p:sp>
          <p:nvSpPr>
            <p:cNvPr id="92" name="Rectangle: Rounded Corners 80">
              <a:extLst>
                <a:ext uri="{FF2B5EF4-FFF2-40B4-BE49-F238E27FC236}">
                  <a16:creationId xmlns:a16="http://schemas.microsoft.com/office/drawing/2014/main" id="{21AF3999-D6DC-22E4-0DCA-B34E3F04E8CC}"/>
                </a:ext>
              </a:extLst>
            </p:cNvPr>
            <p:cNvSpPr/>
            <p:nvPr/>
          </p:nvSpPr>
          <p:spPr>
            <a:xfrm>
              <a:off x="6100944" y="2952393"/>
              <a:ext cx="2555226" cy="698807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75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If: Both research institutions and private sector partners recognize mutual benefits, and there is an effective management  supporting collaborative initiatives.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528D727-4036-A8B5-7208-8644AB7D1795}"/>
                </a:ext>
              </a:extLst>
            </p:cNvPr>
            <p:cNvSpPr/>
            <p:nvPr/>
          </p:nvSpPr>
          <p:spPr>
            <a:xfrm>
              <a:off x="7097917" y="6328620"/>
              <a:ext cx="4927506" cy="477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2683C6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Note: Indicators marked with an asterisk (*) are included in Croatia S3 2029</a:t>
              </a: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2683C6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2683C6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Note: Indicator marked with two asterisks (**) are included in Regulation on Program Funding (OG 78/23)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6A58AC-B26E-A45F-5461-178544E50A27}"/>
                </a:ext>
              </a:extLst>
            </p:cNvPr>
            <p:cNvSpPr/>
            <p:nvPr/>
          </p:nvSpPr>
          <p:spPr>
            <a:xfrm>
              <a:off x="8773368" y="1600724"/>
              <a:ext cx="2792925" cy="89032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Number of unique infrastructure users on annual basis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E8853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Number of hours of equipment utilization</a:t>
              </a:r>
            </a:p>
          </p:txBody>
        </p:sp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42DE502F-DF09-36A1-2D5F-481F1FD93098}"/>
                </a:ext>
              </a:extLst>
            </p:cNvPr>
            <p:cNvSpPr/>
            <p:nvPr/>
          </p:nvSpPr>
          <p:spPr>
            <a:xfrm>
              <a:off x="8773368" y="1223819"/>
              <a:ext cx="2792925" cy="383038"/>
            </a:xfrm>
            <a:prstGeom prst="round2SameRect">
              <a:avLst/>
            </a:prstGeom>
            <a:solidFill>
              <a:srgbClr val="295A4D"/>
            </a:solidFill>
            <a:ln>
              <a:solidFill>
                <a:srgbClr val="295A4D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[C] Enhanced utilization of research infrastructure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B2EDBCB-97D2-B66C-DF43-A6039A2F454F}"/>
                </a:ext>
              </a:extLst>
            </p:cNvPr>
            <p:cNvSpPr/>
            <p:nvPr/>
          </p:nvSpPr>
          <p:spPr>
            <a:xfrm>
              <a:off x="2221323" y="5405607"/>
              <a:ext cx="421327" cy="143423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7CED7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84324296-8B1D-74A3-704F-18515940480D}"/>
                </a:ext>
              </a:extLst>
            </p:cNvPr>
            <p:cNvSpPr/>
            <p:nvPr/>
          </p:nvSpPr>
          <p:spPr>
            <a:xfrm>
              <a:off x="7156810" y="5402932"/>
              <a:ext cx="421327" cy="143423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7CED7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BF5B4B45-230B-35B3-B46C-2B7BCD84F3B8}"/>
                </a:ext>
              </a:extLst>
            </p:cNvPr>
            <p:cNvSpPr/>
            <p:nvPr/>
          </p:nvSpPr>
          <p:spPr>
            <a:xfrm>
              <a:off x="9734538" y="5410462"/>
              <a:ext cx="421327" cy="143423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7CED7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0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379443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Prihvatljivost projekta</a:t>
            </a:r>
            <a:r>
              <a:rPr lang="hr-HR" sz="2400" b="1" dirty="0" smtClean="0"/>
              <a:t/>
            </a:r>
            <a:br>
              <a:rPr lang="hr-HR" sz="2400" b="1" dirty="0" smtClean="0"/>
            </a:br>
            <a:endParaRPr lang="hr-H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413240" y="1106939"/>
            <a:ext cx="114572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Projektni prijedlog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mora ispunjavati sljedeće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uvjete: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b="1" dirty="0" smtClean="0">
              <a:solidFill>
                <a:srgbClr val="295A4D"/>
              </a:solidFill>
              <a:latin typeface="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Usklađen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je s ciljem i pokazateljima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Poziva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Provodi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se samostalno od strane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prijavitelja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Provodi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se na području Republike Hrvatske (osim putovanja u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inozemstvo)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Nije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fizički ni financijski dovršen prije potpisivanja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Grant Agreement-a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Spreman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je za provedbu u trajanju do 36 mjeseci, uz završetak svih aktivnosti i plaćanja do 31. listopada 2028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Obuhvaća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prihvatljive aktivnosti 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troškove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Ne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sadrži aktivnosti navedene na listi isključenja IFC-a niti one isključene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ESMF-om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Traženi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iznos potpore je unutar dopuštenih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granica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Poštuje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načelo nekumulativnosti (ne predstavlja dvostruko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financiranje)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U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skladu je s horizontalnim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i etičkim načelima projekta DIGIT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Klasificiran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je kao projekt niskog do umjerenog rizika za okoliš i društvo, sukladno kriterijima Svjetske banke 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ESMF-u</a:t>
            </a:r>
            <a:endParaRPr lang="hr-HR" sz="2200" dirty="0">
              <a:solidFill>
                <a:srgbClr val="295A4D"/>
              </a:solidFill>
              <a:latin typeface="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19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90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Prihvatljivi prijavitelji</a:t>
            </a:r>
            <a:endParaRPr lang="hr-H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662536" y="1036138"/>
            <a:ext cx="1034775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Prihvatljivi prijavitelji:</a:t>
            </a:r>
          </a:p>
          <a:p>
            <a:endParaRPr lang="hr-HR" sz="2000" b="1" dirty="0" smtClean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Javna visoka učilišta (HEI</a:t>
            </a:r>
            <a:r>
              <a:rPr lang="hr-HR" sz="2000" b="1" dirty="0">
                <a:solidFill>
                  <a:srgbClr val="295A4D"/>
                </a:solidFill>
                <a:latin typeface=""/>
              </a:rPr>
              <a:t>)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te 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javni znanstveni </a:t>
            </a:r>
            <a:r>
              <a:rPr lang="hr-HR" sz="2000" b="1" dirty="0">
                <a:solidFill>
                  <a:srgbClr val="295A4D"/>
                </a:solidFill>
                <a:latin typeface=""/>
              </a:rPr>
              <a:t>instituti (PRI)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u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RH osnovani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u skladu sa Zakonom o visokom obrazovanju i znanstvenoj djelatnosti (NN 119/22) koji obavljaju istraživačku djelatnost u skladu sa statutom ili drugim pravnim aktom.</a:t>
            </a:r>
          </a:p>
          <a:p>
            <a:endParaRPr lang="hr-HR" sz="2000" dirty="0" smtClean="0">
              <a:solidFill>
                <a:srgbClr val="295A4D"/>
              </a:solidFill>
              <a:latin typeface=""/>
            </a:endParaRPr>
          </a:p>
          <a:p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Dodatni </a:t>
            </a:r>
            <a:r>
              <a:rPr lang="hr-HR" sz="2000" b="1" dirty="0">
                <a:solidFill>
                  <a:srgbClr val="295A4D"/>
                </a:solidFill>
                <a:latin typeface=""/>
              </a:rPr>
              <a:t>uvjeti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Prijavitelj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ne smije biti u situacijama isključenja navedenima u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Aneksu I. (točka 1.1. </a:t>
            </a:r>
            <a:r>
              <a:rPr lang="hr-HR" sz="2000" i="1" dirty="0" err="1" smtClean="0">
                <a:solidFill>
                  <a:srgbClr val="295A4D"/>
                </a:solidFill>
                <a:latin typeface=""/>
              </a:rPr>
              <a:t>Exclusion</a:t>
            </a:r>
            <a:r>
              <a:rPr lang="hr-HR" sz="2000" i="1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000" i="1" dirty="0" err="1" smtClean="0">
                <a:solidFill>
                  <a:srgbClr val="295A4D"/>
                </a:solidFill>
                <a:latin typeface=""/>
              </a:rPr>
              <a:t>situations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Prijavitelj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može podnijeti više projektnih prijedloga,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ali s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jednim prijaviteljem se može potpisati najviše 1 ili 2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Grant </a:t>
            </a:r>
            <a:r>
              <a:rPr lang="hr-HR" sz="2000" dirty="0" err="1" smtClean="0">
                <a:solidFill>
                  <a:srgbClr val="295A4D"/>
                </a:solidFill>
                <a:latin typeface=""/>
              </a:rPr>
              <a:t>Agreement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-a,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ovisno o broju zaposlenika:</a:t>
            </a:r>
          </a:p>
          <a:p>
            <a:endParaRPr lang="hr-HR" sz="2200" b="1" dirty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dirty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b="1" dirty="0">
              <a:solidFill>
                <a:srgbClr val="295A4D"/>
              </a:solidFill>
              <a:latin typeface="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45F7D4-15A7-EA43-4E91-D99338AC30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481" y="3159121"/>
            <a:ext cx="779833" cy="779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5AD026-8E5A-4389-525D-BC398B942D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87" y="1036138"/>
            <a:ext cx="704822" cy="70482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09399"/>
              </p:ext>
            </p:extLst>
          </p:nvPr>
        </p:nvGraphicFramePr>
        <p:xfrm>
          <a:off x="955498" y="5089984"/>
          <a:ext cx="10515600" cy="1097280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9020993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7934768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sz="1800" b="1" kern="1200" dirty="0">
                          <a:solidFill>
                            <a:schemeClr val="bg1"/>
                          </a:solidFill>
                          <a:latin typeface=""/>
                          <a:ea typeface="+mn-ea"/>
                          <a:cs typeface="+mn-cs"/>
                        </a:rPr>
                        <a:t>Broj zaposlenika u organizaciji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5A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800" b="1" kern="1200" dirty="0" err="1">
                          <a:solidFill>
                            <a:schemeClr val="bg1"/>
                          </a:solidFill>
                          <a:latin typeface=""/>
                          <a:ea typeface="+mn-ea"/>
                          <a:cs typeface="+mn-cs"/>
                        </a:rPr>
                        <a:t>Maks</a:t>
                      </a:r>
                      <a:r>
                        <a:rPr lang="hr-HR" sz="1800" b="1" kern="1200" dirty="0">
                          <a:solidFill>
                            <a:schemeClr val="bg1"/>
                          </a:solidFill>
                          <a:latin typeface=""/>
                          <a:ea typeface="+mn-ea"/>
                          <a:cs typeface="+mn-cs"/>
                        </a:rPr>
                        <a:t>. broj </a:t>
                      </a:r>
                      <a:r>
                        <a:rPr lang="hr-HR" sz="1800" b="1" kern="1200" dirty="0" smtClean="0">
                          <a:solidFill>
                            <a:schemeClr val="bg1"/>
                          </a:solidFill>
                          <a:latin typeface=""/>
                          <a:ea typeface="+mn-ea"/>
                          <a:cs typeface="+mn-cs"/>
                        </a:rPr>
                        <a:t>Grant </a:t>
                      </a:r>
                      <a:r>
                        <a:rPr lang="hr-HR" sz="1800" b="1" kern="1200" dirty="0" err="1" smtClean="0">
                          <a:solidFill>
                            <a:schemeClr val="bg1"/>
                          </a:solidFill>
                          <a:latin typeface=""/>
                          <a:ea typeface="+mn-ea"/>
                          <a:cs typeface="+mn-cs"/>
                        </a:rPr>
                        <a:t>Agreement</a:t>
                      </a:r>
                      <a:r>
                        <a:rPr lang="hr-HR" sz="1800" b="1" kern="1200" dirty="0" smtClean="0">
                          <a:solidFill>
                            <a:schemeClr val="bg1"/>
                          </a:solidFill>
                          <a:latin typeface=""/>
                          <a:ea typeface="+mn-ea"/>
                          <a:cs typeface="+mn-cs"/>
                        </a:rPr>
                        <a:t>-a</a:t>
                      </a:r>
                      <a:endParaRPr lang="hr-HR" sz="1800" b="1" kern="1200" dirty="0">
                        <a:solidFill>
                          <a:schemeClr val="bg1"/>
                        </a:solidFill>
                        <a:latin typeface="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5A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978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>
                          <a:solidFill>
                            <a:schemeClr val="bg1"/>
                          </a:solidFill>
                          <a:latin typeface=""/>
                          <a:ea typeface="+mn-ea"/>
                          <a:cs typeface="+mn-cs"/>
                        </a:rPr>
                        <a:t>1–500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5A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800" kern="1200" dirty="0">
                          <a:solidFill>
                            <a:schemeClr val="bg1"/>
                          </a:solidFill>
                          <a:latin typeface="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5A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640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>
                          <a:solidFill>
                            <a:schemeClr val="bg1"/>
                          </a:solidFill>
                          <a:latin typeface=""/>
                          <a:ea typeface="+mn-ea"/>
                          <a:cs typeface="+mn-cs"/>
                        </a:rPr>
                        <a:t>501 i više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5A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800" kern="1200" dirty="0">
                          <a:solidFill>
                            <a:schemeClr val="bg1"/>
                          </a:solidFill>
                          <a:latin typeface="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5A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23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90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Kriteriji za isključenje</a:t>
            </a:r>
            <a:endParaRPr lang="hr-H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646107" y="1260299"/>
            <a:ext cx="1085423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295A4D"/>
                </a:solidFill>
                <a:latin typeface=""/>
              </a:rPr>
              <a:t>U okviru ovog Poziva, potpora ne može biti 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dodijeljena:</a:t>
            </a:r>
          </a:p>
          <a:p>
            <a:endParaRPr lang="hr-HR" sz="2000" dirty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Prijavitelju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koji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nije javni HEI ili PRI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Prijavitelju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koji nije vratio sredstva temeljem odluke nadležnog tijela (npr. za nezakonitu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potporu)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Prijavitelju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ili osobi ovlaštenoj za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njegovo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zastupanje koja je pravomoćno osuđena za određena kaznena djela ili teške povrede profesionalne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etike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Prijavitelju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koji je bio u sukobu interesa u postupku dodjele bespovratnih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sredstava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Prijavitelju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koji nije isplaćivao plaće, doprinose ili poreze sukladno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propisima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Prijavitelju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koji je naveo neistinite podatke u projektnom prijedlogu</a:t>
            </a:r>
            <a:endParaRPr lang="hr-HR" sz="2000" dirty="0" smtClean="0">
              <a:solidFill>
                <a:srgbClr val="295A4D"/>
              </a:solidFill>
              <a:latin typeface="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98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7180616-7EE4-F6F8-A145-63EC259DB2A2}"/>
              </a:ext>
            </a:extLst>
          </p:cNvPr>
          <p:cNvGrpSpPr/>
          <p:nvPr/>
        </p:nvGrpSpPr>
        <p:grpSpPr>
          <a:xfrm>
            <a:off x="384977" y="1115999"/>
            <a:ext cx="5255144" cy="2505808"/>
            <a:chOff x="1528353" y="1911926"/>
            <a:chExt cx="4127863" cy="386185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ACC1D9C-3E8A-2C98-E32C-E7FC1EB229EA}"/>
                </a:ext>
              </a:extLst>
            </p:cNvPr>
            <p:cNvSpPr/>
            <p:nvPr/>
          </p:nvSpPr>
          <p:spPr>
            <a:xfrm>
              <a:off x="1528353" y="1911928"/>
              <a:ext cx="4127863" cy="3861856"/>
            </a:xfrm>
            <a:prstGeom prst="roundRect">
              <a:avLst/>
            </a:prstGeom>
            <a:solidFill>
              <a:srgbClr val="295A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16A39C-3B44-9556-1007-D1E58279C7E8}"/>
                </a:ext>
              </a:extLst>
            </p:cNvPr>
            <p:cNvSpPr/>
            <p:nvPr/>
          </p:nvSpPr>
          <p:spPr>
            <a:xfrm rot="10800000">
              <a:off x="2182173" y="1911926"/>
              <a:ext cx="2820216" cy="758122"/>
            </a:xfrm>
            <a:prstGeom prst="rect">
              <a:avLst/>
            </a:prstGeom>
            <a:solidFill>
              <a:srgbClr val="3591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6C0826C-B77F-F808-A8A0-EC48CFAE6190}"/>
              </a:ext>
            </a:extLst>
          </p:cNvPr>
          <p:cNvSpPr txBox="1"/>
          <p:nvPr/>
        </p:nvSpPr>
        <p:spPr>
          <a:xfrm>
            <a:off x="497300" y="1133860"/>
            <a:ext cx="5180262" cy="321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900" b="1" dirty="0">
                <a:solidFill>
                  <a:schemeClr val="bg1"/>
                </a:solidFill>
                <a:latin typeface=""/>
              </a:rPr>
              <a:t>Alokacija</a:t>
            </a:r>
          </a:p>
          <a:p>
            <a:pPr algn="just"/>
            <a:endParaRPr lang="hr-HR" sz="1900" b="1" dirty="0" smtClean="0">
              <a:solidFill>
                <a:srgbClr val="E9F1E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hr-HR" sz="1900" b="1" dirty="0">
                <a:solidFill>
                  <a:schemeClr val="bg1"/>
                </a:solidFill>
                <a:latin typeface=""/>
              </a:rPr>
              <a:t>Ukupna alokacija</a:t>
            </a:r>
            <a:r>
              <a:rPr lang="hr-HR" sz="1900" dirty="0">
                <a:solidFill>
                  <a:schemeClr val="bg1"/>
                </a:solidFill>
                <a:latin typeface=""/>
              </a:rPr>
              <a:t>: </a:t>
            </a:r>
            <a:r>
              <a:rPr lang="hr-HR" sz="1900" dirty="0" smtClean="0">
                <a:solidFill>
                  <a:schemeClr val="bg1"/>
                </a:solidFill>
                <a:latin typeface=""/>
              </a:rPr>
              <a:t>5.000.000,00 </a:t>
            </a:r>
            <a:r>
              <a:rPr lang="hr-HR" sz="1900" dirty="0">
                <a:solidFill>
                  <a:schemeClr val="bg1"/>
                </a:solidFill>
                <a:latin typeface=""/>
              </a:rPr>
              <a:t>EUR</a:t>
            </a:r>
          </a:p>
          <a:p>
            <a:pPr fontAlgn="t">
              <a:lnSpc>
                <a:spcPct val="115000"/>
              </a:lnSpc>
            </a:pPr>
            <a:endParaRPr lang="hr-HR" sz="1900" dirty="0">
              <a:solidFill>
                <a:schemeClr val="bg1"/>
              </a:solidFill>
              <a:latin typeface=""/>
            </a:endParaRPr>
          </a:p>
          <a:p>
            <a:pPr fontAlgn="t">
              <a:lnSpc>
                <a:spcPct val="115000"/>
              </a:lnSpc>
            </a:pPr>
            <a:r>
              <a:rPr lang="hr-HR" sz="1900" b="1" dirty="0">
                <a:solidFill>
                  <a:schemeClr val="bg1"/>
                </a:solidFill>
                <a:latin typeface=""/>
              </a:rPr>
              <a:t>Minimalni iznos potpore</a:t>
            </a:r>
            <a:r>
              <a:rPr lang="hr-HR" sz="1900" dirty="0">
                <a:solidFill>
                  <a:schemeClr val="bg1"/>
                </a:solidFill>
                <a:latin typeface=""/>
              </a:rPr>
              <a:t>: </a:t>
            </a:r>
            <a:r>
              <a:rPr lang="hr-HR" sz="1900" dirty="0" smtClean="0">
                <a:solidFill>
                  <a:schemeClr val="bg1"/>
                </a:solidFill>
                <a:latin typeface=""/>
              </a:rPr>
              <a:t>60.000,00 </a:t>
            </a:r>
            <a:r>
              <a:rPr lang="hr-HR" sz="1900" dirty="0">
                <a:solidFill>
                  <a:schemeClr val="bg1"/>
                </a:solidFill>
                <a:latin typeface=""/>
              </a:rPr>
              <a:t>EUR</a:t>
            </a:r>
          </a:p>
          <a:p>
            <a:pPr fontAlgn="t">
              <a:lnSpc>
                <a:spcPct val="115000"/>
              </a:lnSpc>
            </a:pPr>
            <a:r>
              <a:rPr lang="hr-HR" sz="1900" b="1" dirty="0">
                <a:solidFill>
                  <a:schemeClr val="bg1"/>
                </a:solidFill>
                <a:latin typeface=""/>
              </a:rPr>
              <a:t>Maksimalni iznos potpore</a:t>
            </a:r>
            <a:r>
              <a:rPr lang="hr-HR" sz="1900" dirty="0">
                <a:solidFill>
                  <a:schemeClr val="bg1"/>
                </a:solidFill>
                <a:latin typeface=""/>
              </a:rPr>
              <a:t>: </a:t>
            </a:r>
            <a:r>
              <a:rPr lang="hr-HR" sz="1900" dirty="0" smtClean="0">
                <a:solidFill>
                  <a:schemeClr val="bg1"/>
                </a:solidFill>
                <a:latin typeface=""/>
              </a:rPr>
              <a:t>350.000,00 </a:t>
            </a:r>
            <a:r>
              <a:rPr lang="hr-HR" sz="1900" dirty="0">
                <a:solidFill>
                  <a:schemeClr val="bg1"/>
                </a:solidFill>
                <a:latin typeface=""/>
              </a:rPr>
              <a:t>EUR</a:t>
            </a:r>
          </a:p>
          <a:p>
            <a:pPr algn="ctr" fontAlgn="t">
              <a:lnSpc>
                <a:spcPct val="115000"/>
              </a:lnSpc>
            </a:pPr>
            <a:endParaRPr lang="hr-HR" sz="2400" dirty="0" smtClean="0">
              <a:latin typeface="Arial" panose="020B0604020202020204" pitchFamily="34" charset="0"/>
            </a:endParaRPr>
          </a:p>
          <a:p>
            <a:pPr algn="ctr" fontAlgn="ctr">
              <a:lnSpc>
                <a:spcPct val="115000"/>
              </a:lnSpc>
            </a:pPr>
            <a:endParaRPr lang="hr-HR" sz="20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hr-HR" sz="2000" dirty="0">
              <a:solidFill>
                <a:srgbClr val="E9F1EF"/>
              </a:solidFill>
              <a:latin typeface="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43BF61-6590-6F40-DAD0-4B69635DE72D}"/>
              </a:ext>
            </a:extLst>
          </p:cNvPr>
          <p:cNvGrpSpPr/>
          <p:nvPr/>
        </p:nvGrpSpPr>
        <p:grpSpPr>
          <a:xfrm>
            <a:off x="5901251" y="1081454"/>
            <a:ext cx="5284902" cy="2505809"/>
            <a:chOff x="1528353" y="1911924"/>
            <a:chExt cx="4127863" cy="386186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4E08769-BDE6-2B43-68F8-A9C3EE5BB635}"/>
                </a:ext>
              </a:extLst>
            </p:cNvPr>
            <p:cNvSpPr/>
            <p:nvPr/>
          </p:nvSpPr>
          <p:spPr>
            <a:xfrm>
              <a:off x="1528353" y="1911928"/>
              <a:ext cx="4127863" cy="3861856"/>
            </a:xfrm>
            <a:prstGeom prst="roundRect">
              <a:avLst/>
            </a:prstGeom>
            <a:solidFill>
              <a:srgbClr val="295A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5C5A90D-D4D5-98C0-F4A8-71517C4BA7FD}"/>
                </a:ext>
              </a:extLst>
            </p:cNvPr>
            <p:cNvSpPr/>
            <p:nvPr/>
          </p:nvSpPr>
          <p:spPr>
            <a:xfrm rot="10800000">
              <a:off x="2182174" y="1911924"/>
              <a:ext cx="2820216" cy="758124"/>
            </a:xfrm>
            <a:prstGeom prst="rect">
              <a:avLst/>
            </a:prstGeom>
            <a:solidFill>
              <a:srgbClr val="3591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6C0826C-B77F-F808-A8A0-EC48CFAE6190}"/>
              </a:ext>
            </a:extLst>
          </p:cNvPr>
          <p:cNvSpPr txBox="1"/>
          <p:nvPr/>
        </p:nvSpPr>
        <p:spPr>
          <a:xfrm>
            <a:off x="5979080" y="1166692"/>
            <a:ext cx="5451231" cy="236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900" b="1" dirty="0">
                <a:solidFill>
                  <a:schemeClr val="bg1"/>
                </a:solidFill>
                <a:latin typeface=""/>
              </a:rPr>
              <a:t>Intenzitet potpore</a:t>
            </a:r>
          </a:p>
          <a:p>
            <a:pPr algn="just"/>
            <a:endParaRPr lang="hr-HR" sz="1900" dirty="0">
              <a:solidFill>
                <a:schemeClr val="bg1"/>
              </a:solidFill>
              <a:latin typeface=""/>
            </a:endParaRPr>
          </a:p>
          <a:p>
            <a:pPr fontAlgn="ctr">
              <a:lnSpc>
                <a:spcPct val="115000"/>
              </a:lnSpc>
            </a:pPr>
            <a:endParaRPr lang="hr-HR" sz="1900" b="1" dirty="0" smtClean="0">
              <a:solidFill>
                <a:schemeClr val="bg1"/>
              </a:solidFill>
              <a:latin typeface=""/>
            </a:endParaRPr>
          </a:p>
          <a:p>
            <a:pPr fontAlgn="ctr">
              <a:lnSpc>
                <a:spcPct val="115000"/>
              </a:lnSpc>
            </a:pPr>
            <a:r>
              <a:rPr lang="hr-HR" sz="1900" b="1" dirty="0" smtClean="0">
                <a:solidFill>
                  <a:schemeClr val="bg1"/>
                </a:solidFill>
                <a:latin typeface=""/>
              </a:rPr>
              <a:t>Istraživačke </a:t>
            </a:r>
            <a:r>
              <a:rPr lang="hr-HR" sz="1900" b="1" dirty="0">
                <a:solidFill>
                  <a:schemeClr val="bg1"/>
                </a:solidFill>
                <a:latin typeface=""/>
              </a:rPr>
              <a:t>organizacije iz RH</a:t>
            </a:r>
            <a:r>
              <a:rPr lang="hr-HR" sz="1900" dirty="0">
                <a:solidFill>
                  <a:schemeClr val="bg1"/>
                </a:solidFill>
                <a:latin typeface=""/>
              </a:rPr>
              <a:t>: do 100</a:t>
            </a:r>
            <a:r>
              <a:rPr lang="en-US" sz="1900" dirty="0">
                <a:solidFill>
                  <a:schemeClr val="bg1"/>
                </a:solidFill>
                <a:latin typeface=""/>
              </a:rPr>
              <a:t>%</a:t>
            </a:r>
            <a:endParaRPr lang="hr-HR" sz="1900" dirty="0">
              <a:solidFill>
                <a:schemeClr val="bg1"/>
              </a:solidFill>
              <a:latin typeface=""/>
            </a:endParaRPr>
          </a:p>
          <a:p>
            <a:pPr fontAlgn="ctr">
              <a:lnSpc>
                <a:spcPct val="115000"/>
              </a:lnSpc>
            </a:pPr>
            <a:endParaRPr lang="hr-HR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ctr">
              <a:lnSpc>
                <a:spcPct val="115000"/>
              </a:lnSpc>
            </a:pPr>
            <a:endParaRPr lang="hr-HR" sz="2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hr-HR" sz="2000" dirty="0">
              <a:solidFill>
                <a:srgbClr val="E9F1EF"/>
              </a:solidFill>
              <a:latin typeface="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4271" y="181860"/>
            <a:ext cx="9791701" cy="43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95A4D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hr-HR" sz="2400" dirty="0" smtClean="0"/>
              <a:t>Informacije o potporama i trajanju projekata</a:t>
            </a:r>
            <a:endParaRPr lang="hr-H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180616-7EE4-F6F8-A145-63EC259DB2A2}"/>
              </a:ext>
            </a:extLst>
          </p:cNvPr>
          <p:cNvGrpSpPr/>
          <p:nvPr/>
        </p:nvGrpSpPr>
        <p:grpSpPr>
          <a:xfrm>
            <a:off x="392343" y="3767519"/>
            <a:ext cx="10793810" cy="2395889"/>
            <a:chOff x="1528353" y="1911924"/>
            <a:chExt cx="4127863" cy="386186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ACC1D9C-3E8A-2C98-E32C-E7FC1EB229EA}"/>
                </a:ext>
              </a:extLst>
            </p:cNvPr>
            <p:cNvSpPr/>
            <p:nvPr/>
          </p:nvSpPr>
          <p:spPr>
            <a:xfrm>
              <a:off x="1528353" y="1911928"/>
              <a:ext cx="4127863" cy="3861856"/>
            </a:xfrm>
            <a:prstGeom prst="roundRect">
              <a:avLst/>
            </a:prstGeom>
            <a:solidFill>
              <a:srgbClr val="295A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16A39C-3B44-9556-1007-D1E58279C7E8}"/>
                </a:ext>
              </a:extLst>
            </p:cNvPr>
            <p:cNvSpPr/>
            <p:nvPr/>
          </p:nvSpPr>
          <p:spPr>
            <a:xfrm rot="10800000">
              <a:off x="2182173" y="1911924"/>
              <a:ext cx="2820216" cy="804899"/>
            </a:xfrm>
            <a:prstGeom prst="rect">
              <a:avLst/>
            </a:prstGeom>
            <a:solidFill>
              <a:srgbClr val="3591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6C0826C-B77F-F808-A8A0-EC48CFAE6190}"/>
              </a:ext>
            </a:extLst>
          </p:cNvPr>
          <p:cNvSpPr txBox="1"/>
          <p:nvPr/>
        </p:nvSpPr>
        <p:spPr>
          <a:xfrm>
            <a:off x="879231" y="3839358"/>
            <a:ext cx="99233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900" b="1" dirty="0">
                <a:solidFill>
                  <a:schemeClr val="bg1"/>
                </a:solidFill>
                <a:latin typeface=""/>
              </a:rPr>
              <a:t>Rokovi</a:t>
            </a:r>
          </a:p>
          <a:p>
            <a:pPr algn="just"/>
            <a:endParaRPr lang="hr-HR" sz="1900" dirty="0">
              <a:solidFill>
                <a:schemeClr val="bg1"/>
              </a:solidFill>
              <a:latin typeface=""/>
            </a:endParaRPr>
          </a:p>
          <a:p>
            <a:pPr algn="just"/>
            <a:endParaRPr lang="hr-HR" sz="1900" dirty="0" smtClean="0">
              <a:solidFill>
                <a:schemeClr val="bg1"/>
              </a:solidFill>
              <a:latin typeface="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bg1"/>
                </a:solidFill>
                <a:latin typeface=""/>
              </a:rPr>
              <a:t>Projekti </a:t>
            </a:r>
            <a:r>
              <a:rPr lang="hr-HR" sz="1900" dirty="0">
                <a:solidFill>
                  <a:schemeClr val="bg1"/>
                </a:solidFill>
                <a:latin typeface=""/>
              </a:rPr>
              <a:t>mogu trajati do 36 mj.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1900" dirty="0">
                <a:solidFill>
                  <a:schemeClr val="bg1"/>
                </a:solidFill>
                <a:latin typeface=""/>
              </a:rPr>
              <a:t>Sve projektne aktivnosti i plaćanja moraju biti završeni do 31.10.2028.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1900" dirty="0">
                <a:solidFill>
                  <a:schemeClr val="bg1"/>
                </a:solidFill>
                <a:latin typeface=""/>
              </a:rPr>
              <a:t>Projektne aktivnosti mogu započeti </a:t>
            </a:r>
            <a:r>
              <a:rPr lang="hr-HR" sz="1900" dirty="0" smtClean="0">
                <a:solidFill>
                  <a:schemeClr val="bg1"/>
                </a:solidFill>
                <a:latin typeface=""/>
              </a:rPr>
              <a:t>nakon predaje projektnih prijedloga</a:t>
            </a:r>
            <a:endParaRPr lang="hr-HR" sz="1900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944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30" y="689007"/>
            <a:ext cx="5578479" cy="5192681"/>
          </a:xfrm>
        </p:spPr>
        <p:txBody>
          <a:bodyPr>
            <a:noAutofit/>
          </a:bodyPr>
          <a:lstStyle/>
          <a:p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sz="3600" dirty="0" smtClean="0"/>
              <a:t>Prihvatljive aktivnosti i troškovi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dirty="0"/>
              <a:t/>
            </a:r>
            <a:br>
              <a:rPr lang="hr-HR" dirty="0"/>
            </a:br>
            <a:endParaRPr lang="hr-HR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D0F50-3592-009D-52CB-47922585D535}"/>
              </a:ext>
            </a:extLst>
          </p:cNvPr>
          <p:cNvSpPr/>
          <p:nvPr/>
        </p:nvSpPr>
        <p:spPr>
          <a:xfrm>
            <a:off x="646584" y="1828800"/>
            <a:ext cx="2349500" cy="172204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7E7612-7304-D1D2-FC39-318758619479}"/>
              </a:ext>
            </a:extLst>
          </p:cNvPr>
          <p:cNvSpPr/>
          <p:nvPr/>
        </p:nvSpPr>
        <p:spPr>
          <a:xfrm rot="16200000">
            <a:off x="4252547" y="1972516"/>
            <a:ext cx="6858000" cy="2912968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Content Placeholder 10" descr="A hand touching a screen&#10;&#10;Description automatically generated">
            <a:extLst>
              <a:ext uri="{FF2B5EF4-FFF2-40B4-BE49-F238E27FC236}">
                <a16:creationId xmlns:a16="http://schemas.microsoft.com/office/drawing/2014/main" id="{0BF26A4B-3DCF-21EF-3182-57977688C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520" y="0"/>
            <a:ext cx="5851521" cy="6858000"/>
          </a:xfrm>
        </p:spPr>
      </p:pic>
      <p:pic>
        <p:nvPicPr>
          <p:cNvPr id="7" name="Picture 6" descr="\\mzt\share\Uprave\znanost\DIGIT - PIU\2. Procurement\1.13. ICENT Nuqleus+DIGIT Website\Sadržaj web-a\Ikone za web\Professionalization of research cent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6" y="3757246"/>
            <a:ext cx="17526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0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42" y="29171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Prihvatljive aktivnosti</a:t>
            </a:r>
            <a:r>
              <a:rPr lang="hr-HR" sz="2400" dirty="0"/>
              <a:t/>
            </a:r>
            <a:br>
              <a:rPr lang="hr-HR" sz="2400" dirty="0"/>
            </a:b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677D13-407C-7019-7D3D-5E4558B14687}"/>
              </a:ext>
            </a:extLst>
          </p:cNvPr>
          <p:cNvSpPr txBox="1"/>
          <p:nvPr/>
        </p:nvSpPr>
        <p:spPr>
          <a:xfrm>
            <a:off x="6903606" y="857805"/>
            <a:ext cx="3030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295A4D"/>
                </a:solidFill>
                <a:latin typeface=""/>
              </a:rPr>
              <a:t>Optimizacija pristupa infrastrukturi i uslugama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F1F6B5-B050-3F94-674B-E4630DA218E1}"/>
              </a:ext>
            </a:extLst>
          </p:cNvPr>
          <p:cNvSpPr txBox="1"/>
          <p:nvPr/>
        </p:nvSpPr>
        <p:spPr>
          <a:xfrm>
            <a:off x="1538007" y="694083"/>
            <a:ext cx="243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295A4D"/>
                </a:solidFill>
                <a:latin typeface=""/>
              </a:rPr>
              <a:t>Jačanje organizacije i optimizacija procesa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EA5308-F76C-5555-0B94-9BE85D11EBB7}"/>
              </a:ext>
            </a:extLst>
          </p:cNvPr>
          <p:cNvSpPr txBox="1"/>
          <p:nvPr/>
        </p:nvSpPr>
        <p:spPr>
          <a:xfrm>
            <a:off x="6552756" y="6030322"/>
            <a:ext cx="3256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295A4D"/>
                </a:solidFill>
                <a:latin typeface=""/>
              </a:rPr>
              <a:t>Umrežavanje i suradnja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E95285-B540-1E49-BC60-500E246C88A7}"/>
              </a:ext>
            </a:extLst>
          </p:cNvPr>
          <p:cNvSpPr txBox="1"/>
          <p:nvPr/>
        </p:nvSpPr>
        <p:spPr>
          <a:xfrm>
            <a:off x="1138808" y="3537632"/>
            <a:ext cx="1657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solidFill>
                  <a:srgbClr val="295A4D"/>
                </a:solidFill>
                <a:latin typeface=""/>
              </a:rPr>
              <a:t>Upravljanje projektom</a:t>
            </a:r>
            <a:endParaRPr lang="hr-HR" sz="1800" dirty="0">
              <a:solidFill>
                <a:srgbClr val="295A4D"/>
              </a:solidFill>
              <a:latin typeface=""/>
            </a:endParaRP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3C7E34C5-C85B-4E1E-7355-789F461D16A2}"/>
              </a:ext>
            </a:extLst>
          </p:cNvPr>
          <p:cNvGrpSpPr/>
          <p:nvPr/>
        </p:nvGrpSpPr>
        <p:grpSpPr>
          <a:xfrm>
            <a:off x="2796158" y="748398"/>
            <a:ext cx="5622809" cy="5714770"/>
            <a:chOff x="5329983" y="438197"/>
            <a:chExt cx="6167957" cy="6167957"/>
          </a:xfrm>
        </p:grpSpPr>
        <p:pic>
          <p:nvPicPr>
            <p:cNvPr id="25" name="Picture 1">
              <a:extLst>
                <a:ext uri="{FF2B5EF4-FFF2-40B4-BE49-F238E27FC236}">
                  <a16:creationId xmlns:a16="http://schemas.microsoft.com/office/drawing/2014/main" id="{5FFAB7C6-4AD8-6515-7F6C-82C4B1648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9983" y="438197"/>
              <a:ext cx="6167957" cy="6167957"/>
            </a:xfrm>
            <a:prstGeom prst="rect">
              <a:avLst/>
            </a:prstGeom>
          </p:spPr>
        </p:pic>
        <p:sp>
          <p:nvSpPr>
            <p:cNvPr id="26" name="TextBox 2">
              <a:extLst>
                <a:ext uri="{FF2B5EF4-FFF2-40B4-BE49-F238E27FC236}">
                  <a16:creationId xmlns:a16="http://schemas.microsoft.com/office/drawing/2014/main" id="{4588C1DD-7E2B-53ED-8A60-347C8659B021}"/>
                </a:ext>
              </a:extLst>
            </p:cNvPr>
            <p:cNvSpPr txBox="1"/>
            <p:nvPr/>
          </p:nvSpPr>
          <p:spPr>
            <a:xfrm rot="19495689">
              <a:off x="6739417" y="1058037"/>
              <a:ext cx="10936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800" dirty="0">
                  <a:solidFill>
                    <a:srgbClr val="E9F1EF"/>
                  </a:solidFill>
                  <a:latin typeface=""/>
                </a:rPr>
                <a:t>01</a:t>
              </a:r>
            </a:p>
          </p:txBody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545862E4-6C99-23F0-6DED-F380EF54E91D}"/>
                </a:ext>
              </a:extLst>
            </p:cNvPr>
            <p:cNvSpPr txBox="1"/>
            <p:nvPr/>
          </p:nvSpPr>
          <p:spPr>
            <a:xfrm rot="1886496">
              <a:off x="9130301" y="1177418"/>
              <a:ext cx="10936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800" dirty="0">
                  <a:solidFill>
                    <a:srgbClr val="E9F1EF"/>
                  </a:solidFill>
                  <a:latin typeface=""/>
                </a:rPr>
                <a:t>02</a:t>
              </a:r>
            </a:p>
          </p:txBody>
        </p: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451E3634-B993-B2E2-4B3E-3F01CB2D3D01}"/>
                </a:ext>
              </a:extLst>
            </p:cNvPr>
            <p:cNvSpPr txBox="1"/>
            <p:nvPr/>
          </p:nvSpPr>
          <p:spPr>
            <a:xfrm>
              <a:off x="10325493" y="3085413"/>
              <a:ext cx="10936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800" dirty="0">
                  <a:solidFill>
                    <a:srgbClr val="E9F1EF"/>
                  </a:solidFill>
                  <a:latin typeface=""/>
                </a:rPr>
                <a:t>03</a:t>
              </a:r>
            </a:p>
          </p:txBody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4F519E83-3721-DB5E-74D7-C92E2BD6FFB0}"/>
                </a:ext>
              </a:extLst>
            </p:cNvPr>
            <p:cNvSpPr txBox="1"/>
            <p:nvPr/>
          </p:nvSpPr>
          <p:spPr>
            <a:xfrm>
              <a:off x="5647166" y="3149208"/>
              <a:ext cx="10936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800" dirty="0">
                  <a:solidFill>
                    <a:srgbClr val="E9F1EF"/>
                  </a:solidFill>
                  <a:latin typeface=""/>
                </a:rPr>
                <a:t>06</a:t>
              </a:r>
            </a:p>
          </p:txBody>
        </p: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AFFB2C76-EEF7-FEA7-6D47-79F6ABFB590C}"/>
                </a:ext>
              </a:extLst>
            </p:cNvPr>
            <p:cNvSpPr txBox="1"/>
            <p:nvPr/>
          </p:nvSpPr>
          <p:spPr>
            <a:xfrm rot="1886496">
              <a:off x="6706078" y="5153997"/>
              <a:ext cx="10936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800" dirty="0">
                  <a:solidFill>
                    <a:srgbClr val="E9F1EF"/>
                  </a:solidFill>
                  <a:latin typeface=""/>
                </a:rPr>
                <a:t>05</a:t>
              </a:r>
            </a:p>
          </p:txBody>
        </p:sp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45240AF6-C6D0-06CF-3876-ABC084104EA2}"/>
                </a:ext>
              </a:extLst>
            </p:cNvPr>
            <p:cNvSpPr txBox="1"/>
            <p:nvPr/>
          </p:nvSpPr>
          <p:spPr>
            <a:xfrm rot="19395580">
              <a:off x="9154280" y="5034748"/>
              <a:ext cx="10936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800" dirty="0">
                  <a:solidFill>
                    <a:srgbClr val="E9F1EF"/>
                  </a:solidFill>
                  <a:latin typeface=""/>
                </a:rPr>
                <a:t>04</a:t>
              </a: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1E1418C-3209-F3E2-1A4F-2697C6B27E87}"/>
              </a:ext>
            </a:extLst>
          </p:cNvPr>
          <p:cNvSpPr txBox="1">
            <a:spLocks/>
          </p:cNvSpPr>
          <p:nvPr/>
        </p:nvSpPr>
        <p:spPr>
          <a:xfrm>
            <a:off x="4320172" y="3167024"/>
            <a:ext cx="2699546" cy="971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400" b="1" dirty="0" smtClean="0"/>
              <a:t>Prihvatljive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sz="2400" b="1" dirty="0" smtClean="0"/>
              <a:t>aktivnosti</a:t>
            </a:r>
            <a:r>
              <a:rPr lang="hr-HR" sz="2400" dirty="0" smtClean="0"/>
              <a:t>:</a:t>
            </a:r>
            <a:endParaRPr lang="hr-HR" sz="2400" dirty="0"/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32EA5308-F76C-5555-0B94-9BE85D11EBB7}"/>
              </a:ext>
            </a:extLst>
          </p:cNvPr>
          <p:cNvSpPr txBox="1"/>
          <p:nvPr/>
        </p:nvSpPr>
        <p:spPr>
          <a:xfrm>
            <a:off x="8305860" y="3108297"/>
            <a:ext cx="3256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295A4D"/>
                </a:solidFill>
                <a:latin typeface=""/>
              </a:rPr>
              <a:t>Jačanje kapaciteta i razvoj kompetencija</a:t>
            </a: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32EA5308-F76C-5555-0B94-9BE85D11EBB7}"/>
              </a:ext>
            </a:extLst>
          </p:cNvPr>
          <p:cNvSpPr txBox="1"/>
          <p:nvPr/>
        </p:nvSpPr>
        <p:spPr>
          <a:xfrm>
            <a:off x="1766883" y="6113272"/>
            <a:ext cx="3256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solidFill>
                  <a:srgbClr val="295A4D"/>
                </a:solidFill>
                <a:latin typeface=""/>
              </a:rPr>
              <a:t>Promidžba i vidljivost</a:t>
            </a:r>
            <a:endParaRPr lang="hr-HR" sz="1800" dirty="0">
              <a:solidFill>
                <a:srgbClr val="295A4D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2555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8DCE-2178-9FEA-AB54-A279AE56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2991"/>
            <a:ext cx="11066755" cy="1325563"/>
          </a:xfrm>
        </p:spPr>
        <p:txBody>
          <a:bodyPr>
            <a:normAutofit/>
          </a:bodyPr>
          <a:lstStyle/>
          <a:p>
            <a:r>
              <a:rPr lang="hr-HR" sz="3600" dirty="0" smtClean="0"/>
              <a:t>Program virtualne radionice</a:t>
            </a:r>
            <a:endParaRPr lang="hr-HR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16BB9C-6905-4A87-588B-7FF8CB94D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8554"/>
            <a:ext cx="10626969" cy="48555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2000" b="1" dirty="0" smtClean="0"/>
              <a:t>Predstavljanje projekta DIGIT</a:t>
            </a:r>
          </a:p>
          <a:p>
            <a:pPr marL="0" indent="0">
              <a:buNone/>
            </a:pPr>
            <a:endParaRPr lang="hr-HR" sz="2000" b="1" dirty="0" smtClean="0"/>
          </a:p>
          <a:p>
            <a:pPr>
              <a:buFont typeface="Wingdings" pitchFamily="2" charset="2"/>
              <a:buChar char="§"/>
            </a:pPr>
            <a:r>
              <a:rPr lang="hr-HR" sz="2000" b="1" dirty="0" smtClean="0"/>
              <a:t>Predstavljanje poziva na dostavu projektnih prijedloga „</a:t>
            </a:r>
            <a:r>
              <a:rPr lang="hr-HR" sz="2000" b="1" dirty="0" err="1" smtClean="0"/>
              <a:t>Professionalization</a:t>
            </a:r>
            <a:r>
              <a:rPr lang="hr-HR" sz="2000" b="1" dirty="0" smtClean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research</a:t>
            </a:r>
            <a:r>
              <a:rPr lang="hr-HR" sz="2000" b="1" dirty="0"/>
              <a:t> </a:t>
            </a:r>
            <a:r>
              <a:rPr lang="hr-HR" sz="2000" b="1" dirty="0" err="1" smtClean="0"/>
              <a:t>centers</a:t>
            </a:r>
            <a:r>
              <a:rPr lang="hr-HR" sz="2000" b="1" dirty="0" smtClean="0"/>
              <a:t>”: </a:t>
            </a:r>
            <a:r>
              <a:rPr lang="hr-HR" sz="2000" dirty="0" smtClean="0"/>
              <a:t>Irena Ivandić, p</a:t>
            </a:r>
            <a:r>
              <a:rPr lang="en-US" sz="2000" dirty="0" err="1" smtClean="0"/>
              <a:t>rogram</a:t>
            </a:r>
            <a:r>
              <a:rPr lang="en-US" sz="2000" dirty="0" smtClean="0"/>
              <a:t> </a:t>
            </a:r>
            <a:r>
              <a:rPr lang="en-US" sz="2000" dirty="0"/>
              <a:t>design and implementation </a:t>
            </a:r>
            <a:r>
              <a:rPr lang="hr-HR" sz="2000" dirty="0" err="1" smtClean="0"/>
              <a:t>expert</a:t>
            </a: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>
              <a:buFont typeface="Wingdings" pitchFamily="2" charset="2"/>
              <a:buChar char="§"/>
            </a:pPr>
            <a:r>
              <a:rPr lang="hr-HR" sz="2000" b="1" dirty="0" smtClean="0"/>
              <a:t>Predstavljanje </a:t>
            </a:r>
            <a:r>
              <a:rPr lang="hr-HR" sz="2000" b="1" dirty="0"/>
              <a:t>poziva na dostavu projektnih prijedloga “Routes to Synergies”: </a:t>
            </a:r>
            <a:r>
              <a:rPr lang="hr-HR" sz="2000" dirty="0" smtClean="0"/>
              <a:t>Matej Vranić, p</a:t>
            </a:r>
            <a:r>
              <a:rPr lang="en-US" sz="2000" dirty="0" err="1" smtClean="0"/>
              <a:t>rogram</a:t>
            </a:r>
            <a:r>
              <a:rPr lang="en-US" sz="2000" dirty="0" smtClean="0"/>
              <a:t> design and implementation </a:t>
            </a:r>
            <a:r>
              <a:rPr lang="en-US" sz="2000" dirty="0" err="1" smtClean="0"/>
              <a:t>specialis</a:t>
            </a:r>
            <a:r>
              <a:rPr lang="hr-HR" sz="2000" dirty="0" smtClean="0"/>
              <a:t>t</a:t>
            </a:r>
          </a:p>
          <a:p>
            <a:pPr marL="0" indent="0">
              <a:buNone/>
            </a:pPr>
            <a:endParaRPr lang="hr-HR" sz="2000" dirty="0" smtClean="0"/>
          </a:p>
          <a:p>
            <a:pPr>
              <a:buFont typeface="Wingdings" pitchFamily="2" charset="2"/>
              <a:buChar char="§"/>
            </a:pPr>
            <a:r>
              <a:rPr lang="hr-HR" sz="2000" b="1" dirty="0" smtClean="0"/>
              <a:t>Neprihvatljive aktivnosti i E&amp;S uvjeti: </a:t>
            </a:r>
            <a:r>
              <a:rPr lang="hr-HR" sz="2000" dirty="0" smtClean="0"/>
              <a:t>Ivana Dubovečak, </a:t>
            </a:r>
            <a:r>
              <a:rPr lang="hr-HR" sz="2000" dirty="0" err="1" smtClean="0"/>
              <a:t>environmental</a:t>
            </a:r>
            <a:r>
              <a:rPr lang="hr-HR" sz="2000" dirty="0" smtClean="0"/>
              <a:t> </a:t>
            </a:r>
            <a:r>
              <a:rPr lang="hr-HR" sz="2000" dirty="0" err="1" smtClean="0"/>
              <a:t>specialist</a:t>
            </a:r>
            <a:endParaRPr lang="hr-HR" sz="2000" dirty="0"/>
          </a:p>
          <a:p>
            <a:pPr>
              <a:buFont typeface="Wingdings" pitchFamily="2" charset="2"/>
              <a:buChar char="§"/>
            </a:pPr>
            <a:endParaRPr lang="hr-HR" sz="2000" b="1" dirty="0" smtClean="0"/>
          </a:p>
          <a:p>
            <a:pPr marL="0" indent="0">
              <a:buNone/>
            </a:pPr>
            <a:r>
              <a:rPr lang="hr-HR" sz="2000" b="1" dirty="0" smtClean="0"/>
              <a:t>Napomena: Pitanja vezana uz predmetne pozive, postavljaju se na </a:t>
            </a:r>
            <a:r>
              <a:rPr lang="hr-HR" sz="2000" b="1" dirty="0" err="1" smtClean="0"/>
              <a:t>eDIGIT</a:t>
            </a:r>
            <a:r>
              <a:rPr lang="hr-HR" sz="2000" b="1" dirty="0" smtClean="0"/>
              <a:t> portalu. Odgovori na ista bit će objavljena u okviru FAQ kategorija</a:t>
            </a:r>
            <a:endParaRPr lang="hr-HR" sz="2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D723C6-E98C-741A-5258-CA3D789570DE}"/>
              </a:ext>
            </a:extLst>
          </p:cNvPr>
          <p:cNvSpPr/>
          <p:nvPr/>
        </p:nvSpPr>
        <p:spPr>
          <a:xfrm rot="10800000">
            <a:off x="378352" y="1292469"/>
            <a:ext cx="149186" cy="4941276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64000"/>
            <a:ext cx="10918943" cy="574554"/>
          </a:xfrm>
        </p:spPr>
        <p:txBody>
          <a:bodyPr>
            <a:noAutofit/>
          </a:bodyPr>
          <a:lstStyle/>
          <a:p>
            <a:r>
              <a:rPr lang="en-US" sz="2400" dirty="0" smtClean="0"/>
              <a:t>Business</a:t>
            </a:r>
            <a:r>
              <a:rPr lang="hr-HR" sz="2400" dirty="0" smtClean="0"/>
              <a:t> </a:t>
            </a:r>
            <a:r>
              <a:rPr lang="en-US" sz="2400" dirty="0" smtClean="0"/>
              <a:t>Development </a:t>
            </a:r>
            <a:r>
              <a:rPr lang="en-US" sz="2400" dirty="0"/>
              <a:t>Plan for Research </a:t>
            </a:r>
            <a:r>
              <a:rPr lang="en-US" sz="2400" dirty="0" smtClean="0"/>
              <a:t>Center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53915" y="77983"/>
            <a:ext cx="92192" cy="660570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8CA158-DA17-5340-0F49-6991E5F73A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96484" y="5109174"/>
            <a:ext cx="1130405" cy="113040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E5CE5D5-B666-F320-B5E7-EC93BB6428B4}"/>
              </a:ext>
            </a:extLst>
          </p:cNvPr>
          <p:cNvSpPr txBox="1"/>
          <p:nvPr/>
        </p:nvSpPr>
        <p:spPr>
          <a:xfrm>
            <a:off x="646107" y="1008351"/>
            <a:ext cx="1078842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Ključni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dokument prijave koji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predstavlja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razvojnu strategiju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poslovanja istraživačkog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centra.</a:t>
            </a:r>
          </a:p>
          <a:p>
            <a:pPr lvl="1"/>
            <a:endParaRPr lang="hr-HR" sz="2000" dirty="0" smtClean="0">
              <a:solidFill>
                <a:srgbClr val="295A4D"/>
              </a:solidFill>
              <a:latin typeface="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295A4D"/>
                </a:solidFill>
                <a:latin typeface=""/>
              </a:rPr>
              <a:t>Struktura 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dokumenta: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000" dirty="0" err="1" smtClean="0">
                <a:solidFill>
                  <a:srgbClr val="295A4D"/>
                </a:solidFill>
                <a:latin typeface=""/>
              </a:rPr>
              <a:t>Executive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000" dirty="0" err="1" smtClean="0">
                <a:solidFill>
                  <a:srgbClr val="295A4D"/>
                </a:solidFill>
                <a:latin typeface=""/>
              </a:rPr>
              <a:t>summary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– sažetak ciljeva, ključnih aktivnosti i očekivanih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učinaka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000" dirty="0" err="1" smtClean="0">
                <a:solidFill>
                  <a:srgbClr val="295A4D"/>
                </a:solidFill>
                <a:latin typeface=""/>
              </a:rPr>
              <a:t>Current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000" dirty="0" err="1" smtClean="0">
                <a:solidFill>
                  <a:srgbClr val="295A4D"/>
                </a:solidFill>
                <a:latin typeface=""/>
              </a:rPr>
              <a:t>state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&amp; </a:t>
            </a:r>
            <a:r>
              <a:rPr lang="hr-HR" sz="2000" dirty="0" err="1" smtClean="0">
                <a:solidFill>
                  <a:srgbClr val="295A4D"/>
                </a:solidFill>
                <a:latin typeface=""/>
              </a:rPr>
              <a:t>options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for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development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– analiza trenutnog stanja, izazova i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prilika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000" dirty="0" err="1" smtClean="0">
                <a:solidFill>
                  <a:srgbClr val="295A4D"/>
                </a:solidFill>
                <a:latin typeface=""/>
              </a:rPr>
              <a:t>Strategy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&amp; </a:t>
            </a:r>
            <a:r>
              <a:rPr lang="hr-HR" sz="2000" dirty="0" err="1" smtClean="0">
                <a:solidFill>
                  <a:srgbClr val="295A4D"/>
                </a:solidFill>
                <a:latin typeface=""/>
              </a:rPr>
              <a:t>objectives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– strateški ciljevi i ključni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indikatori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Development plan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&amp; </a:t>
            </a:r>
            <a:r>
              <a:rPr lang="hr-HR" sz="2000" dirty="0" err="1" smtClean="0">
                <a:solidFill>
                  <a:srgbClr val="295A4D"/>
                </a:solidFill>
                <a:latin typeface=""/>
              </a:rPr>
              <a:t>operationalization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– aktivnosti, vremenski okvir i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rezultati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Budget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&amp; </a:t>
            </a:r>
            <a:r>
              <a:rPr lang="hr-HR" sz="2000" dirty="0" err="1" smtClean="0">
                <a:solidFill>
                  <a:srgbClr val="295A4D"/>
                </a:solidFill>
                <a:latin typeface=""/>
              </a:rPr>
              <a:t>financial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 plan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– proračun i dugoročna financijska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održivost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000" dirty="0" err="1" smtClean="0">
                <a:solidFill>
                  <a:srgbClr val="295A4D"/>
                </a:solidFill>
                <a:latin typeface=""/>
              </a:rPr>
              <a:t>Risk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 management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&amp; </a:t>
            </a:r>
            <a:r>
              <a:rPr lang="hr-HR" sz="2000" dirty="0" err="1" smtClean="0">
                <a:solidFill>
                  <a:srgbClr val="295A4D"/>
                </a:solidFill>
                <a:latin typeface=""/>
              </a:rPr>
              <a:t>sustainability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000" dirty="0" err="1" smtClean="0">
                <a:solidFill>
                  <a:srgbClr val="295A4D"/>
                </a:solidFill>
                <a:latin typeface=""/>
              </a:rPr>
              <a:t>strategy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– rizici i strategija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održivosti</a:t>
            </a:r>
          </a:p>
          <a:p>
            <a:pPr lvl="2"/>
            <a:endParaRPr lang="hr-HR" sz="2000" dirty="0">
              <a:solidFill>
                <a:srgbClr val="295A4D"/>
              </a:solidFill>
              <a:latin typeface="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Kako </a:t>
            </a:r>
            <a:r>
              <a:rPr lang="hr-HR" sz="2000" b="1" dirty="0">
                <a:solidFill>
                  <a:srgbClr val="295A4D"/>
                </a:solidFill>
                <a:latin typeface=""/>
              </a:rPr>
              <a:t>pristupiti 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izradi 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BDP-a?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Jasno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, sažeto i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strukturirano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Obavezno slijediti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zadanu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strukturu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Opisati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stvarno stanje, izazove i realistične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ciljeve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Uskladiti ciljeve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, aktivnosti i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indikatore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Maksimalna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duljina: 25 stranica (bez priloga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)</a:t>
            </a:r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908876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/>
              <a:t>Prihvatljivi </a:t>
            </a:r>
            <a:r>
              <a:rPr lang="hr-HR" sz="2400" dirty="0" smtClean="0"/>
              <a:t>troškovi 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8CA158-DA17-5340-0F49-6991E5F73A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96484" y="5109174"/>
            <a:ext cx="1130405" cy="113040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E5CE5D5-B666-F320-B5E7-EC93BB6428B4}"/>
              </a:ext>
            </a:extLst>
          </p:cNvPr>
          <p:cNvSpPr txBox="1"/>
          <p:nvPr/>
        </p:nvSpPr>
        <p:spPr>
          <a:xfrm>
            <a:off x="0" y="945628"/>
            <a:ext cx="11929565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Sukladno točki 8.3 u GfA, prihvatljivi su:</a:t>
            </a:r>
          </a:p>
          <a:p>
            <a:pPr lvl="1"/>
            <a:endParaRPr lang="hr-HR" sz="2200" b="1" dirty="0" smtClean="0">
              <a:solidFill>
                <a:srgbClr val="295A4D"/>
              </a:solidFill>
              <a:latin typeface=""/>
            </a:endParaRPr>
          </a:p>
          <a:p>
            <a:pPr lvl="1"/>
            <a:r>
              <a:rPr lang="hr-HR" sz="2200" b="1" u="sng" dirty="0">
                <a:solidFill>
                  <a:srgbClr val="295A4D"/>
                </a:solidFill>
                <a:latin typeface=""/>
              </a:rPr>
              <a:t>A. Troškovi </a:t>
            </a:r>
            <a:r>
              <a:rPr lang="hr-HR" sz="2200" b="1" u="sng" dirty="0" smtClean="0">
                <a:solidFill>
                  <a:srgbClr val="295A4D"/>
                </a:solidFill>
                <a:latin typeface=""/>
              </a:rPr>
              <a:t>osoblja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2200" dirty="0">
              <a:solidFill>
                <a:srgbClr val="295A4D"/>
              </a:solidFill>
              <a:latin typeface=""/>
            </a:endParaRPr>
          </a:p>
          <a:p>
            <a:pPr lvl="1"/>
            <a:r>
              <a:rPr lang="hr-HR" sz="2200" dirty="0" smtClean="0">
                <a:solidFill>
                  <a:srgbClr val="295A4D"/>
                </a:solidFill>
                <a:latin typeface=""/>
              </a:rPr>
              <a:t>Troškovi novozaposlenog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osoblja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:</a:t>
            </a:r>
          </a:p>
          <a:p>
            <a:pPr lvl="1"/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Obavezno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: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jedan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menadžer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Opcionalno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: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tehničari ili drugi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stručnjaci</a:t>
            </a:r>
          </a:p>
          <a:p>
            <a:pPr lvl="1"/>
            <a:endParaRPr lang="hr-HR" sz="2200" dirty="0">
              <a:solidFill>
                <a:srgbClr val="295A4D"/>
              </a:solidFill>
              <a:latin typeface=""/>
            </a:endParaRPr>
          </a:p>
          <a:p>
            <a:pPr lvl="1"/>
            <a:r>
              <a:rPr lang="hr-HR" sz="2200" dirty="0" smtClean="0">
                <a:solidFill>
                  <a:srgbClr val="295A4D"/>
                </a:solidFill>
                <a:latin typeface=""/>
              </a:rPr>
              <a:t>Prihvatljiv je trošak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bruto 2 plaće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, što uključuje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sve doprinose 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poreze te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trošak prijevoza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i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neoporezivih naknada</a:t>
            </a:r>
          </a:p>
          <a:p>
            <a:pPr lvl="1"/>
            <a:endParaRPr lang="hr-HR" sz="2200" dirty="0">
              <a:solidFill>
                <a:srgbClr val="295A4D"/>
              </a:solidFill>
              <a:latin typeface=""/>
            </a:endParaRPr>
          </a:p>
          <a:p>
            <a:pPr lvl="1"/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Minimalna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razina zaposlenja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: 50% radnog vremena (0,5 FTE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)</a:t>
            </a:r>
          </a:p>
          <a:p>
            <a:pPr lvl="1"/>
            <a:endParaRPr lang="hr-HR" sz="2000" dirty="0">
              <a:solidFill>
                <a:srgbClr val="295A4D"/>
              </a:solidFill>
              <a:latin typeface=""/>
            </a:endParaRPr>
          </a:p>
          <a:p>
            <a:pPr lvl="1"/>
            <a:endParaRPr lang="hr-HR" sz="2000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sz="2000" dirty="0">
              <a:solidFill>
                <a:srgbClr val="295A4D"/>
              </a:solidFill>
              <a:latin typeface=""/>
            </a:endParaRPr>
          </a:p>
          <a:p>
            <a:pPr lvl="1"/>
            <a:endParaRPr lang="hr-HR" sz="2000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006672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Izračun plaća troškova osoblja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8CA158-DA17-5340-0F49-6991E5F73A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96484" y="5109174"/>
            <a:ext cx="1130405" cy="113040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E5CE5D5-B666-F320-B5E7-EC93BB6428B4}"/>
              </a:ext>
            </a:extLst>
          </p:cNvPr>
          <p:cNvSpPr txBox="1"/>
          <p:nvPr/>
        </p:nvSpPr>
        <p:spPr>
          <a:xfrm>
            <a:off x="1" y="1165436"/>
            <a:ext cx="11087100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hr-HR" sz="2200" b="1" dirty="0">
                <a:solidFill>
                  <a:srgbClr val="295A4D"/>
                </a:solidFill>
                <a:latin typeface=""/>
              </a:rPr>
              <a:t>Prilikom planiranja troškova osoblja, prijavitelji moraju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:</a:t>
            </a:r>
          </a:p>
          <a:p>
            <a:pPr lvl="1"/>
            <a:endParaRPr lang="hr-HR" sz="2200" dirty="0">
              <a:solidFill>
                <a:srgbClr val="295A4D"/>
              </a:solidFill>
              <a:latin typeface="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Primijeniti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relevantne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propise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: Uskladiti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se s internim aktima, zakonima, kolektivnim ugovorima 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pravilnicima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Osigurati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konkurentnost i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prikladnost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: Predložiti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razinu plaće sukladno kvalifikacijama, odgovornostima i tržišnim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uvjetima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Uključiti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obrazloženje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proračuna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: Navesti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poziciju, zaduženja, trajanje zaposlenja (u mjesecima), bruto plaću i osnovu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izračuna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Dostaviti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dokumentaciju prije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donošenja </a:t>
            </a:r>
            <a:r>
              <a:rPr lang="hr-HR" sz="2200" b="1" i="1" dirty="0" err="1" smtClean="0">
                <a:solidFill>
                  <a:srgbClr val="295A4D"/>
                </a:solidFill>
                <a:latin typeface=""/>
              </a:rPr>
              <a:t>Award</a:t>
            </a:r>
            <a:r>
              <a:rPr lang="hr-HR" sz="2200" b="1" i="1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b="1" i="1" dirty="0" err="1" smtClean="0">
                <a:solidFill>
                  <a:srgbClr val="295A4D"/>
                </a:solidFill>
                <a:latin typeface=""/>
              </a:rPr>
              <a:t>decision</a:t>
            </a:r>
            <a:r>
              <a:rPr lang="hr-HR" sz="2200" b="1" i="1" dirty="0" smtClean="0">
                <a:solidFill>
                  <a:srgbClr val="295A4D"/>
                </a:solidFill>
                <a:latin typeface=""/>
              </a:rPr>
              <a:t> on </a:t>
            </a:r>
            <a:r>
              <a:rPr lang="hr-HR" sz="2200" b="1" i="1" dirty="0" err="1" smtClean="0">
                <a:solidFill>
                  <a:srgbClr val="295A4D"/>
                </a:solidFill>
                <a:latin typeface=""/>
              </a:rPr>
              <a:t>funding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: Obrazloženje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temelja izračuna (interne odluke, pravilnici itd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r-HR" sz="2200" dirty="0">
              <a:solidFill>
                <a:srgbClr val="295A4D"/>
              </a:solidFill>
              <a:latin typeface=""/>
            </a:endParaRPr>
          </a:p>
          <a:p>
            <a:pPr lvl="1"/>
            <a:r>
              <a:rPr lang="hr-HR" sz="2200" dirty="0">
                <a:solidFill>
                  <a:srgbClr val="295A4D"/>
                </a:solidFill>
                <a:latin typeface=""/>
              </a:rPr>
              <a:t>Prijavitelji mogu uključiti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do 20% povećanja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u izračunu troškova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osoblja kako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bi uzeli u obzir projekcije rasta rashoda za osoblje u nadolazećim godinama, ali samo ako je to primjenjivo, tj. ako je povećanje plaće uvjetovano regulatornim ili institucionalnim promjenama.</a:t>
            </a:r>
          </a:p>
          <a:p>
            <a:pPr lvl="1"/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sz="2200" dirty="0">
              <a:solidFill>
                <a:srgbClr val="295A4D"/>
              </a:solidFill>
              <a:latin typeface=""/>
            </a:endParaRPr>
          </a:p>
          <a:p>
            <a:pPr lvl="1"/>
            <a:endParaRPr lang="hr-HR" sz="2000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33694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Ostali prihvatljivi troškovi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8CA158-DA17-5340-0F49-6991E5F73A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96484" y="5109174"/>
            <a:ext cx="1130405" cy="113040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E5CE5D5-B666-F320-B5E7-EC93BB6428B4}"/>
              </a:ext>
            </a:extLst>
          </p:cNvPr>
          <p:cNvSpPr txBox="1"/>
          <p:nvPr/>
        </p:nvSpPr>
        <p:spPr>
          <a:xfrm>
            <a:off x="0" y="848913"/>
            <a:ext cx="11929565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hr-HR" b="1" dirty="0" smtClean="0">
                <a:solidFill>
                  <a:srgbClr val="295A4D"/>
                </a:solidFill>
                <a:latin typeface=""/>
              </a:rPr>
              <a:t>Sukladno točki 8.3 u GfA, prihvatljivi su:</a:t>
            </a:r>
          </a:p>
          <a:p>
            <a:pPr lvl="1"/>
            <a:endParaRPr lang="hr-HR" b="1" dirty="0" smtClean="0">
              <a:solidFill>
                <a:srgbClr val="295A4D"/>
              </a:solidFill>
              <a:latin typeface=""/>
            </a:endParaRPr>
          </a:p>
          <a:p>
            <a:pPr lvl="1"/>
            <a:r>
              <a:rPr lang="hr-HR" b="1" u="sng" dirty="0" smtClean="0">
                <a:solidFill>
                  <a:srgbClr val="295A4D"/>
                </a:solidFill>
                <a:latin typeface=""/>
              </a:rPr>
              <a:t>B. Ostali </a:t>
            </a:r>
            <a:r>
              <a:rPr lang="hr-HR" b="1" u="sng" dirty="0">
                <a:solidFill>
                  <a:srgbClr val="295A4D"/>
                </a:solidFill>
                <a:latin typeface=""/>
              </a:rPr>
              <a:t>prihvatljivi </a:t>
            </a:r>
            <a:r>
              <a:rPr lang="hr-HR" b="1" u="sng" dirty="0" smtClean="0">
                <a:solidFill>
                  <a:srgbClr val="295A4D"/>
                </a:solidFill>
                <a:latin typeface=""/>
              </a:rPr>
              <a:t>troškovi</a:t>
            </a:r>
          </a:p>
          <a:p>
            <a:pPr lvl="1"/>
            <a:endParaRPr lang="hr-HR" b="1" u="sng" dirty="0" smtClean="0">
              <a:solidFill>
                <a:srgbClr val="295A4D"/>
              </a:solidFill>
              <a:latin typeface="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Troškovi </a:t>
            </a:r>
            <a:r>
              <a:rPr lang="hr-HR" dirty="0">
                <a:solidFill>
                  <a:srgbClr val="295A4D"/>
                </a:solidFill>
                <a:latin typeface=""/>
              </a:rPr>
              <a:t>zapošljavanja (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oglasi za zapošljavanje, </a:t>
            </a:r>
            <a:r>
              <a:rPr lang="hr-HR" dirty="0">
                <a:solidFill>
                  <a:srgbClr val="295A4D"/>
                </a:solidFill>
                <a:latin typeface=""/>
              </a:rPr>
              <a:t>selekcijski postupci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Putni </a:t>
            </a:r>
            <a:r>
              <a:rPr lang="hr-HR" dirty="0">
                <a:solidFill>
                  <a:srgbClr val="295A4D"/>
                </a:solidFill>
                <a:latin typeface=""/>
              </a:rPr>
              <a:t>troškovi za osoblje (putovanja, smještaj, dnevnice, kotizacije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Članarine </a:t>
            </a:r>
            <a:r>
              <a:rPr lang="hr-HR" dirty="0">
                <a:solidFill>
                  <a:srgbClr val="295A4D"/>
                </a:solidFill>
                <a:latin typeface=""/>
              </a:rPr>
              <a:t>(</a:t>
            </a:r>
            <a:r>
              <a:rPr lang="hr-HR" dirty="0" err="1">
                <a:solidFill>
                  <a:srgbClr val="295A4D"/>
                </a:solidFill>
                <a:latin typeface=""/>
              </a:rPr>
              <a:t>klasteri</a:t>
            </a:r>
            <a:r>
              <a:rPr lang="hr-HR" dirty="0">
                <a:solidFill>
                  <a:srgbClr val="295A4D"/>
                </a:solidFill>
                <a:latin typeface=""/>
              </a:rPr>
              <a:t>, udruge, organizacije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Troškovi </a:t>
            </a:r>
            <a:r>
              <a:rPr lang="hr-HR" dirty="0">
                <a:solidFill>
                  <a:srgbClr val="295A4D"/>
                </a:solidFill>
                <a:latin typeface=""/>
              </a:rPr>
              <a:t>organizacije događanja (najam prostora, </a:t>
            </a:r>
            <a:r>
              <a:rPr lang="hr-HR" dirty="0" err="1">
                <a:solidFill>
                  <a:srgbClr val="295A4D"/>
                </a:solidFill>
                <a:latin typeface=""/>
              </a:rPr>
              <a:t>catering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Razvoj </a:t>
            </a:r>
            <a:r>
              <a:rPr lang="hr-HR" dirty="0">
                <a:solidFill>
                  <a:srgbClr val="295A4D"/>
                </a:solidFill>
                <a:latin typeface=""/>
              </a:rPr>
              <a:t>digitalne platforme za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suradnju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Vanjske </a:t>
            </a:r>
            <a:r>
              <a:rPr lang="hr-HR" dirty="0">
                <a:solidFill>
                  <a:srgbClr val="295A4D"/>
                </a:solidFill>
                <a:latin typeface=""/>
              </a:rPr>
              <a:t>usluge (studije izvedivosti, pravno savjetovanje – npr. intelektualno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vlasništvo i sl.)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Sudjelovanje </a:t>
            </a:r>
            <a:r>
              <a:rPr lang="hr-HR" dirty="0">
                <a:solidFill>
                  <a:srgbClr val="295A4D"/>
                </a:solidFill>
                <a:latin typeface=""/>
              </a:rPr>
              <a:t>u edukacijama i jačanju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kapaciteta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Naknade </a:t>
            </a:r>
            <a:r>
              <a:rPr lang="hr-HR" dirty="0">
                <a:solidFill>
                  <a:srgbClr val="295A4D"/>
                </a:solidFill>
                <a:latin typeface=""/>
              </a:rPr>
              <a:t>vanjskim mentorima i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savjetnicima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Digitalna </a:t>
            </a:r>
            <a:r>
              <a:rPr lang="hr-HR" dirty="0">
                <a:solidFill>
                  <a:srgbClr val="295A4D"/>
                </a:solidFill>
                <a:latin typeface=""/>
              </a:rPr>
              <a:t>inventura opreme i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resursa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Softverska </a:t>
            </a:r>
            <a:r>
              <a:rPr lang="hr-HR" dirty="0">
                <a:solidFill>
                  <a:srgbClr val="295A4D"/>
                </a:solidFill>
                <a:latin typeface=""/>
              </a:rPr>
              <a:t>rješenja za upravljanje resursima (alati za rezervaciju, praćenje, dijeljenje podataka itd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Održavanje </a:t>
            </a:r>
            <a:r>
              <a:rPr lang="hr-HR" dirty="0">
                <a:solidFill>
                  <a:srgbClr val="295A4D"/>
                </a:solidFill>
                <a:latin typeface=""/>
              </a:rPr>
              <a:t>i nadogradnja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opreme/infrastrukture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Materijalni </a:t>
            </a:r>
            <a:r>
              <a:rPr lang="hr-HR" dirty="0">
                <a:solidFill>
                  <a:srgbClr val="295A4D"/>
                </a:solidFill>
                <a:latin typeface=""/>
              </a:rPr>
              <a:t>troškovi (npr. potrošni materijal, održavanje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Istraživanja </a:t>
            </a:r>
            <a:r>
              <a:rPr lang="hr-HR" dirty="0">
                <a:solidFill>
                  <a:srgbClr val="295A4D"/>
                </a:solidFill>
                <a:latin typeface=""/>
              </a:rPr>
              <a:t>i analiza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podataka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Promocija </a:t>
            </a:r>
            <a:r>
              <a:rPr lang="hr-HR" dirty="0">
                <a:solidFill>
                  <a:srgbClr val="295A4D"/>
                </a:solidFill>
                <a:latin typeface=""/>
              </a:rPr>
              <a:t>i vidljivost (materijali, društvene mreže, SEO, web stranice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Aktivnosti </a:t>
            </a:r>
            <a:r>
              <a:rPr lang="hr-HR" dirty="0">
                <a:solidFill>
                  <a:srgbClr val="295A4D"/>
                </a:solidFill>
                <a:latin typeface=""/>
              </a:rPr>
              <a:t>usmjerene na javnost i sudjelovanje (konferencije, mediji, javni događaji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Administrativni </a:t>
            </a:r>
            <a:r>
              <a:rPr lang="hr-HR" dirty="0">
                <a:solidFill>
                  <a:srgbClr val="295A4D"/>
                </a:solidFill>
                <a:latin typeface=""/>
              </a:rPr>
              <a:t>i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troškovi postupaka nabave</a:t>
            </a:r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Neoporezivi </a:t>
            </a:r>
            <a:r>
              <a:rPr lang="hr-HR" dirty="0">
                <a:solidFill>
                  <a:srgbClr val="295A4D"/>
                </a:solidFill>
                <a:latin typeface=""/>
              </a:rPr>
              <a:t>PDV</a:t>
            </a:r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42495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Neprihvatljivi troškovi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8CA158-DA17-5340-0F49-6991E5F73A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96484" y="5109174"/>
            <a:ext cx="1130405" cy="113040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E5CE5D5-B666-F320-B5E7-EC93BB6428B4}"/>
              </a:ext>
            </a:extLst>
          </p:cNvPr>
          <p:cNvSpPr txBox="1"/>
          <p:nvPr/>
        </p:nvSpPr>
        <p:spPr>
          <a:xfrm>
            <a:off x="97324" y="994856"/>
            <a:ext cx="11929565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hr-HR" sz="2200" b="1" dirty="0">
                <a:solidFill>
                  <a:srgbClr val="295A4D"/>
                </a:solidFill>
                <a:latin typeface=""/>
              </a:rPr>
              <a:t>Sljedeći troškovi nisu prihvatljivi za financiranje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:</a:t>
            </a:r>
          </a:p>
          <a:p>
            <a:pPr lvl="1"/>
            <a:endParaRPr lang="hr-HR" sz="2200" b="1" dirty="0">
              <a:solidFill>
                <a:srgbClr val="295A4D"/>
              </a:solidFill>
              <a:latin typeface="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Troškovi nastali prije datuma podnošenja projektnog prijedloga i nakon 31. listopada 2028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Kupnja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, najam ili zakup zemljišta i postojećih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zgrada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Građevinski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radovi i povezane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usluge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Troškovi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osobnih i radnih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vozila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te plovila za komercijalne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svrhe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Rabljena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oprema 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instrumenti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Kamate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, naknade za otplatu duga i troškovi kašnjenja u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plaćanju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Bankovne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naknade, troškovi garancija i slične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naknade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Krediti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trećim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stranama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Rezervacije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za gubitke ili buduće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obveze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Gubici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od valutnih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razlika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err="1">
                <a:solidFill>
                  <a:srgbClr val="295A4D"/>
                </a:solidFill>
                <a:latin typeface=""/>
              </a:rPr>
              <a:t>Povrativi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PDV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Kazne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, troškovi parničenja i kazneni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troškovi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Nerazmjerni ili neodgovorni izdaci</a:t>
            </a: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9718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/>
              <a:t>Planiranje proračuna u okviru BDP-a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8CA158-DA17-5340-0F49-6991E5F73A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96484" y="5109174"/>
            <a:ext cx="1130405" cy="113040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E5CE5D5-B666-F320-B5E7-EC93BB6428B4}"/>
              </a:ext>
            </a:extLst>
          </p:cNvPr>
          <p:cNvSpPr txBox="1"/>
          <p:nvPr/>
        </p:nvSpPr>
        <p:spPr>
          <a:xfrm>
            <a:off x="0" y="945628"/>
            <a:ext cx="11929565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hr-HR" sz="2200" b="1" dirty="0" smtClean="0">
              <a:solidFill>
                <a:srgbClr val="295A4D"/>
              </a:solidFill>
              <a:latin typeface=""/>
            </a:endParaRPr>
          </a:p>
          <a:p>
            <a:pPr lvl="1"/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BDP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mora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sadržavati:</a:t>
            </a:r>
          </a:p>
          <a:p>
            <a:pPr lvl="1"/>
            <a:endParaRPr lang="hr-HR" sz="2200" b="1" dirty="0">
              <a:solidFill>
                <a:srgbClr val="295A4D"/>
              </a:solidFill>
              <a:latin typeface="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Iznose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troškova za svakog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novozaposlenog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člana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osoblja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Iznose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za sve ostale prihvatljive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troškove</a:t>
            </a:r>
          </a:p>
          <a:p>
            <a:pPr lvl="1"/>
            <a:endParaRPr lang="hr-HR" sz="2200" b="1" dirty="0">
              <a:solidFill>
                <a:srgbClr val="295A4D"/>
              </a:solidFill>
              <a:latin typeface=""/>
            </a:endParaRPr>
          </a:p>
          <a:p>
            <a:pPr lvl="1"/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Ograničenja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i fleksibilnost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:</a:t>
            </a:r>
          </a:p>
          <a:p>
            <a:pPr lvl="1"/>
            <a:endParaRPr lang="hr-HR" sz="2200" b="1" dirty="0" smtClean="0">
              <a:solidFill>
                <a:srgbClr val="295A4D"/>
              </a:solidFill>
              <a:latin typeface="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Troškovi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osoblja mogu iznositi najviše 80% ukupnog budžeta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projekta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Svi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troškovi moraju biti jasno prikazani u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BDP-u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r-HR" sz="2200" dirty="0">
              <a:solidFill>
                <a:srgbClr val="295A4D"/>
              </a:solidFill>
              <a:latin typeface=""/>
            </a:endParaRPr>
          </a:p>
          <a:p>
            <a:pPr lvl="1"/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Tijekom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provedbe projekta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BDP i troškovi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se mogu prilagoditi, uz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:</a:t>
            </a:r>
          </a:p>
          <a:p>
            <a:pPr lvl="1"/>
            <a:endParaRPr lang="hr-HR" sz="2200" b="1" dirty="0" smtClean="0">
              <a:solidFill>
                <a:srgbClr val="295A4D"/>
              </a:solidFill>
              <a:latin typeface=""/>
            </a:endParaRP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Obrazloženje promjena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Usklađenost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s ciljevima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projekta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Procjenu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na temelju terenskih posjeta i stručnih evaluacija</a:t>
            </a: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15912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55" y="592291"/>
            <a:ext cx="5578479" cy="5192681"/>
          </a:xfrm>
        </p:spPr>
        <p:txBody>
          <a:bodyPr>
            <a:noAutofit/>
          </a:bodyPr>
          <a:lstStyle/>
          <a:p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 smtClean="0"/>
              <a:t>Priprema projektnog prijedloga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/>
              <a:t/>
            </a:r>
            <a:br>
              <a:rPr lang="hr-HR" sz="3600" dirty="0"/>
            </a:br>
            <a:endParaRPr lang="hr-HR" sz="3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D0F50-3592-009D-52CB-47922585D535}"/>
              </a:ext>
            </a:extLst>
          </p:cNvPr>
          <p:cNvSpPr/>
          <p:nvPr/>
        </p:nvSpPr>
        <p:spPr>
          <a:xfrm>
            <a:off x="646584" y="1828800"/>
            <a:ext cx="2349500" cy="172204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7E7612-7304-D1D2-FC39-318758619479}"/>
              </a:ext>
            </a:extLst>
          </p:cNvPr>
          <p:cNvSpPr/>
          <p:nvPr/>
        </p:nvSpPr>
        <p:spPr>
          <a:xfrm rot="16200000">
            <a:off x="4252547" y="1972516"/>
            <a:ext cx="6858000" cy="2912968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Content Placeholder 10" descr="A hand touching a screen&#10;&#10;Description automatically generated">
            <a:extLst>
              <a:ext uri="{FF2B5EF4-FFF2-40B4-BE49-F238E27FC236}">
                <a16:creationId xmlns:a16="http://schemas.microsoft.com/office/drawing/2014/main" id="{0BF26A4B-3DCF-21EF-3182-57977688C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520" y="0"/>
            <a:ext cx="5851521" cy="6858000"/>
          </a:xfrm>
        </p:spPr>
      </p:pic>
      <p:pic>
        <p:nvPicPr>
          <p:cNvPr id="7" name="Picture 6" descr="\\mzt\share\Uprave\znanost\DIGIT - PIU\2. Procurement\1.13. ICENT Nuqleus+DIGIT Website\Sadržaj web-a\Ikone za web\Professionalization of research cent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6" y="3757246"/>
            <a:ext cx="17526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7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20992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Prijava u </a:t>
            </a:r>
            <a:r>
              <a:rPr lang="hr-HR" sz="2400" dirty="0" err="1" smtClean="0"/>
              <a:t>eDIGIT</a:t>
            </a:r>
            <a:r>
              <a:rPr lang="hr-HR" sz="2400" dirty="0" smtClean="0"/>
              <a:t> portal</a:t>
            </a:r>
            <a:endParaRPr lang="hr-H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137205" y="948676"/>
            <a:ext cx="1089946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dirty="0" smtClean="0">
                <a:solidFill>
                  <a:srgbClr val="295A4D"/>
                </a:solidFill>
                <a:latin typeface=""/>
              </a:rPr>
              <a:t>Osobe ovlaštene za zastupanje ili voditelji projekata poduzimaju sljedeće korake:</a:t>
            </a:r>
          </a:p>
          <a:p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Prijava u </a:t>
            </a:r>
            <a:r>
              <a:rPr lang="hr-HR" sz="2200" dirty="0" err="1" smtClean="0">
                <a:solidFill>
                  <a:srgbClr val="295A4D"/>
                </a:solidFill>
                <a:latin typeface=""/>
              </a:rPr>
              <a:t>eDIGIT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 portal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Pokretanje projektnog prijedloga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Popunjavanje online obrasca i učitavanje dokumentacije 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Podnošenje projektnog prijedloga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9094AA-5CFD-FE77-011C-9E07CD75E3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95" y="3173129"/>
            <a:ext cx="755713" cy="755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5AD026-8E5A-4389-525D-BC398B942D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141" y="991684"/>
            <a:ext cx="704822" cy="704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61" y="3276598"/>
            <a:ext cx="9343894" cy="264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20992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Prijavni obrazac – </a:t>
            </a:r>
            <a:r>
              <a:rPr lang="hr-HR" sz="2400" dirty="0" err="1" smtClean="0"/>
              <a:t>Application</a:t>
            </a:r>
            <a:r>
              <a:rPr lang="hr-HR" sz="2400" dirty="0" smtClean="0"/>
              <a:t> </a:t>
            </a:r>
            <a:r>
              <a:rPr lang="hr-HR" sz="2400" dirty="0" err="1" smtClean="0"/>
              <a:t>form</a:t>
            </a:r>
            <a:endParaRPr lang="hr-H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137205" y="948676"/>
            <a:ext cx="108994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dirty="0" smtClean="0">
                <a:solidFill>
                  <a:srgbClr val="295A4D"/>
                </a:solidFill>
                <a:latin typeface=""/>
              </a:rPr>
              <a:t>Offline verzija obrasca dostupna u okviru dokumentacije Poziva: Aneks III.</a:t>
            </a:r>
          </a:p>
          <a:p>
            <a:endParaRPr lang="hr-HR" sz="2200" dirty="0">
              <a:solidFill>
                <a:srgbClr val="295A4D"/>
              </a:solidFill>
              <a:latin typeface=""/>
            </a:endParaRPr>
          </a:p>
          <a:p>
            <a:r>
              <a:rPr lang="hr-HR" sz="2200" dirty="0" smtClean="0">
                <a:solidFill>
                  <a:srgbClr val="295A4D"/>
                </a:solidFill>
                <a:latin typeface=""/>
              </a:rPr>
              <a:t>Izgled online verzije obrasca: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9094AA-5CFD-FE77-011C-9E07CD75E3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26" y="1502674"/>
            <a:ext cx="755713" cy="755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45F7D4-15A7-EA43-4E91-D99338AC30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92" y="803033"/>
            <a:ext cx="776644" cy="776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6" y="2431043"/>
            <a:ext cx="5430890" cy="362685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15" y="2383633"/>
            <a:ext cx="5618285" cy="370219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43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20992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/>
              <a:t>Dokumentacija </a:t>
            </a:r>
            <a:r>
              <a:rPr lang="hr-HR" sz="2400" dirty="0" smtClean="0"/>
              <a:t>koja se dostavlja u prijavi projektnog prijedloga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3785E5-1093-2E35-6F90-79F4CF3DB2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53" y="948676"/>
            <a:ext cx="773715" cy="773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336431" y="948676"/>
            <a:ext cx="1070023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b="1" dirty="0" err="1" smtClean="0">
                <a:solidFill>
                  <a:srgbClr val="295A4D"/>
                </a:solidFill>
                <a:latin typeface=""/>
              </a:rPr>
              <a:t>Baseline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b="1" dirty="0" err="1">
                <a:solidFill>
                  <a:srgbClr val="295A4D"/>
                </a:solidFill>
                <a:latin typeface=""/>
              </a:rPr>
              <a:t>survey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 – poveznica u GfA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– Ispunjava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prijavitelj</a:t>
            </a:r>
          </a:p>
          <a:p>
            <a:endParaRPr lang="hr-HR" sz="2200" dirty="0">
              <a:solidFill>
                <a:srgbClr val="295A4D"/>
              </a:solidFill>
              <a:latin typeface=""/>
            </a:endParaRPr>
          </a:p>
          <a:p>
            <a:endParaRPr lang="hr-HR" sz="2200" dirty="0">
              <a:solidFill>
                <a:srgbClr val="295A4D"/>
              </a:solidFill>
              <a:latin typeface=""/>
            </a:endParaRPr>
          </a:p>
          <a:p>
            <a:r>
              <a:rPr lang="hr-HR" sz="2200" b="1" dirty="0">
                <a:solidFill>
                  <a:srgbClr val="295A4D"/>
                </a:solidFill>
                <a:latin typeface=""/>
              </a:rPr>
              <a:t>U </a:t>
            </a:r>
            <a:r>
              <a:rPr lang="hr-HR" sz="2200" b="1" dirty="0" err="1" smtClean="0">
                <a:solidFill>
                  <a:srgbClr val="295A4D"/>
                </a:solidFill>
                <a:latin typeface=""/>
              </a:rPr>
              <a:t>Application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b="1" dirty="0" err="1" smtClean="0">
                <a:solidFill>
                  <a:srgbClr val="295A4D"/>
                </a:solidFill>
                <a:latin typeface=""/>
              </a:rPr>
              <a:t>form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,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učitava se sljedeća dokumentacija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:</a:t>
            </a:r>
          </a:p>
          <a:p>
            <a:endParaRPr lang="hr-HR" sz="2200" b="1" dirty="0">
              <a:solidFill>
                <a:srgbClr val="295A4D"/>
              </a:solidFill>
              <a:latin typeface=""/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sz="2200" u="sng" dirty="0" err="1">
                <a:solidFill>
                  <a:srgbClr val="295A4D"/>
                </a:solidFill>
                <a:latin typeface=""/>
              </a:rPr>
              <a:t>Declaration</a:t>
            </a:r>
            <a:r>
              <a:rPr lang="hr-HR" sz="2200" u="sng" dirty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u="sng" dirty="0" err="1">
                <a:solidFill>
                  <a:srgbClr val="295A4D"/>
                </a:solidFill>
                <a:latin typeface=""/>
              </a:rPr>
              <a:t>by</a:t>
            </a:r>
            <a:r>
              <a:rPr lang="hr-HR" sz="2200" u="sng" dirty="0">
                <a:solidFill>
                  <a:srgbClr val="295A4D"/>
                </a:solidFill>
                <a:latin typeface=""/>
              </a:rPr>
              <a:t> the </a:t>
            </a:r>
            <a:r>
              <a:rPr lang="hr-HR" sz="2200" u="sng" dirty="0" err="1" smtClean="0">
                <a:solidFill>
                  <a:srgbClr val="295A4D"/>
                </a:solidFill>
                <a:latin typeface=""/>
              </a:rPr>
              <a:t>Applicant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–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Potpisan i ovjeren Aneks II.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u="sng" dirty="0">
                <a:solidFill>
                  <a:srgbClr val="295A4D"/>
                </a:solidFill>
                <a:latin typeface=""/>
              </a:rPr>
              <a:t>Business </a:t>
            </a:r>
            <a:r>
              <a:rPr lang="en-US" sz="2200" u="sng" dirty="0" smtClean="0">
                <a:solidFill>
                  <a:srgbClr val="295A4D"/>
                </a:solidFill>
                <a:latin typeface=""/>
              </a:rPr>
              <a:t>Development</a:t>
            </a:r>
            <a:r>
              <a:rPr lang="hr-HR" sz="2200" u="sng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en-US" sz="2200" u="sng" dirty="0" smtClean="0">
                <a:solidFill>
                  <a:srgbClr val="295A4D"/>
                </a:solidFill>
                <a:latin typeface=""/>
              </a:rPr>
              <a:t>Plan </a:t>
            </a:r>
            <a:r>
              <a:rPr lang="en-US" sz="2200" u="sng" dirty="0">
                <a:solidFill>
                  <a:srgbClr val="295A4D"/>
                </a:solidFill>
                <a:latin typeface=""/>
              </a:rPr>
              <a:t>for Research Center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 – izrađen sukladno s Aneksom VI.</a:t>
            </a:r>
          </a:p>
          <a:p>
            <a:endParaRPr lang="hr-HR" sz="2200" dirty="0">
              <a:solidFill>
                <a:srgbClr val="295A4D"/>
              </a:solidFill>
              <a:latin typeface=""/>
            </a:endParaRPr>
          </a:p>
          <a:p>
            <a:r>
              <a:rPr lang="hr-HR" sz="2200" b="1" dirty="0">
                <a:solidFill>
                  <a:srgbClr val="295A4D"/>
                </a:solidFill>
                <a:latin typeface=""/>
              </a:rPr>
              <a:t>Obvezna dokumentacija prije donošenja </a:t>
            </a:r>
            <a:r>
              <a:rPr lang="hr-HR" sz="2200" b="1" i="1" dirty="0" err="1" smtClean="0">
                <a:solidFill>
                  <a:srgbClr val="295A4D"/>
                </a:solidFill>
                <a:latin typeface=""/>
              </a:rPr>
              <a:t>Award</a:t>
            </a:r>
            <a:r>
              <a:rPr lang="hr-HR" sz="2200" b="1" i="1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b="1" i="1" dirty="0" err="1" smtClean="0">
                <a:solidFill>
                  <a:srgbClr val="295A4D"/>
                </a:solidFill>
                <a:latin typeface=""/>
              </a:rPr>
              <a:t>decision</a:t>
            </a:r>
            <a:r>
              <a:rPr lang="hr-HR" sz="2200" b="1" i="1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i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potpisa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GA:</a:t>
            </a:r>
          </a:p>
          <a:p>
            <a:endParaRPr lang="hr-HR" sz="2200" b="1" dirty="0">
              <a:solidFill>
                <a:srgbClr val="295A4D"/>
              </a:solidFill>
              <a:latin typeface=""/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Dokumenti za izračun troška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osoblja (akti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koji određuju bruto plaću (npr. Odluka o plaći) – potpisano 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ovjereno; metodologija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izračuna plaće (.</a:t>
            </a:r>
            <a:r>
              <a:rPr lang="hr-HR" sz="2200" dirty="0" err="1">
                <a:solidFill>
                  <a:srgbClr val="295A4D"/>
                </a:solidFill>
                <a:latin typeface=""/>
              </a:rPr>
              <a:t>xls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/.</a:t>
            </a:r>
            <a:r>
              <a:rPr lang="hr-HR" sz="2200" dirty="0" err="1">
                <a:solidFill>
                  <a:srgbClr val="295A4D"/>
                </a:solidFill>
                <a:latin typeface=""/>
              </a:rPr>
              <a:t>xlsx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))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dirty="0" err="1">
                <a:solidFill>
                  <a:srgbClr val="295A4D"/>
                </a:solidFill>
                <a:latin typeface=""/>
              </a:rPr>
              <a:t>Environmental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 and </a:t>
            </a:r>
            <a:r>
              <a:rPr lang="hr-HR" sz="2200" dirty="0" err="1" smtClean="0">
                <a:solidFill>
                  <a:srgbClr val="295A4D"/>
                </a:solidFill>
                <a:latin typeface=""/>
              </a:rPr>
              <a:t>Social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dirty="0" err="1" smtClean="0">
                <a:solidFill>
                  <a:srgbClr val="295A4D"/>
                </a:solidFill>
                <a:latin typeface=""/>
              </a:rPr>
              <a:t>Screening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dirty="0" err="1" smtClean="0">
                <a:solidFill>
                  <a:srgbClr val="295A4D"/>
                </a:solidFill>
                <a:latin typeface=""/>
              </a:rPr>
              <a:t>Questionnaire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 – Aneks V.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JOPPD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obrazac/obrasci (A stranica)</a:t>
            </a:r>
            <a:endParaRPr lang="hr-HR" sz="2200" dirty="0">
              <a:solidFill>
                <a:srgbClr val="295A4D"/>
              </a:solidFill>
              <a:latin typeface=""/>
            </a:endParaRPr>
          </a:p>
          <a:p>
            <a:pPr marL="457200" indent="-457200">
              <a:buFont typeface="+mj-lt"/>
              <a:buAutoNum type="arabicPeriod"/>
            </a:pPr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endParaRPr lang="hr-HR" sz="2200" b="1" dirty="0">
              <a:solidFill>
                <a:srgbClr val="295A4D"/>
              </a:solidFill>
              <a:latin typeface=""/>
            </a:endParaRPr>
          </a:p>
          <a:p>
            <a:endParaRPr lang="hr-HR" sz="2200" dirty="0" smtClean="0">
              <a:solidFill>
                <a:srgbClr val="295A4D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755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30" y="-219807"/>
            <a:ext cx="5578479" cy="5829299"/>
          </a:xfrm>
        </p:spPr>
        <p:txBody>
          <a:bodyPr>
            <a:noAutofit/>
          </a:bodyPr>
          <a:lstStyle/>
          <a:p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sz="4000" dirty="0" smtClean="0"/>
              <a:t>Projekt DIGIT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dirty="0"/>
              <a:t/>
            </a:r>
            <a:br>
              <a:rPr lang="hr-HR" dirty="0"/>
            </a:br>
            <a:endParaRPr lang="hr-HR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D0F50-3592-009D-52CB-47922585D535}"/>
              </a:ext>
            </a:extLst>
          </p:cNvPr>
          <p:cNvSpPr/>
          <p:nvPr/>
        </p:nvSpPr>
        <p:spPr>
          <a:xfrm>
            <a:off x="646584" y="1828800"/>
            <a:ext cx="2349500" cy="172204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7E7612-7304-D1D2-FC39-318758619479}"/>
              </a:ext>
            </a:extLst>
          </p:cNvPr>
          <p:cNvSpPr/>
          <p:nvPr/>
        </p:nvSpPr>
        <p:spPr>
          <a:xfrm rot="16200000">
            <a:off x="4252547" y="1972516"/>
            <a:ext cx="6858000" cy="2912968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Content Placeholder 10" descr="A hand touching a screen&#10;&#10;Description automatically generated">
            <a:extLst>
              <a:ext uri="{FF2B5EF4-FFF2-40B4-BE49-F238E27FC236}">
                <a16:creationId xmlns:a16="http://schemas.microsoft.com/office/drawing/2014/main" id="{0BF26A4B-3DCF-21EF-3182-57977688C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520" y="0"/>
            <a:ext cx="5851521" cy="6858000"/>
          </a:xfrm>
        </p:spPr>
      </p:pic>
    </p:spTree>
    <p:extLst>
      <p:ext uri="{BB962C8B-B14F-4D97-AF65-F5344CB8AC3E}">
        <p14:creationId xmlns:p14="http://schemas.microsoft.com/office/powerpoint/2010/main" val="32232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55" y="531111"/>
            <a:ext cx="5578479" cy="5192681"/>
          </a:xfrm>
        </p:spPr>
        <p:txBody>
          <a:bodyPr>
            <a:noAutofit/>
          </a:bodyPr>
          <a:lstStyle/>
          <a:p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sz="3600" dirty="0" smtClean="0"/>
              <a:t>Postupak dodjele bespovratnih sredstava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dirty="0"/>
              <a:t/>
            </a:r>
            <a:br>
              <a:rPr lang="hr-HR" dirty="0"/>
            </a:br>
            <a:endParaRPr lang="hr-HR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D0F50-3592-009D-52CB-47922585D535}"/>
              </a:ext>
            </a:extLst>
          </p:cNvPr>
          <p:cNvSpPr/>
          <p:nvPr/>
        </p:nvSpPr>
        <p:spPr>
          <a:xfrm>
            <a:off x="646584" y="1828800"/>
            <a:ext cx="2349500" cy="172204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7E7612-7304-D1D2-FC39-318758619479}"/>
              </a:ext>
            </a:extLst>
          </p:cNvPr>
          <p:cNvSpPr/>
          <p:nvPr/>
        </p:nvSpPr>
        <p:spPr>
          <a:xfrm rot="16200000">
            <a:off x="4252547" y="1972516"/>
            <a:ext cx="6858000" cy="2912968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Content Placeholder 10" descr="A hand touching a screen&#10;&#10;Description automatically generated">
            <a:extLst>
              <a:ext uri="{FF2B5EF4-FFF2-40B4-BE49-F238E27FC236}">
                <a16:creationId xmlns:a16="http://schemas.microsoft.com/office/drawing/2014/main" id="{0BF26A4B-3DCF-21EF-3182-57977688C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520" y="0"/>
            <a:ext cx="5851521" cy="6858000"/>
          </a:xfrm>
        </p:spPr>
      </p:pic>
      <p:pic>
        <p:nvPicPr>
          <p:cNvPr id="7" name="Picture 6" descr="\\mzt\share\Uprave\znanost\DIGIT - PIU\2. Procurement\1.13. ICENT Nuqleus+DIGIT Website\Sadržaj web-a\Ikone za web\Professionalization of research cent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6" y="3757246"/>
            <a:ext cx="17526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7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7180616-7EE4-F6F8-A145-63EC259DB2A2}"/>
              </a:ext>
            </a:extLst>
          </p:cNvPr>
          <p:cNvGrpSpPr/>
          <p:nvPr/>
        </p:nvGrpSpPr>
        <p:grpSpPr>
          <a:xfrm>
            <a:off x="318210" y="1292469"/>
            <a:ext cx="11296427" cy="5011616"/>
            <a:chOff x="1528353" y="1911926"/>
            <a:chExt cx="4127863" cy="386185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ACC1D9C-3E8A-2C98-E32C-E7FC1EB229EA}"/>
                </a:ext>
              </a:extLst>
            </p:cNvPr>
            <p:cNvSpPr/>
            <p:nvPr/>
          </p:nvSpPr>
          <p:spPr>
            <a:xfrm>
              <a:off x="1528353" y="1911928"/>
              <a:ext cx="4127863" cy="3861856"/>
            </a:xfrm>
            <a:prstGeom prst="roundRect">
              <a:avLst/>
            </a:prstGeom>
            <a:solidFill>
              <a:srgbClr val="295A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16A39C-3B44-9556-1007-D1E58279C7E8}"/>
                </a:ext>
              </a:extLst>
            </p:cNvPr>
            <p:cNvSpPr/>
            <p:nvPr/>
          </p:nvSpPr>
          <p:spPr>
            <a:xfrm rot="10800000">
              <a:off x="2182173" y="1911926"/>
              <a:ext cx="2820216" cy="758122"/>
            </a:xfrm>
            <a:prstGeom prst="rect">
              <a:avLst/>
            </a:prstGeom>
            <a:solidFill>
              <a:srgbClr val="3591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6C0826C-B77F-F808-A8A0-EC48CFAE6190}"/>
              </a:ext>
            </a:extLst>
          </p:cNvPr>
          <p:cNvSpPr txBox="1"/>
          <p:nvPr/>
        </p:nvSpPr>
        <p:spPr>
          <a:xfrm>
            <a:off x="560068" y="1533157"/>
            <a:ext cx="9975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E9F1EF"/>
                </a:solidFill>
                <a:latin typeface=""/>
              </a:rPr>
              <a:t>Ključni datumi</a:t>
            </a:r>
          </a:p>
          <a:p>
            <a:pPr algn="just"/>
            <a:endParaRPr lang="hr-HR" sz="2000" b="1" dirty="0" smtClean="0">
              <a:solidFill>
                <a:srgbClr val="E9F1EF"/>
              </a:solidFill>
              <a:latin typeface=""/>
            </a:endParaRPr>
          </a:p>
          <a:p>
            <a:pPr algn="just"/>
            <a:endParaRPr lang="hr-HR" sz="2000" b="1" dirty="0" smtClean="0">
              <a:solidFill>
                <a:srgbClr val="E9F1EF"/>
              </a:solidFill>
              <a:latin typeface=""/>
            </a:endParaRPr>
          </a:p>
          <a:p>
            <a:pPr algn="just"/>
            <a:r>
              <a:rPr lang="hr-HR" sz="2000" b="1" dirty="0" smtClean="0">
                <a:solidFill>
                  <a:srgbClr val="E9F1EF"/>
                </a:solidFill>
                <a:latin typeface=""/>
              </a:rPr>
              <a:t>Datum objave: </a:t>
            </a:r>
            <a:r>
              <a:rPr lang="hr-HR" sz="2000" dirty="0" smtClean="0">
                <a:solidFill>
                  <a:srgbClr val="E9F1EF"/>
                </a:solidFill>
                <a:latin typeface=""/>
              </a:rPr>
              <a:t>6.6.2025.</a:t>
            </a:r>
          </a:p>
          <a:p>
            <a:pPr algn="just">
              <a:buFont typeface="Wingdings" pitchFamily="2" charset="2"/>
              <a:buChar char="§"/>
            </a:pPr>
            <a:endParaRPr lang="hr-HR" sz="2000" dirty="0">
              <a:solidFill>
                <a:srgbClr val="E9F1EF"/>
              </a:solidFill>
              <a:latin typeface=""/>
            </a:endParaRPr>
          </a:p>
          <a:p>
            <a:r>
              <a:rPr lang="hr-HR" sz="2000" b="1" dirty="0" smtClean="0">
                <a:solidFill>
                  <a:srgbClr val="E9F1EF"/>
                </a:solidFill>
                <a:latin typeface=""/>
              </a:rPr>
              <a:t>Početak zaprimanja prijava: </a:t>
            </a:r>
            <a:r>
              <a:rPr lang="hr-HR" sz="2000" dirty="0" smtClean="0">
                <a:solidFill>
                  <a:srgbClr val="E9F1EF"/>
                </a:solidFill>
                <a:latin typeface=""/>
              </a:rPr>
              <a:t>13.6.2025., 9:00</a:t>
            </a:r>
          </a:p>
          <a:p>
            <a:pPr>
              <a:buFont typeface="Wingdings" pitchFamily="2" charset="2"/>
              <a:buChar char="§"/>
            </a:pPr>
            <a:endParaRPr lang="hr-HR" sz="2000" dirty="0">
              <a:solidFill>
                <a:srgbClr val="E9F1EF"/>
              </a:solidFill>
              <a:latin typeface=""/>
            </a:endParaRPr>
          </a:p>
          <a:p>
            <a:r>
              <a:rPr lang="hr-HR" sz="2000" b="1" dirty="0" smtClean="0">
                <a:solidFill>
                  <a:srgbClr val="E9F1EF"/>
                </a:solidFill>
                <a:latin typeface=""/>
              </a:rPr>
              <a:t>Završetak zaprimanja prijava: </a:t>
            </a:r>
            <a:r>
              <a:rPr lang="hr-HR" sz="2000" dirty="0" smtClean="0">
                <a:solidFill>
                  <a:srgbClr val="E9F1EF"/>
                </a:solidFill>
                <a:latin typeface=""/>
              </a:rPr>
              <a:t>1.9.2025., 16:00  </a:t>
            </a:r>
          </a:p>
          <a:p>
            <a:endParaRPr lang="hr-HR" sz="2000" dirty="0">
              <a:solidFill>
                <a:srgbClr val="E9F1EF"/>
              </a:solidFill>
              <a:latin typeface=""/>
            </a:endParaRPr>
          </a:p>
          <a:p>
            <a:r>
              <a:rPr lang="hr-HR" sz="2000" b="1" dirty="0" smtClean="0">
                <a:solidFill>
                  <a:srgbClr val="E9F1EF"/>
                </a:solidFill>
                <a:latin typeface=""/>
              </a:rPr>
              <a:t>Zaprimanje pitanja</a:t>
            </a:r>
            <a:r>
              <a:rPr lang="hr-HR" sz="2000" dirty="0" smtClean="0">
                <a:solidFill>
                  <a:srgbClr val="E9F1EF"/>
                </a:solidFill>
                <a:latin typeface=""/>
              </a:rPr>
              <a:t>: 22.8.2025. (odgovor u obliku FAQ-a do 29.8.2025.)</a:t>
            </a:r>
            <a:endParaRPr lang="hr-HR" sz="2000" dirty="0">
              <a:solidFill>
                <a:srgbClr val="E9F1EF"/>
              </a:solidFill>
              <a:latin typeface=""/>
            </a:endParaRPr>
          </a:p>
          <a:p>
            <a:pPr algn="just">
              <a:buFont typeface="Wingdings" pitchFamily="2" charset="2"/>
              <a:buChar char="§"/>
            </a:pPr>
            <a:endParaRPr lang="hr-HR" sz="2000" dirty="0">
              <a:solidFill>
                <a:srgbClr val="E9F1EF"/>
              </a:solidFill>
              <a:latin typeface="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4271" y="181860"/>
            <a:ext cx="9791701" cy="43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95A4D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hr-HR" sz="2400" dirty="0" smtClean="0"/>
              <a:t>Rokovi za dostavu projektnog prijedloga</a:t>
            </a:r>
            <a:endParaRPr lang="hr-H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4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8DCE-2178-9FEA-AB54-A279AE56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84" y="0"/>
            <a:ext cx="10515600" cy="707537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Postupak dodjele bespovratnih sredstava</a:t>
            </a:r>
            <a:endParaRPr lang="hr-HR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1" name="Dijagram 7"/>
          <p:cNvGraphicFramePr/>
          <p:nvPr>
            <p:extLst>
              <p:ext uri="{D42A27DB-BD31-4B8C-83A1-F6EECF244321}">
                <p14:modId xmlns:p14="http://schemas.microsoft.com/office/powerpoint/2010/main" val="3585631697"/>
              </p:ext>
            </p:extLst>
          </p:nvPr>
        </p:nvGraphicFramePr>
        <p:xfrm>
          <a:off x="416169" y="914399"/>
          <a:ext cx="11166230" cy="490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40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20992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Ocjena kvalitete (1)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02482"/>
              </p:ext>
            </p:extLst>
          </p:nvPr>
        </p:nvGraphicFramePr>
        <p:xfrm>
          <a:off x="202223" y="719666"/>
          <a:ext cx="11772900" cy="588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240">
                  <a:extLst>
                    <a:ext uri="{9D8B030D-6E8A-4147-A177-3AD203B41FA5}">
                      <a16:colId xmlns:a16="http://schemas.microsoft.com/office/drawing/2014/main" val="2618578123"/>
                    </a:ext>
                  </a:extLst>
                </a:gridCol>
                <a:gridCol w="3019229">
                  <a:extLst>
                    <a:ext uri="{9D8B030D-6E8A-4147-A177-3AD203B41FA5}">
                      <a16:colId xmlns:a16="http://schemas.microsoft.com/office/drawing/2014/main" val="4167433008"/>
                    </a:ext>
                  </a:extLst>
                </a:gridCol>
                <a:gridCol w="5169461">
                  <a:extLst>
                    <a:ext uri="{9D8B030D-6E8A-4147-A177-3AD203B41FA5}">
                      <a16:colId xmlns:a16="http://schemas.microsoft.com/office/drawing/2014/main" val="1928605320"/>
                    </a:ext>
                  </a:extLst>
                </a:gridCol>
                <a:gridCol w="1881970">
                  <a:extLst>
                    <a:ext uri="{9D8B030D-6E8A-4147-A177-3AD203B41FA5}">
                      <a16:colId xmlns:a16="http://schemas.microsoft.com/office/drawing/2014/main" val="4146934480"/>
                    </a:ext>
                  </a:extLst>
                </a:gridCol>
              </a:tblGrid>
              <a:tr h="509388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Kriterij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95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Pod-kriterij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95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Opis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95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Maksimalan</a:t>
                      </a:r>
                      <a:r>
                        <a:rPr lang="hr-HR" sz="1400" baseline="0" dirty="0" smtClean="0">
                          <a:latin typeface="Open sans"/>
                          <a:cs typeface="Calibri" panose="020F0502020204030204" pitchFamily="34" charset="0"/>
                        </a:rPr>
                        <a:t> broj bodova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95A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97425"/>
                  </a:ext>
                </a:extLst>
              </a:tr>
              <a:tr h="629244">
                <a:tc rowSpan="3">
                  <a:txBody>
                    <a:bodyPr/>
                    <a:lstStyle/>
                    <a:p>
                      <a:pPr algn="ctr"/>
                      <a:endParaRPr lang="hr-HR" sz="1200" b="1" dirty="0" smtClean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hr-HR" sz="1200" b="1" dirty="0" smtClean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hr-HR" sz="1200" b="1" dirty="0" smtClean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hr-HR" sz="1200" b="1" dirty="0" smtClean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hr-HR" sz="1200" b="1" dirty="0" smtClean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hr-HR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Excellence</a:t>
                      </a:r>
                      <a:endParaRPr lang="hr-HR" sz="12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Clarity, relevance &amp; ambition of problem analysis &amp; intervention logic </a:t>
                      </a:r>
                      <a:endParaRPr lang="hr-HR" sz="12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Open sans"/>
                          <a:cs typeface="Calibri" panose="020F0502020204030204" pitchFamily="34" charset="0"/>
                        </a:rPr>
                        <a:t>Ocjenjuje se jasnoća i relevantnost analize problema te koliko logično i uvjerljivo projekt povezuje izazove s planiranim aktivnostima i očekivanim rezultatima.</a:t>
                      </a:r>
                      <a:endParaRPr lang="hr-HR" sz="12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>
                          <a:latin typeface="Open sans"/>
                          <a:cs typeface="Calibri" panose="020F0502020204030204" pitchFamily="34" charset="0"/>
                        </a:rPr>
                        <a:t>5*2=10</a:t>
                      </a:r>
                      <a:endParaRPr lang="hr-HR" sz="1200" b="1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63052"/>
                  </a:ext>
                </a:extLst>
              </a:tr>
              <a:tr h="629244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E9F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Adoption of advanced processes &amp; tools for better accessibility of equipment and services</a:t>
                      </a:r>
                      <a:endParaRPr lang="hr-HR" sz="12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F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Open sans"/>
                          <a:cs typeface="Calibri" panose="020F0502020204030204" pitchFamily="34" charset="0"/>
                        </a:rPr>
                        <a:t>Ocjenjuje se u kojoj mjeri projekt uvodi napredne alate i procese za bolju dostupnost opreme i usluga te učinkovitije upravljanje infrastrukturom.</a:t>
                      </a:r>
                      <a:endParaRPr lang="hr-HR" sz="12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F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>
                          <a:latin typeface="Open sans"/>
                          <a:cs typeface="Calibri" panose="020F0502020204030204" pitchFamily="34" charset="0"/>
                        </a:rPr>
                        <a:t>5</a:t>
                      </a:r>
                      <a:endParaRPr lang="hr-HR" sz="1200" b="1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F1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733594"/>
                  </a:ext>
                </a:extLst>
              </a:tr>
              <a:tr h="80902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Collaboration</a:t>
                      </a:r>
                      <a:r>
                        <a:rPr lang="hr-HR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hr-HR" sz="12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partnership</a:t>
                      </a:r>
                      <a:r>
                        <a:rPr lang="hr-HR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 development</a:t>
                      </a:r>
                      <a:endParaRPr lang="hr-HR" sz="12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Open sans"/>
                          <a:cs typeface="Calibri" panose="020F0502020204030204" pitchFamily="34" charset="0"/>
                        </a:rPr>
                        <a:t>Ocjenjuje se kvaliteta i održivost pristupa razvoju partnerstava s poduzećima i istraživačkim institucijama, s naglaskom na jačanje povjerenja, suradnje i zajedničkih ciljeva u komercijalizaciji istraživanja.</a:t>
                      </a:r>
                      <a:endParaRPr lang="hr-HR" sz="12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>
                          <a:latin typeface="Open sans"/>
                          <a:cs typeface="Calibri" panose="020F0502020204030204" pitchFamily="34" charset="0"/>
                        </a:rPr>
                        <a:t>5</a:t>
                      </a:r>
                      <a:endParaRPr lang="hr-HR" sz="1200" b="1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028069"/>
                  </a:ext>
                </a:extLst>
              </a:tr>
              <a:tr h="44946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1" dirty="0" smtClean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1" dirty="0" smtClean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1" dirty="0" smtClean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1" dirty="0" smtClean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Potential </a:t>
                      </a:r>
                    </a:p>
                    <a:p>
                      <a:pPr algn="ctr"/>
                      <a:endParaRPr lang="hr-HR" sz="12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9F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Magnitude </a:t>
                      </a:r>
                      <a:r>
                        <a:rPr lang="hr-HR" sz="12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hr-HR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2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expected</a:t>
                      </a:r>
                      <a:r>
                        <a:rPr lang="hr-HR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2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change</a:t>
                      </a:r>
                      <a:r>
                        <a:rPr lang="hr-HR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 </a:t>
                      </a:r>
                      <a:endParaRPr lang="hr-HR" sz="12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F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Open sans"/>
                          <a:cs typeface="Calibri" panose="020F0502020204030204" pitchFamily="34" charset="0"/>
                        </a:rPr>
                        <a:t>Ocjenjuje se opseg i važnost očekivanih promjena, temeljenih na jasno definiranim pokazateljima i podacima o početnom stanju.</a:t>
                      </a:r>
                      <a:endParaRPr lang="hr-HR" sz="12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F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latin typeface="Open sans"/>
                          <a:cs typeface="Calibri" panose="020F0502020204030204" pitchFamily="34" charset="0"/>
                        </a:rPr>
                        <a:t>5*2=10</a:t>
                      </a:r>
                      <a:endParaRPr lang="hr-HR" sz="1200" b="1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F1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58767"/>
                  </a:ext>
                </a:extLst>
              </a:tr>
              <a:tr h="629244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Potential of exploitation of current resources and results </a:t>
                      </a:r>
                      <a:endParaRPr lang="hr-HR" sz="12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Open sans"/>
                          <a:cs typeface="Calibri" panose="020F0502020204030204" pitchFamily="34" charset="0"/>
                        </a:rPr>
                        <a:t>Ocjenjuje se kako projekt koristi postojeće resurse i rezultate istraživanja te razvija njihov potencijal za daljnju primjenu i komercijalizaciju.</a:t>
                      </a:r>
                      <a:endParaRPr lang="hr-HR" sz="12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>
                          <a:latin typeface="Open sans"/>
                          <a:cs typeface="Calibri" panose="020F0502020204030204" pitchFamily="34" charset="0"/>
                        </a:rPr>
                        <a:t>5</a:t>
                      </a:r>
                      <a:endParaRPr lang="hr-HR" sz="1200" b="1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8941"/>
                  </a:ext>
                </a:extLst>
              </a:tr>
              <a:tr h="629244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E9F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Long-term</a:t>
                      </a:r>
                      <a:r>
                        <a:rPr lang="hr-HR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2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sustainability</a:t>
                      </a:r>
                      <a:endParaRPr lang="hr-HR" sz="12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F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Open sans"/>
                          <a:cs typeface="Calibri" panose="020F0502020204030204" pitchFamily="34" charset="0"/>
                        </a:rPr>
                        <a:t>Ocjenjuje se koliko su predložene aktivnosti održive nakon završetka projekta, uključujući strategije financiranja, zadržavanja kadrova i prijenosa znanja.</a:t>
                      </a:r>
                      <a:endParaRPr lang="hr-HR" sz="12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F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>
                          <a:latin typeface="Open sans"/>
                          <a:cs typeface="Calibri" panose="020F0502020204030204" pitchFamily="34" charset="0"/>
                        </a:rPr>
                        <a:t>5</a:t>
                      </a:r>
                      <a:endParaRPr lang="hr-HR" sz="1200" b="1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F1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855134"/>
                  </a:ext>
                </a:extLst>
              </a:tr>
              <a:tr h="44946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1" dirty="0" smtClean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1" dirty="0" smtClean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1" dirty="0" smtClean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1" dirty="0" smtClean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Feasibility</a:t>
                      </a:r>
                    </a:p>
                    <a:p>
                      <a:pPr algn="ctr"/>
                      <a:endParaRPr lang="hr-HR" sz="12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Implementation</a:t>
                      </a:r>
                      <a:r>
                        <a:rPr lang="hr-HR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2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capacity</a:t>
                      </a:r>
                      <a:r>
                        <a:rPr lang="hr-HR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hr-HR" sz="12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expertise</a:t>
                      </a:r>
                      <a:endParaRPr lang="hr-HR" sz="12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Open sans"/>
                          <a:cs typeface="Calibri" panose="020F0502020204030204" pitchFamily="34" charset="0"/>
                        </a:rPr>
                        <a:t>Ocjenjuje se sposobnost prijavitelja za provedbu projekta na temelju kapaciteta, stručnosti, iskustva i dostupnih resursa.</a:t>
                      </a:r>
                      <a:endParaRPr lang="hr-HR" sz="12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latin typeface="Open sans"/>
                          <a:cs typeface="Calibri" panose="020F0502020204030204" pitchFamily="34" charset="0"/>
                        </a:rPr>
                        <a:t>5*2=10</a:t>
                      </a:r>
                      <a:endParaRPr lang="hr-HR" sz="1200" b="1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901782"/>
                  </a:ext>
                </a:extLst>
              </a:tr>
              <a:tr h="44946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E9F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Risk</a:t>
                      </a:r>
                      <a:r>
                        <a:rPr lang="hr-HR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 management</a:t>
                      </a:r>
                      <a:endParaRPr lang="hr-HR" sz="12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F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Open sans"/>
                          <a:cs typeface="Calibri" panose="020F0502020204030204" pitchFamily="34" charset="0"/>
                        </a:rPr>
                        <a:t>Ocjenjuje se prepoznavanje ključnih rizika i kvalitetno planiranje mjera za njihovo ublažavanje i upravljanje.</a:t>
                      </a:r>
                      <a:endParaRPr lang="hr-HR" sz="12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F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>
                          <a:latin typeface="Open sans"/>
                          <a:cs typeface="Calibri" panose="020F0502020204030204" pitchFamily="34" charset="0"/>
                        </a:rPr>
                        <a:t>5</a:t>
                      </a:r>
                      <a:endParaRPr lang="hr-HR" sz="1200" b="1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F1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67226"/>
                  </a:ext>
                </a:extLst>
              </a:tr>
              <a:tr h="629244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Feasibility of </a:t>
                      </a:r>
                      <a:r>
                        <a:rPr lang="en-US" sz="12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workplan</a:t>
                      </a:r>
                      <a:r>
                        <a:rPr lang="en-US" sz="12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 with proposed budget </a:t>
                      </a:r>
                      <a:endParaRPr lang="hr-HR" sz="12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Open sans"/>
                          <a:cs typeface="Calibri" panose="020F0502020204030204" pitchFamily="34" charset="0"/>
                        </a:rPr>
                        <a:t>Ocjenjuje se izvedivost plana rada i proračuna, uključujući jasnoću aktivnosti, realnost vremenskog okvira i usklađenost troškova s ciljevima projekta.</a:t>
                      </a:r>
                      <a:endParaRPr lang="hr-HR" sz="12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>
                          <a:latin typeface="Open sans"/>
                          <a:cs typeface="Calibri" panose="020F0502020204030204" pitchFamily="34" charset="0"/>
                        </a:rPr>
                        <a:t>5</a:t>
                      </a:r>
                      <a:endParaRPr lang="hr-HR" sz="1200" b="1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45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2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20992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Ocjena kvalitete (2)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792411" y="1089728"/>
            <a:ext cx="1070023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Napomene:</a:t>
            </a:r>
          </a:p>
          <a:p>
            <a:endParaRPr lang="hr-HR" sz="2200" b="1" dirty="0" smtClean="0">
              <a:solidFill>
                <a:srgbClr val="295A4D"/>
              </a:solidFill>
              <a:latin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Postupkom koordinira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MZOM,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odnosno Evaluacijski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odbor</a:t>
            </a:r>
          </a:p>
          <a:p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Svaki projektni prijedlog ocjenjuje se sukladno pod-kriterijima, ocjenama 0-5</a:t>
            </a:r>
          </a:p>
          <a:p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Ako projektni prijedlog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dobije 0 bodova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za bilo koji pod-kriterij, automatski se isključuje iz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postupka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dodjele</a:t>
            </a:r>
          </a:p>
          <a:p>
            <a:endParaRPr lang="hr-HR" sz="2200" dirty="0">
              <a:solidFill>
                <a:srgbClr val="295A4D"/>
              </a:solidFill>
              <a:latin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Projektni prijedlog mora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ostvariti minimalno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60% kako ne bi bio isključen iz postupka dodjele</a:t>
            </a:r>
          </a:p>
          <a:p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U sljedeću fazu postupka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upućuju se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isključivo projektni prijedlozi koji su ušli u uži izbor, a koji su odabrani na temelju ostvarenog broja bodova i dostupne financijske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alokacije</a:t>
            </a:r>
          </a:p>
        </p:txBody>
      </p:sp>
    </p:spTree>
    <p:extLst>
      <p:ext uri="{BB962C8B-B14F-4D97-AF65-F5344CB8AC3E}">
        <p14:creationId xmlns:p14="http://schemas.microsoft.com/office/powerpoint/2010/main" val="21477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30" y="689007"/>
            <a:ext cx="5578479" cy="5192681"/>
          </a:xfrm>
        </p:spPr>
        <p:txBody>
          <a:bodyPr>
            <a:noAutofit/>
          </a:bodyPr>
          <a:lstStyle/>
          <a:p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en-US" sz="3600" dirty="0"/>
              <a:t>Call for proposals </a:t>
            </a:r>
            <a:r>
              <a:rPr lang="hr-HR" sz="3600" dirty="0" smtClean="0"/>
              <a:t>Routes to Synergies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hr-HR" sz="3600" dirty="0" smtClean="0"/>
              <a:t>- glavne značajke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dirty="0"/>
              <a:t/>
            </a:r>
            <a:br>
              <a:rPr lang="hr-HR" dirty="0"/>
            </a:br>
            <a:endParaRPr lang="hr-HR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D0F50-3592-009D-52CB-47922585D535}"/>
              </a:ext>
            </a:extLst>
          </p:cNvPr>
          <p:cNvSpPr/>
          <p:nvPr/>
        </p:nvSpPr>
        <p:spPr>
          <a:xfrm>
            <a:off x="646584" y="1828800"/>
            <a:ext cx="2349500" cy="172204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7E7612-7304-D1D2-FC39-318758619479}"/>
              </a:ext>
            </a:extLst>
          </p:cNvPr>
          <p:cNvSpPr/>
          <p:nvPr/>
        </p:nvSpPr>
        <p:spPr>
          <a:xfrm rot="16200000">
            <a:off x="4252547" y="1972516"/>
            <a:ext cx="6858000" cy="2912968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Content Placeholder 10" descr="A hand touching a screen&#10;&#10;Description automatically generated">
            <a:extLst>
              <a:ext uri="{FF2B5EF4-FFF2-40B4-BE49-F238E27FC236}">
                <a16:creationId xmlns:a16="http://schemas.microsoft.com/office/drawing/2014/main" id="{0BF26A4B-3DCF-21EF-3182-57977688C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520" y="0"/>
            <a:ext cx="5851521" cy="6858000"/>
          </a:xfrm>
        </p:spPr>
      </p:pic>
      <p:pic>
        <p:nvPicPr>
          <p:cNvPr id="8" name="Slika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76" y="3919660"/>
            <a:ext cx="1660525" cy="16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73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Dokumentacija Poziva</a:t>
            </a:r>
            <a:endParaRPr lang="hr-H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706498" y="1282784"/>
            <a:ext cx="1021669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295A4D"/>
                </a:solidFill>
                <a:latin typeface=""/>
              </a:rPr>
              <a:t>Guidelines for </a:t>
            </a:r>
            <a:r>
              <a:rPr lang="en-US" sz="2400" b="1" dirty="0" smtClean="0">
                <a:solidFill>
                  <a:srgbClr val="295A4D"/>
                </a:solidFill>
                <a:latin typeface=""/>
              </a:rPr>
              <a:t>Applicants</a:t>
            </a:r>
            <a:endParaRPr lang="hr-HR" sz="2400" b="1" dirty="0" smtClean="0">
              <a:solidFill>
                <a:srgbClr val="295A4D"/>
              </a:solidFill>
              <a:latin typeface="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rgbClr val="295A4D"/>
              </a:solidFill>
              <a:latin typeface="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5A4D"/>
                </a:solidFill>
                <a:latin typeface=""/>
              </a:rPr>
              <a:t>Annex I. Conditions for the preparation and implementation of projects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5A4D"/>
                </a:solidFill>
                <a:latin typeface=""/>
              </a:rPr>
              <a:t>Annex II. Declaration by the Applicant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5A4D"/>
                </a:solidFill>
                <a:latin typeface=""/>
              </a:rPr>
              <a:t>Annex III. Declaration by the Partner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5A4D"/>
                </a:solidFill>
                <a:latin typeface=""/>
              </a:rPr>
              <a:t>Annex IV. Application Form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5A4D"/>
                </a:solidFill>
                <a:latin typeface=""/>
              </a:rPr>
              <a:t>Annex V. Indicative content of the baseline survey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5A4D"/>
                </a:solidFill>
                <a:latin typeface=""/>
              </a:rPr>
              <a:t>Annex VI. Minimum content requirements for the partnership agreement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5A4D"/>
                </a:solidFill>
                <a:latin typeface=""/>
              </a:rPr>
              <a:t>Annex VII. Environmental and social screening questionnaire</a:t>
            </a:r>
            <a:endParaRPr lang="hr-HR" sz="2400" dirty="0">
              <a:solidFill>
                <a:srgbClr val="295A4D"/>
              </a:solidFill>
              <a:latin typeface="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45F7D4-15A7-EA43-4E91-D99338AC30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68" y="1224758"/>
            <a:ext cx="1061545" cy="10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379443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Cilj Poziva</a:t>
            </a:r>
            <a:r>
              <a:rPr lang="hr-HR" sz="2400" b="1" dirty="0" smtClean="0"/>
              <a:t/>
            </a:r>
            <a:br>
              <a:rPr lang="hr-HR" sz="2400" b="1" dirty="0" smtClean="0"/>
            </a:br>
            <a:endParaRPr lang="hr-HR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88659-C47A-2367-B9B1-D628124A1B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11" y="1282784"/>
            <a:ext cx="669108" cy="669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706498" y="1282784"/>
            <a:ext cx="1021669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Opći cilj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: Priprema konzorcija za uspješno sudjelovanje u programu Obzor Europa</a:t>
            </a:r>
          </a:p>
          <a:p>
            <a:endParaRPr lang="hr-HR" sz="2200" dirty="0">
              <a:solidFill>
                <a:srgbClr val="295A4D"/>
              </a:solidFill>
              <a:latin typeface=""/>
            </a:endParaRPr>
          </a:p>
          <a:p>
            <a:r>
              <a:rPr lang="hr-HR" sz="2200" dirty="0" smtClean="0">
                <a:solidFill>
                  <a:srgbClr val="295A4D"/>
                </a:solidFill>
                <a:latin typeface=""/>
              </a:rPr>
              <a:t>Pozivom se nastoji osigurati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održivo korištenje istraživačke infrastrukture i kapaciteta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 razvijenih kroz ulaganja iz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EFRR-a (OPRK, OPKK, PKK)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Mehanizma za oporavak i otpornost (NPOO).</a:t>
            </a:r>
          </a:p>
          <a:p>
            <a:endParaRPr lang="hr-HR" sz="2200" dirty="0">
              <a:solidFill>
                <a:srgbClr val="295A4D"/>
              </a:solidFill>
              <a:latin typeface=""/>
            </a:endParaRPr>
          </a:p>
          <a:p>
            <a:r>
              <a:rPr lang="hr-HR" sz="2200" dirty="0" smtClean="0">
                <a:solidFill>
                  <a:srgbClr val="295A4D"/>
                </a:solidFill>
                <a:latin typeface=""/>
              </a:rPr>
              <a:t>Poziv se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temelji na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teoriji promjene (</a:t>
            </a:r>
            <a:r>
              <a:rPr lang="hr-HR" sz="2200" b="1" dirty="0" err="1">
                <a:solidFill>
                  <a:srgbClr val="295A4D"/>
                </a:solidFill>
                <a:latin typeface=""/>
              </a:rPr>
              <a:t>Theory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b="1" dirty="0" err="1">
                <a:solidFill>
                  <a:srgbClr val="295A4D"/>
                </a:solidFill>
                <a:latin typeface=""/>
              </a:rPr>
              <a:t>of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b="1" dirty="0" err="1">
                <a:solidFill>
                  <a:srgbClr val="295A4D"/>
                </a:solidFill>
                <a:latin typeface=""/>
              </a:rPr>
              <a:t>Change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)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i usmjeren je na ostvarenje mjerljivih rezultata u području međunarodnog povezivanja i iskorištenosti istraživačke infrastrukture.</a:t>
            </a:r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endParaRPr lang="hr-HR" sz="2200" b="1" dirty="0">
              <a:solidFill>
                <a:srgbClr val="295A4D"/>
              </a:solidFill>
              <a:latin typeface="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943244-DFB9-E67A-4E54-DD69737B4A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11" y="2424347"/>
            <a:ext cx="570395" cy="570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45F7D4-15A7-EA43-4E91-D99338AC30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13" y="3625059"/>
            <a:ext cx="771095" cy="7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A2189-AD93-329E-0AAD-1CA743745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Diagonal Corners Snipped 44">
            <a:extLst>
              <a:ext uri="{FF2B5EF4-FFF2-40B4-BE49-F238E27FC236}">
                <a16:creationId xmlns:a16="http://schemas.microsoft.com/office/drawing/2014/main" id="{27C638FE-3B62-CE3D-C26F-FF1BFEEDBC00}"/>
              </a:ext>
            </a:extLst>
          </p:cNvPr>
          <p:cNvSpPr/>
          <p:nvPr/>
        </p:nvSpPr>
        <p:spPr>
          <a:xfrm>
            <a:off x="927215" y="149088"/>
            <a:ext cx="3650989" cy="466422"/>
          </a:xfrm>
          <a:prstGeom prst="snip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E4F11265-18FC-7375-3E1B-149C942FA978}"/>
              </a:ext>
            </a:extLst>
          </p:cNvPr>
          <p:cNvSpPr/>
          <p:nvPr/>
        </p:nvSpPr>
        <p:spPr>
          <a:xfrm>
            <a:off x="3634630" y="1152974"/>
            <a:ext cx="6993800" cy="582043"/>
          </a:xfrm>
          <a:prstGeom prst="triangle">
            <a:avLst>
              <a:gd name="adj" fmla="val 5063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A727C71-D1C6-2AD3-ECAD-257D5E09A277}"/>
              </a:ext>
            </a:extLst>
          </p:cNvPr>
          <p:cNvSpPr/>
          <p:nvPr/>
        </p:nvSpPr>
        <p:spPr>
          <a:xfrm rot="16200000">
            <a:off x="-1947046" y="3225768"/>
            <a:ext cx="6471156" cy="67176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1E0326-576C-EF2A-C2A7-E98C9D7EB31C}"/>
              </a:ext>
            </a:extLst>
          </p:cNvPr>
          <p:cNvSpPr txBox="1"/>
          <p:nvPr/>
        </p:nvSpPr>
        <p:spPr>
          <a:xfrm rot="16200000">
            <a:off x="370585" y="1745932"/>
            <a:ext cx="1784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E8853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OUTCOMES</a:t>
            </a: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5F3BF23B-B565-B40B-4541-A97F62B62A17}"/>
              </a:ext>
            </a:extLst>
          </p:cNvPr>
          <p:cNvSpPr/>
          <p:nvPr/>
        </p:nvSpPr>
        <p:spPr>
          <a:xfrm rot="16200000">
            <a:off x="399829" y="2835166"/>
            <a:ext cx="2516829" cy="298368"/>
          </a:xfrm>
          <a:prstGeom prst="curved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A2886-0636-1BAF-3911-DDDD68B49D18}"/>
              </a:ext>
            </a:extLst>
          </p:cNvPr>
          <p:cNvSpPr txBox="1"/>
          <p:nvPr/>
        </p:nvSpPr>
        <p:spPr>
          <a:xfrm rot="16200000">
            <a:off x="565127" y="3768856"/>
            <a:ext cx="1433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E8853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IMMEDIATE 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BDFE67-E31D-2083-E737-6C73DBF5022D}"/>
              </a:ext>
            </a:extLst>
          </p:cNvPr>
          <p:cNvSpPr txBox="1"/>
          <p:nvPr/>
        </p:nvSpPr>
        <p:spPr>
          <a:xfrm rot="16200000">
            <a:off x="1057502" y="2998999"/>
            <a:ext cx="1104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Assumptions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D882F6-77A6-A237-C485-AAEF64AFC791}"/>
              </a:ext>
            </a:extLst>
          </p:cNvPr>
          <p:cNvSpPr txBox="1"/>
          <p:nvPr/>
        </p:nvSpPr>
        <p:spPr>
          <a:xfrm rot="16200000">
            <a:off x="384761" y="5419324"/>
            <a:ext cx="1784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E8853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ACTIVITIES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B42420-B19E-F0BB-A7B1-5F1BB76E3831}"/>
              </a:ext>
            </a:extLst>
          </p:cNvPr>
          <p:cNvSpPr txBox="1"/>
          <p:nvPr/>
        </p:nvSpPr>
        <p:spPr>
          <a:xfrm rot="16200000">
            <a:off x="764490" y="6301377"/>
            <a:ext cx="1025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E8853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INPUTS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9508DC-A06F-1B5A-239C-AD0805F62641}"/>
              </a:ext>
            </a:extLst>
          </p:cNvPr>
          <p:cNvSpPr/>
          <p:nvPr/>
        </p:nvSpPr>
        <p:spPr>
          <a:xfrm>
            <a:off x="1929924" y="6095136"/>
            <a:ext cx="7476838" cy="633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Grant awarded by the DIGIT 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Projec</a:t>
            </a:r>
            <a:r>
              <a:rPr kumimoji="0" lang="hr-HR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3E8853">
                  <a:lumMod val="75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Project management is organized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Organizational support for the implementation of activities</a:t>
            </a:r>
          </a:p>
        </p:txBody>
      </p:sp>
      <p:pic>
        <p:nvPicPr>
          <p:cNvPr id="29" name="Graphic 28" descr="Coins">
            <a:extLst>
              <a:ext uri="{FF2B5EF4-FFF2-40B4-BE49-F238E27FC236}">
                <a16:creationId xmlns:a16="http://schemas.microsoft.com/office/drawing/2014/main" id="{7D1E5297-9D4E-965C-1607-EB20629EBF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09603" y="6095136"/>
            <a:ext cx="228600" cy="228600"/>
          </a:xfrm>
          <a:prstGeom prst="rect">
            <a:avLst/>
          </a:prstGeom>
        </p:spPr>
      </p:pic>
      <p:pic>
        <p:nvPicPr>
          <p:cNvPr id="30" name="Graphic 29" descr="Users">
            <a:extLst>
              <a:ext uri="{FF2B5EF4-FFF2-40B4-BE49-F238E27FC236}">
                <a16:creationId xmlns:a16="http://schemas.microsoft.com/office/drawing/2014/main" id="{26BAAF09-5899-4D84-3A27-3B55A3A0EE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09603" y="6312552"/>
            <a:ext cx="228600" cy="2286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819CECF-1560-D59D-A16D-AB2A0CE539D5}"/>
              </a:ext>
            </a:extLst>
          </p:cNvPr>
          <p:cNvSpPr txBox="1"/>
          <p:nvPr/>
        </p:nvSpPr>
        <p:spPr>
          <a:xfrm>
            <a:off x="927214" y="738769"/>
            <a:ext cx="1240860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Call objective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3E8853">
                  <a:lumMod val="5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1" name="Graphic 50" descr="Gears">
            <a:extLst>
              <a:ext uri="{FF2B5EF4-FFF2-40B4-BE49-F238E27FC236}">
                <a16:creationId xmlns:a16="http://schemas.microsoft.com/office/drawing/2014/main" id="{D2BABBF4-FB87-A5FB-2F2D-537202CF034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82864" y="6534648"/>
            <a:ext cx="282077" cy="282077"/>
          </a:xfrm>
          <a:prstGeom prst="rect">
            <a:avLst/>
          </a:prstGeom>
        </p:spPr>
      </p:pic>
      <p:sp>
        <p:nvSpPr>
          <p:cNvPr id="45" name="Rectangle: Diagonal Corners Snipped 44">
            <a:extLst>
              <a:ext uri="{FF2B5EF4-FFF2-40B4-BE49-F238E27FC236}">
                <a16:creationId xmlns:a16="http://schemas.microsoft.com/office/drawing/2014/main" id="{BBB13100-9DC1-7235-E495-D4D97DCA63C7}"/>
              </a:ext>
            </a:extLst>
          </p:cNvPr>
          <p:cNvSpPr/>
          <p:nvPr/>
        </p:nvSpPr>
        <p:spPr>
          <a:xfrm>
            <a:off x="2152910" y="664500"/>
            <a:ext cx="8635926" cy="451280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Prepare beneficiaries for a successful participation in Horizon Europe with an array of supporting activities that contribute to their coordination capacities, internationalization, valorization and technology uptake.</a:t>
            </a:r>
          </a:p>
        </p:txBody>
      </p:sp>
      <p:sp>
        <p:nvSpPr>
          <p:cNvPr id="31" name="Rectangle: Diagonal Corners Snipped 44">
            <a:extLst>
              <a:ext uri="{FF2B5EF4-FFF2-40B4-BE49-F238E27FC236}">
                <a16:creationId xmlns:a16="http://schemas.microsoft.com/office/drawing/2014/main" id="{C1C7D181-FA41-639B-778A-42041740E3B7}"/>
              </a:ext>
            </a:extLst>
          </p:cNvPr>
          <p:cNvSpPr/>
          <p:nvPr/>
        </p:nvSpPr>
        <p:spPr>
          <a:xfrm>
            <a:off x="2152910" y="154461"/>
            <a:ext cx="8029595" cy="463453"/>
          </a:xfrm>
          <a:prstGeom prst="snip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Theory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hr-H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of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hr-H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Change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[O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] Expected long-term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effect: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9" name="Rectangle: Diagonal Corners Snipped 44">
            <a:extLst>
              <a:ext uri="{FF2B5EF4-FFF2-40B4-BE49-F238E27FC236}">
                <a16:creationId xmlns:a16="http://schemas.microsoft.com/office/drawing/2014/main" id="{FF5A6489-C827-3008-E522-DF66C83E2300}"/>
              </a:ext>
            </a:extLst>
          </p:cNvPr>
          <p:cNvSpPr/>
          <p:nvPr/>
        </p:nvSpPr>
        <p:spPr>
          <a:xfrm>
            <a:off x="5619456" y="145643"/>
            <a:ext cx="5166414" cy="463521"/>
          </a:xfrm>
          <a:prstGeom prst="snip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Number of Croatian participants in Horizon Europe acting as project </a:t>
            </a: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lead</a:t>
            </a:r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84B3E20-8374-7C08-3A56-89E44165B6A5}"/>
              </a:ext>
            </a:extLst>
          </p:cNvPr>
          <p:cNvSpPr/>
          <p:nvPr/>
        </p:nvSpPr>
        <p:spPr>
          <a:xfrm>
            <a:off x="8080787" y="1855756"/>
            <a:ext cx="2705083" cy="68654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Number of unique infrastructure users on annual basis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Number of hours of equipment utilization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3E8853">
                  <a:lumMod val="5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7" name="Rectangle: Top Corners Rounded 66">
            <a:extLst>
              <a:ext uri="{FF2B5EF4-FFF2-40B4-BE49-F238E27FC236}">
                <a16:creationId xmlns:a16="http://schemas.microsoft.com/office/drawing/2014/main" id="{81FF82FB-A70E-B8EC-EB59-3F11073CAA49}"/>
              </a:ext>
            </a:extLst>
          </p:cNvPr>
          <p:cNvSpPr/>
          <p:nvPr/>
        </p:nvSpPr>
        <p:spPr>
          <a:xfrm>
            <a:off x="8080787" y="1360109"/>
            <a:ext cx="2705084" cy="464400"/>
          </a:xfrm>
          <a:prstGeom prst="round2Same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[B] Enhanced utilization of research infrastructure</a:t>
            </a:r>
            <a:endParaRPr kumimoji="0" lang="en-US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27E0B1F-C99C-AD36-E878-F6B600CF6E97}"/>
              </a:ext>
            </a:extLst>
          </p:cNvPr>
          <p:cNvSpPr/>
          <p:nvPr/>
        </p:nvSpPr>
        <p:spPr>
          <a:xfrm>
            <a:off x="2198837" y="4168798"/>
            <a:ext cx="2613792" cy="89450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Number of consortia established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Number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of project proposals prepared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Number of </a:t>
            </a: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networking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events organized and attended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Number of participants at </a:t>
            </a: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networking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events organized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3E8853">
                  <a:lumMod val="5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A6B42D4-4A17-87BF-E3F4-91F1BF4256E6}"/>
              </a:ext>
            </a:extLst>
          </p:cNvPr>
          <p:cNvSpPr/>
          <p:nvPr/>
        </p:nvSpPr>
        <p:spPr>
          <a:xfrm>
            <a:off x="2182059" y="3552315"/>
            <a:ext cx="2621790" cy="6190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[Aa] Increased support for preparing Horizon applications</a:t>
            </a:r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409EBD36-7441-0645-1718-93FEFCB390AE}"/>
              </a:ext>
            </a:extLst>
          </p:cNvPr>
          <p:cNvSpPr/>
          <p:nvPr/>
        </p:nvSpPr>
        <p:spPr>
          <a:xfrm>
            <a:off x="3213541" y="5099303"/>
            <a:ext cx="387252" cy="14342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7CED7">
                  <a:lumMod val="75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33F3974-0194-D2F4-63F3-E39D21AE1F92}"/>
              </a:ext>
            </a:extLst>
          </p:cNvPr>
          <p:cNvSpPr/>
          <p:nvPr/>
        </p:nvSpPr>
        <p:spPr>
          <a:xfrm>
            <a:off x="2190057" y="5244678"/>
            <a:ext cx="2613792" cy="350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Preparation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of projects for Horizon Europe calls for </a:t>
            </a: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proposals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3E8853">
                  <a:lumMod val="75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B93D52B6-900F-6600-15BE-8063614DAFFB}"/>
              </a:ext>
            </a:extLst>
          </p:cNvPr>
          <p:cNvSpPr/>
          <p:nvPr/>
        </p:nvSpPr>
        <p:spPr>
          <a:xfrm>
            <a:off x="2636441" y="2489051"/>
            <a:ext cx="4462070" cy="983594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3A137DA-4990-5264-00B6-576376EA58B1}"/>
              </a:ext>
            </a:extLst>
          </p:cNvPr>
          <p:cNvSpPr/>
          <p:nvPr/>
        </p:nvSpPr>
        <p:spPr>
          <a:xfrm>
            <a:off x="4908924" y="2721286"/>
            <a:ext cx="2554737" cy="751359"/>
          </a:xfrm>
          <a:prstGeom prst="roundRect">
            <a:avLst/>
          </a:prstGeom>
          <a:solidFill>
            <a:schemeClr val="lt1">
              <a:alpha val="64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If: skill development fill the capacity gaps related to Horizon Europe participation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4B97CA4-172D-BF22-A39C-E741E2B16D24}"/>
              </a:ext>
            </a:extLst>
          </p:cNvPr>
          <p:cNvSpPr/>
          <p:nvPr/>
        </p:nvSpPr>
        <p:spPr>
          <a:xfrm>
            <a:off x="4892821" y="4166434"/>
            <a:ext cx="2570840" cy="83255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Number of researchers participating in training* 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3E8853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3E8853">
                  <a:lumMod val="5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3E8853">
                  <a:lumMod val="5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3E8853">
                  <a:lumMod val="5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393E626-2E23-976B-4BC4-FEF2322D7003}"/>
              </a:ext>
            </a:extLst>
          </p:cNvPr>
          <p:cNvSpPr/>
          <p:nvPr/>
        </p:nvSpPr>
        <p:spPr>
          <a:xfrm>
            <a:off x="8075070" y="3561648"/>
            <a:ext cx="2710800" cy="61166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[Ba] Increased support for visibility and outreach of </a:t>
            </a:r>
            <a:r>
              <a:rPr kumimoji="0" lang="hr-HR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research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infrastructure</a:t>
            </a: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90A55262-C503-32C4-625A-60D9B7F2D2B7}"/>
              </a:ext>
            </a:extLst>
          </p:cNvPr>
          <p:cNvSpPr/>
          <p:nvPr/>
        </p:nvSpPr>
        <p:spPr>
          <a:xfrm>
            <a:off x="6041082" y="4990589"/>
            <a:ext cx="421327" cy="14342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7CED7">
                  <a:lumMod val="75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7701563-B654-0FC6-4654-BDD32D22818B}"/>
              </a:ext>
            </a:extLst>
          </p:cNvPr>
          <p:cNvSpPr/>
          <p:nvPr/>
        </p:nvSpPr>
        <p:spPr>
          <a:xfrm>
            <a:off x="8084743" y="5125712"/>
            <a:ext cx="2706845" cy="284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Showcasing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research infrastructure potential</a:t>
            </a:r>
          </a:p>
        </p:txBody>
      </p:sp>
      <p:sp>
        <p:nvSpPr>
          <p:cNvPr id="50" name="Rectangle: Rounded Corners 80">
            <a:extLst>
              <a:ext uri="{FF2B5EF4-FFF2-40B4-BE49-F238E27FC236}">
                <a16:creationId xmlns:a16="http://schemas.microsoft.com/office/drawing/2014/main" id="{0E5253FC-1524-6EA3-68C7-D3AED6254BEA}"/>
              </a:ext>
            </a:extLst>
          </p:cNvPr>
          <p:cNvSpPr/>
          <p:nvPr/>
        </p:nvSpPr>
        <p:spPr>
          <a:xfrm>
            <a:off x="2207617" y="2706441"/>
            <a:ext cx="2596232" cy="766520"/>
          </a:xfrm>
          <a:prstGeom prst="roundRect">
            <a:avLst/>
          </a:prstGeom>
          <a:solidFill>
            <a:schemeClr val="lt1">
              <a:alpha val="64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If: partnership building and network efforts attract partners of appropriate and complementary profile, and if prepared applications are ready to be submitted to Horizon Europe</a:t>
            </a:r>
          </a:p>
        </p:txBody>
      </p:sp>
      <p:sp>
        <p:nvSpPr>
          <p:cNvPr id="52" name="Rectangle 82">
            <a:extLst>
              <a:ext uri="{FF2B5EF4-FFF2-40B4-BE49-F238E27FC236}">
                <a16:creationId xmlns:a16="http://schemas.microsoft.com/office/drawing/2014/main" id="{03C99C0E-74FE-47CF-407E-EAC0A2EE0537}"/>
              </a:ext>
            </a:extLst>
          </p:cNvPr>
          <p:cNvSpPr/>
          <p:nvPr/>
        </p:nvSpPr>
        <p:spPr>
          <a:xfrm>
            <a:off x="4908924" y="3550635"/>
            <a:ext cx="2554737" cy="6190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[Ab] Increased support for capacity building of researchers</a:t>
            </a:r>
          </a:p>
        </p:txBody>
      </p:sp>
      <p:sp>
        <p:nvSpPr>
          <p:cNvPr id="55" name="Rectangle 81">
            <a:extLst>
              <a:ext uri="{FF2B5EF4-FFF2-40B4-BE49-F238E27FC236}">
                <a16:creationId xmlns:a16="http://schemas.microsoft.com/office/drawing/2014/main" id="{EFEA5746-B6B8-3F03-4537-6FDB95D15714}"/>
              </a:ext>
            </a:extLst>
          </p:cNvPr>
          <p:cNvSpPr/>
          <p:nvPr/>
        </p:nvSpPr>
        <p:spPr>
          <a:xfrm>
            <a:off x="8080789" y="4169637"/>
            <a:ext cx="2710800" cy="73188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Number of research infrastructure visibility events organized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Number of participants at research infrastructure visibility events organized</a:t>
            </a:r>
          </a:p>
        </p:txBody>
      </p:sp>
      <p:sp>
        <p:nvSpPr>
          <p:cNvPr id="56" name="Rectangle 84">
            <a:extLst>
              <a:ext uri="{FF2B5EF4-FFF2-40B4-BE49-F238E27FC236}">
                <a16:creationId xmlns:a16="http://schemas.microsoft.com/office/drawing/2014/main" id="{9827209C-1CC7-51F9-058E-0D9798325661}"/>
              </a:ext>
            </a:extLst>
          </p:cNvPr>
          <p:cNvSpPr/>
          <p:nvPr/>
        </p:nvSpPr>
        <p:spPr>
          <a:xfrm>
            <a:off x="4900920" y="5119726"/>
            <a:ext cx="2562741" cy="274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Capacity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building</a:t>
            </a:r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C7499A6C-729C-8F50-F64B-95520A392531}"/>
              </a:ext>
            </a:extLst>
          </p:cNvPr>
          <p:cNvSpPr/>
          <p:nvPr/>
        </p:nvSpPr>
        <p:spPr>
          <a:xfrm>
            <a:off x="9332897" y="4999887"/>
            <a:ext cx="421327" cy="14342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7CED7">
                  <a:lumMod val="75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B5126590-7843-E3A3-9537-BF07DFA321F6}"/>
              </a:ext>
            </a:extLst>
          </p:cNvPr>
          <p:cNvSpPr/>
          <p:nvPr/>
        </p:nvSpPr>
        <p:spPr>
          <a:xfrm>
            <a:off x="8295535" y="2489051"/>
            <a:ext cx="2496053" cy="948699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1" name="Rectangle: Rounded Corners 74">
            <a:extLst>
              <a:ext uri="{FF2B5EF4-FFF2-40B4-BE49-F238E27FC236}">
                <a16:creationId xmlns:a16="http://schemas.microsoft.com/office/drawing/2014/main" id="{FB8F55CA-C49A-3F73-2767-2217ACBA46A6}"/>
              </a:ext>
            </a:extLst>
          </p:cNvPr>
          <p:cNvSpPr/>
          <p:nvPr/>
        </p:nvSpPr>
        <p:spPr>
          <a:xfrm>
            <a:off x="8080789" y="2709352"/>
            <a:ext cx="2710800" cy="728398"/>
          </a:xfrm>
          <a:prstGeom prst="roundRect">
            <a:avLst/>
          </a:prstGeom>
          <a:solidFill>
            <a:schemeClr val="lt1">
              <a:alpha val="64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If: increased visibility and outreach efforts attract new users and collaborators, leading to increased use of research infrastructure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B9B4C0-101E-6CAF-BF85-AA87EB0808D3}"/>
              </a:ext>
            </a:extLst>
          </p:cNvPr>
          <p:cNvSpPr/>
          <p:nvPr/>
        </p:nvSpPr>
        <p:spPr>
          <a:xfrm>
            <a:off x="2207617" y="1815763"/>
            <a:ext cx="5256044" cy="73105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171454" marR="0" lvl="0" indent="-17145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Number of project proposals submitted for additional funding after project completion* (to Horizon Europe)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3675B45D-BEBD-B072-8942-FBC3200527AD}"/>
              </a:ext>
            </a:extLst>
          </p:cNvPr>
          <p:cNvSpPr/>
          <p:nvPr/>
        </p:nvSpPr>
        <p:spPr>
          <a:xfrm>
            <a:off x="2207616" y="1345317"/>
            <a:ext cx="5256045" cy="464252"/>
          </a:xfrm>
          <a:prstGeom prst="round2Same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[A] Encouraging participation in Horizon Europe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1489" y="6482500"/>
            <a:ext cx="5240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Note: Indicator marked with asterisk (*) are included in Croatia S3 2029.</a:t>
            </a: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223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379443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Prihvatljivost projekta</a:t>
            </a:r>
            <a:r>
              <a:rPr lang="hr-HR" sz="2400" b="1" dirty="0" smtClean="0"/>
              <a:t/>
            </a:r>
            <a:br>
              <a:rPr lang="hr-HR" sz="2400" b="1" dirty="0" smtClean="0"/>
            </a:br>
            <a:endParaRPr lang="hr-H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448409" y="1021344"/>
            <a:ext cx="11457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295A4D"/>
                </a:solidFill>
                <a:latin typeface=""/>
              </a:rPr>
              <a:t>Projektni prijedlog mora ispunjavati sljedeće 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uvjete:</a:t>
            </a:r>
          </a:p>
          <a:p>
            <a:endParaRPr lang="hr-HR" sz="2000" b="1" dirty="0" smtClean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95A4D"/>
                </a:solidFill>
                <a:latin typeface=""/>
              </a:rPr>
              <a:t>Usklađen je s ciljem i pokazateljima Poziva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Provodi se samostalno ili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u partnerstvu s jednom organizacijom registriranom u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RH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Temelji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se na prethodno provedenom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projektu ili projektom u provedbi financiranom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iz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EFRR-a (OPRK, OPKK, PKK)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ili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Mehanizma za oporavak i otpornost (NPOO) – 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prijavitelj je korisnik 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Koristi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postojeću istraživačku infrastrukturu i kapacitete razvijene kroz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EFRR/Mehanizam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95A4D"/>
                </a:solidFill>
                <a:latin typeface=""/>
              </a:rPr>
              <a:t>Provodi se na području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RH (osim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putovanja u inozemstvo)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Planiran je projektni tim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95A4D"/>
                </a:solidFill>
                <a:latin typeface=""/>
              </a:rPr>
              <a:t>Spreman je za provedbu u trajanju do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12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mjeseci, uz završetak svih aktivnosti i plaćanja do 31. listopada 2028.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95A4D"/>
                </a:solidFill>
                <a:latin typeface=""/>
              </a:rPr>
              <a:t>Obuhvaća prihvatljive aktivnosti i troškove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95A4D"/>
                </a:solidFill>
                <a:latin typeface=""/>
              </a:rPr>
              <a:t>Ne sadrži aktivnosti navedene na listi isključenja IFC-a niti one isključene ESMF-om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95A4D"/>
                </a:solidFill>
                <a:latin typeface=""/>
              </a:rPr>
              <a:t>Traženi iznos potpore je unutar dopuštenih granica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95A4D"/>
                </a:solidFill>
                <a:latin typeface=""/>
              </a:rPr>
              <a:t>Poštuje načelo </a:t>
            </a:r>
            <a:r>
              <a:rPr lang="hr-HR" sz="2000" dirty="0" err="1">
                <a:solidFill>
                  <a:srgbClr val="295A4D"/>
                </a:solidFill>
                <a:latin typeface=""/>
              </a:rPr>
              <a:t>nekumulativnosti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 (ne predstavlja dvostruko financiranje)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95A4D"/>
                </a:solidFill>
                <a:latin typeface=""/>
              </a:rPr>
              <a:t>U skladu je s horizontalnim i etičkim načelima projekta DIGIT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95A4D"/>
                </a:solidFill>
                <a:latin typeface=""/>
              </a:rPr>
              <a:t>Klasificiran je kao projekt niskog do umjerenog rizika za okoliš i društvo, sukladno kriterijima Svjetske banke i ESMF-u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5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8DCE-2178-9FEA-AB54-A279AE56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6755" cy="1325563"/>
          </a:xfrm>
        </p:spPr>
        <p:txBody>
          <a:bodyPr>
            <a:normAutofit/>
          </a:bodyPr>
          <a:lstStyle/>
          <a:p>
            <a:r>
              <a:rPr lang="hr-HR" sz="3600" dirty="0"/>
              <a:t>DIGIT – Digitalne, inovativne i zelene tehnologije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16BB9C-6905-4A87-588B-7FF8CB94D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126"/>
            <a:ext cx="4735093" cy="45577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2400" b="1" dirty="0"/>
              <a:t>Vlada RH </a:t>
            </a:r>
            <a:r>
              <a:rPr lang="hr-HR" sz="2400" dirty="0"/>
              <a:t>i </a:t>
            </a:r>
            <a:r>
              <a:rPr lang="hr-HR" sz="2400" b="1" dirty="0"/>
              <a:t>Međunarodna banka za obnovu i razvoj </a:t>
            </a:r>
            <a:r>
              <a:rPr lang="hr-HR" sz="2400" dirty="0"/>
              <a:t>(IBRD) (dio grupacije WB-a) potpisale su Ugovor o zajmu </a:t>
            </a:r>
            <a:r>
              <a:rPr lang="hr-HR" sz="2400" dirty="0" smtClean="0"/>
              <a:t>za </a:t>
            </a:r>
            <a:r>
              <a:rPr lang="hr-HR" sz="2400" dirty="0"/>
              <a:t>projekt DIGIT 28. lipnja 2023.</a:t>
            </a:r>
          </a:p>
          <a:p>
            <a:pPr>
              <a:buFont typeface="Wingdings" pitchFamily="2" charset="2"/>
              <a:buChar char="§"/>
            </a:pPr>
            <a:endParaRPr lang="hr-HR" sz="2400" b="1" dirty="0"/>
          </a:p>
          <a:p>
            <a:pPr>
              <a:buFont typeface="Wingdings" pitchFamily="2" charset="2"/>
              <a:buChar char="§"/>
            </a:pPr>
            <a:r>
              <a:rPr lang="hr-HR" sz="2400" b="1" dirty="0"/>
              <a:t>Razdoblje provedbe projekta</a:t>
            </a:r>
            <a:r>
              <a:rPr lang="hr-HR" sz="2400" dirty="0"/>
              <a:t>: listopad 2023. - </a:t>
            </a:r>
            <a:r>
              <a:rPr lang="hr-HR" sz="2400" dirty="0" smtClean="0"/>
              <a:t>prosinac </a:t>
            </a:r>
            <a:r>
              <a:rPr lang="hr-HR" sz="2400" dirty="0"/>
              <a:t>2028.</a:t>
            </a:r>
          </a:p>
          <a:p>
            <a:pPr>
              <a:buFont typeface="Wingdings" pitchFamily="2" charset="2"/>
              <a:buChar char="§"/>
            </a:pPr>
            <a:endParaRPr lang="hr-HR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3282C0-DB42-C960-3B2A-3800A9CFF6C7}"/>
              </a:ext>
            </a:extLst>
          </p:cNvPr>
          <p:cNvSpPr txBox="1">
            <a:spLocks/>
          </p:cNvSpPr>
          <p:nvPr/>
        </p:nvSpPr>
        <p:spPr>
          <a:xfrm>
            <a:off x="6493109" y="1835796"/>
            <a:ext cx="5411846" cy="455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hr-HR" sz="2400" dirty="0"/>
              <a:t>Ukupni odobreni iznos zajma je </a:t>
            </a:r>
            <a:r>
              <a:rPr lang="hr-HR" sz="2400" b="1" dirty="0"/>
              <a:t>106 </a:t>
            </a:r>
            <a:r>
              <a:rPr lang="hr-HR" sz="2400" b="1" dirty="0" err="1"/>
              <a:t>mil</a:t>
            </a:r>
            <a:r>
              <a:rPr lang="hr-HR" sz="2400" b="1" dirty="0"/>
              <a:t>. EUR </a:t>
            </a:r>
            <a:r>
              <a:rPr lang="hr-HR" sz="2400" dirty="0"/>
              <a:t>(99 </a:t>
            </a:r>
            <a:r>
              <a:rPr lang="hr-HR" sz="2400" dirty="0" err="1"/>
              <a:t>mil</a:t>
            </a:r>
            <a:r>
              <a:rPr lang="hr-HR" sz="2400" dirty="0"/>
              <a:t>. EUR su bespovratna sredstva </a:t>
            </a:r>
            <a:r>
              <a:rPr lang="hr-HR" sz="2400" dirty="0" smtClean="0"/>
              <a:t>(</a:t>
            </a:r>
            <a:r>
              <a:rPr lang="hr-HR" sz="2400" dirty="0" err="1" smtClean="0"/>
              <a:t>grants</a:t>
            </a:r>
            <a:r>
              <a:rPr lang="hr-HR" sz="2400" dirty="0"/>
              <a:t>), a 7 </a:t>
            </a:r>
            <a:r>
              <a:rPr lang="hr-HR" sz="2400" dirty="0" err="1"/>
              <a:t>mil</a:t>
            </a:r>
            <a:r>
              <a:rPr lang="hr-HR" sz="2400" dirty="0"/>
              <a:t>. EUR je namijenjeno za jačanje kapaciteta </a:t>
            </a:r>
            <a:r>
              <a:rPr lang="hr-HR" sz="2400" dirty="0" smtClean="0"/>
              <a:t>MZOM-a)</a:t>
            </a:r>
          </a:p>
          <a:p>
            <a:pPr>
              <a:buFont typeface="Wingdings" pitchFamily="2" charset="2"/>
              <a:buChar char="§"/>
            </a:pPr>
            <a:r>
              <a:rPr lang="hr-HR" sz="2400" b="1" dirty="0"/>
              <a:t>Službena stranica DIGIT projekta: </a:t>
            </a:r>
            <a:r>
              <a:rPr lang="hr-HR" sz="2400" dirty="0">
                <a:hlinkClick r:id="rId2"/>
              </a:rPr>
              <a:t>https://digit.mzom.hr</a:t>
            </a:r>
            <a:r>
              <a:rPr lang="hr-HR" sz="2400" dirty="0" smtClean="0">
                <a:hlinkClick r:id="rId2"/>
              </a:rPr>
              <a:t>/</a:t>
            </a:r>
            <a:endParaRPr lang="hr-HR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D723C6-E98C-741A-5258-CA3D789570DE}"/>
              </a:ext>
            </a:extLst>
          </p:cNvPr>
          <p:cNvSpPr/>
          <p:nvPr/>
        </p:nvSpPr>
        <p:spPr>
          <a:xfrm rot="10800000">
            <a:off x="5820792" y="2111819"/>
            <a:ext cx="186130" cy="3396552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09" y="4665360"/>
            <a:ext cx="5342753" cy="7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20992"/>
            <a:ext cx="9791701" cy="430886"/>
          </a:xfrm>
        </p:spPr>
        <p:txBody>
          <a:bodyPr>
            <a:noAutofit/>
          </a:bodyPr>
          <a:lstStyle/>
          <a:p>
            <a:r>
              <a:rPr lang="pt-BR" sz="2400" dirty="0"/>
              <a:t>Obveza uspostave konzorcija i prijave na Horizon Europe</a:t>
            </a:r>
            <a:endParaRPr lang="hr-H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465993" y="1106939"/>
            <a:ext cx="1078816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Do završetka provedbe projekta, korisnik mora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uspostaviti konzorcij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potpisivanjem sporazuma o suradnji s ciljem prijave na konkretni poziv programa Horizon Europe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Korisnik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projekta mora imati ulogu voditelja konzorcija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, 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projektni partner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(ako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je primjenjivo) mora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biti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uključen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kao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član konzorcija.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U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konzorcij se mogu uključiti i druge organizacije iz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RH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ili inozemstva, u skladu s pravilima prihvatljivosti programa Horizon Europe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Konzorcij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je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obvezan podnijeti projektni prijedlog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na prvi relevantni poziv programa Horizon Europe u roku od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12 mjeseci od prihvaćanja završnog izvješća projekta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U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slučaju neispunjenja ove obveze, korisnik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je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obavezan vratiti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do 10% dodijeljenih bespovratnih sredstava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74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90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Prihvatljivi prijavitelji</a:t>
            </a:r>
            <a:endParaRPr lang="hr-H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662536" y="1036138"/>
            <a:ext cx="1034775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Prihvatljivi prijavitelji:</a:t>
            </a:r>
          </a:p>
          <a:p>
            <a:endParaRPr lang="hr-HR" sz="2000" b="1" dirty="0" smtClean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Javna visoka učilišta (HEI</a:t>
            </a:r>
            <a:r>
              <a:rPr lang="hr-HR" sz="2000" b="1" dirty="0">
                <a:solidFill>
                  <a:srgbClr val="295A4D"/>
                </a:solidFill>
                <a:latin typeface=""/>
              </a:rPr>
              <a:t>)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te 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javni znanstveni </a:t>
            </a:r>
            <a:r>
              <a:rPr lang="hr-HR" sz="2000" b="1" dirty="0">
                <a:solidFill>
                  <a:srgbClr val="295A4D"/>
                </a:solidFill>
                <a:latin typeface=""/>
              </a:rPr>
              <a:t>instituti (PRI)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iz RH osnovani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u skladu sa Zakonom o visokom obrazovanju i znanstvenoj djelatnosti (NN 119/22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) koji obavljaju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istraživačku djelatnost u skladu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sa statutom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ili drugim pravnim aktom.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Druge </a:t>
            </a:r>
            <a:r>
              <a:rPr lang="hr-HR" sz="2000" b="1" dirty="0">
                <a:solidFill>
                  <a:srgbClr val="295A4D"/>
                </a:solidFill>
                <a:latin typeface=""/>
              </a:rPr>
              <a:t>javne istraživačke organizacije (PRO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) iz RH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koje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obavljaju istraživačku djelatnost u skladu sa statutom ili drugim pravnim aktom.</a:t>
            </a:r>
            <a:endParaRPr lang="hr-HR" sz="2000" dirty="0" smtClean="0">
              <a:solidFill>
                <a:srgbClr val="295A4D"/>
              </a:solidFill>
              <a:latin typeface=""/>
            </a:endParaRPr>
          </a:p>
          <a:p>
            <a:endParaRPr lang="hr-HR" sz="2000" dirty="0" smtClean="0">
              <a:solidFill>
                <a:srgbClr val="295A4D"/>
              </a:solidFill>
              <a:latin typeface=""/>
            </a:endParaRPr>
          </a:p>
          <a:p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Dodatni </a:t>
            </a:r>
            <a:r>
              <a:rPr lang="hr-HR" sz="2000" b="1" dirty="0">
                <a:solidFill>
                  <a:srgbClr val="295A4D"/>
                </a:solidFill>
                <a:latin typeface=""/>
              </a:rPr>
              <a:t>uvjeti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Prijavitelj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ne smije biti u situacijama isključenja navedenima u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Aneksu I. (točka 1.1. </a:t>
            </a:r>
            <a:r>
              <a:rPr lang="hr-HR" sz="2000" i="1" dirty="0" err="1" smtClean="0">
                <a:solidFill>
                  <a:srgbClr val="295A4D"/>
                </a:solidFill>
                <a:latin typeface=""/>
              </a:rPr>
              <a:t>Exclusion</a:t>
            </a:r>
            <a:r>
              <a:rPr lang="hr-HR" sz="2000" i="1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000" i="1" dirty="0" err="1" smtClean="0">
                <a:solidFill>
                  <a:srgbClr val="295A4D"/>
                </a:solidFill>
                <a:latin typeface=""/>
              </a:rPr>
              <a:t>situations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Prijavitelj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može podnijeti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do dva (2) projektna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prijedloga,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odnosno s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jednim prijaviteljem se može potpisati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dva (2) Grant </a:t>
            </a:r>
            <a:r>
              <a:rPr lang="hr-HR" sz="2000" dirty="0" err="1" smtClean="0">
                <a:solidFill>
                  <a:srgbClr val="295A4D"/>
                </a:solidFill>
                <a:latin typeface=""/>
              </a:rPr>
              <a:t>Agreement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-a</a:t>
            </a:r>
            <a:endParaRPr lang="hr-HR" sz="2200" b="1" dirty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dirty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b="1" dirty="0">
              <a:solidFill>
                <a:srgbClr val="295A4D"/>
              </a:solidFill>
              <a:latin typeface="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45F7D4-15A7-EA43-4E91-D99338AC30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389" y="3721828"/>
            <a:ext cx="779833" cy="779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5AD026-8E5A-4389-525D-BC398B942D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87" y="1036138"/>
            <a:ext cx="704822" cy="7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90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Prihvatljivi partneri</a:t>
            </a:r>
            <a:endParaRPr lang="hr-H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458845" y="974592"/>
            <a:ext cx="1051627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295A4D"/>
                </a:solidFill>
                <a:latin typeface=""/>
              </a:rPr>
              <a:t>Projekti se provode 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samostalno ili u partnerstvu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s jednom istraživačkom organizacijom.</a:t>
            </a:r>
          </a:p>
          <a:p>
            <a:endParaRPr lang="hr-HR" sz="2000" b="1" dirty="0" smtClean="0">
              <a:solidFill>
                <a:srgbClr val="295A4D"/>
              </a:solidFill>
              <a:latin typeface=""/>
            </a:endParaRPr>
          </a:p>
          <a:p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Prihvatljivi partneri:</a:t>
            </a:r>
          </a:p>
          <a:p>
            <a:endParaRPr lang="hr-HR" sz="2000" b="1" dirty="0" smtClean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Javna visoka učilišta (HEI</a:t>
            </a:r>
            <a:r>
              <a:rPr lang="hr-HR" sz="2000" b="1" dirty="0">
                <a:solidFill>
                  <a:srgbClr val="295A4D"/>
                </a:solidFill>
                <a:latin typeface=""/>
              </a:rPr>
              <a:t>)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te 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javni znanstveni </a:t>
            </a:r>
            <a:r>
              <a:rPr lang="hr-HR" sz="2000" b="1" dirty="0">
                <a:solidFill>
                  <a:srgbClr val="295A4D"/>
                </a:solidFill>
                <a:latin typeface=""/>
              </a:rPr>
              <a:t>instituti (PRI)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iz RH osnovani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u skladu sa Zakonom o visokom obrazovanju i znanstvenoj djelatnosti (NN 119/22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) koji obavljaju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istraživačku djelatnost u skladu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sa statutom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ili drugim pravnim aktom.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Privatna </a:t>
            </a:r>
            <a:r>
              <a:rPr lang="hr-HR" sz="2000" b="1" dirty="0">
                <a:solidFill>
                  <a:srgbClr val="295A4D"/>
                </a:solidFill>
                <a:latin typeface=""/>
              </a:rPr>
              <a:t>visoka 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učilišta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te 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privatni </a:t>
            </a:r>
            <a:r>
              <a:rPr lang="hr-HR" sz="2000" b="1" dirty="0">
                <a:solidFill>
                  <a:srgbClr val="295A4D"/>
                </a:solidFill>
                <a:latin typeface=""/>
              </a:rPr>
              <a:t>znanstveni instituti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iz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RH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osnovani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u skladu sa Zakonom o visokom obrazovanju i znanstvenoj djelatnosti (NN 119/22) koji obavljaju istraživačku djelatnost u skladu sa statutom ili drugim pravnim aktom.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Druge </a:t>
            </a:r>
            <a:r>
              <a:rPr lang="hr-HR" sz="2000" b="1" dirty="0">
                <a:solidFill>
                  <a:srgbClr val="295A4D"/>
                </a:solidFill>
                <a:latin typeface=""/>
              </a:rPr>
              <a:t>javne istraživačke organizacije (PRO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) iz RH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koje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obavljaju istraživačku djelatnost u skladu sa statutom ili drugim pravnim aktom.</a:t>
            </a:r>
            <a:endParaRPr lang="hr-HR" sz="2000" dirty="0" smtClean="0">
              <a:solidFill>
                <a:srgbClr val="295A4D"/>
              </a:solidFill>
              <a:latin typeface=""/>
            </a:endParaRPr>
          </a:p>
          <a:p>
            <a:endParaRPr lang="hr-HR" sz="2000" dirty="0" smtClean="0">
              <a:solidFill>
                <a:srgbClr val="295A4D"/>
              </a:solidFill>
              <a:latin typeface=""/>
            </a:endParaRPr>
          </a:p>
          <a:p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Dodatni </a:t>
            </a:r>
            <a:r>
              <a:rPr lang="hr-HR" sz="2000" b="1" dirty="0">
                <a:solidFill>
                  <a:srgbClr val="295A4D"/>
                </a:solidFill>
                <a:latin typeface=""/>
              </a:rPr>
              <a:t>uvjeti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Partner ne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smije biti u situacijama isključenja navedenima u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Aneksu I. (točka 1.1. </a:t>
            </a:r>
            <a:r>
              <a:rPr lang="hr-HR" sz="2000" i="1" dirty="0" err="1" smtClean="0">
                <a:solidFill>
                  <a:srgbClr val="295A4D"/>
                </a:solidFill>
                <a:latin typeface=""/>
              </a:rPr>
              <a:t>Exclusion</a:t>
            </a:r>
            <a:r>
              <a:rPr lang="hr-HR" sz="2000" i="1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000" i="1" dirty="0" err="1" smtClean="0">
                <a:solidFill>
                  <a:srgbClr val="295A4D"/>
                </a:solidFill>
                <a:latin typeface=""/>
              </a:rPr>
              <a:t>situations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Jedna organizacija može sudjelovati kao partner najviše u pet (5) projektnih prijedloga</a:t>
            </a:r>
            <a:endParaRPr lang="hr-HR" sz="2200" b="1" dirty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dirty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b="1" dirty="0">
              <a:solidFill>
                <a:srgbClr val="295A4D"/>
              </a:solidFill>
              <a:latin typeface="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45F7D4-15A7-EA43-4E91-D99338AC30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581" y="4609851"/>
            <a:ext cx="779833" cy="779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5AD026-8E5A-4389-525D-BC398B942D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87" y="1036138"/>
            <a:ext cx="704822" cy="7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90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Kriteriji za isključenje</a:t>
            </a:r>
            <a:endParaRPr lang="hr-H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646107" y="1260299"/>
            <a:ext cx="108542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295A4D"/>
                </a:solidFill>
                <a:latin typeface=""/>
              </a:rPr>
              <a:t>U okviru ovog Poziva, potpora ne može biti 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dodijeljena:</a:t>
            </a:r>
          </a:p>
          <a:p>
            <a:endParaRPr lang="hr-HR" sz="2000" dirty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Prijavitelju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koji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nije javni HEI, PRI ili drugi PRO iz RH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Partneru koji nije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javni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ili privatni HEI, odnosno PRI ili privatni znanstveni institut, odnosno drugi PRO iz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RH</a:t>
            </a:r>
            <a:endParaRPr lang="hr-HR" sz="2000" dirty="0" smtClean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Prijavitelju/partneru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koji nije vratio sredstva temeljem odluke nadležnog tijela (npr. za nezakonitu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potporu)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Prijavitelju/partneru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ili osobi ovlaštenoj za njihovo zastupanje koja je pravomoćno osuđena za određena kaznena djela ili teške povrede profesionalne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etike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Prijavitelju/partneru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koji je bio u sukobu interesa u postupku dodjele bespovratnih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sredstava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95A4D"/>
                </a:solidFill>
                <a:latin typeface=""/>
              </a:rPr>
              <a:t>Prijavitelju/partneru koji nije isplaćivao plaće, doprinose ili poreze sukladno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propisima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95A4D"/>
                </a:solidFill>
                <a:latin typeface=""/>
              </a:rPr>
              <a:t>Prijavitelju/partneru koji je naveo neistinite podatke u projektnom prijedlogu</a:t>
            </a:r>
            <a:endParaRPr lang="hr-HR" sz="2000" dirty="0" smtClean="0">
              <a:solidFill>
                <a:srgbClr val="295A4D"/>
              </a:solidFill>
              <a:latin typeface="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91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7180616-7EE4-F6F8-A145-63EC259DB2A2}"/>
              </a:ext>
            </a:extLst>
          </p:cNvPr>
          <p:cNvGrpSpPr/>
          <p:nvPr/>
        </p:nvGrpSpPr>
        <p:grpSpPr>
          <a:xfrm>
            <a:off x="384977" y="1115999"/>
            <a:ext cx="5255144" cy="2505808"/>
            <a:chOff x="1528353" y="1911926"/>
            <a:chExt cx="4127863" cy="386185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ACC1D9C-3E8A-2C98-E32C-E7FC1EB229EA}"/>
                </a:ext>
              </a:extLst>
            </p:cNvPr>
            <p:cNvSpPr/>
            <p:nvPr/>
          </p:nvSpPr>
          <p:spPr>
            <a:xfrm>
              <a:off x="1528353" y="1911928"/>
              <a:ext cx="4127863" cy="3861856"/>
            </a:xfrm>
            <a:prstGeom prst="roundRect">
              <a:avLst/>
            </a:prstGeom>
            <a:solidFill>
              <a:srgbClr val="295A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16A39C-3B44-9556-1007-D1E58279C7E8}"/>
                </a:ext>
              </a:extLst>
            </p:cNvPr>
            <p:cNvSpPr/>
            <p:nvPr/>
          </p:nvSpPr>
          <p:spPr>
            <a:xfrm rot="10800000">
              <a:off x="2182173" y="1911926"/>
              <a:ext cx="2820216" cy="758122"/>
            </a:xfrm>
            <a:prstGeom prst="rect">
              <a:avLst/>
            </a:prstGeom>
            <a:solidFill>
              <a:srgbClr val="3591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6C0826C-B77F-F808-A8A0-EC48CFAE6190}"/>
              </a:ext>
            </a:extLst>
          </p:cNvPr>
          <p:cNvSpPr txBox="1"/>
          <p:nvPr/>
        </p:nvSpPr>
        <p:spPr>
          <a:xfrm>
            <a:off x="497300" y="1133860"/>
            <a:ext cx="5180262" cy="321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900" b="1" dirty="0">
                <a:solidFill>
                  <a:schemeClr val="bg1"/>
                </a:solidFill>
                <a:latin typeface=""/>
              </a:rPr>
              <a:t>Alokacija</a:t>
            </a:r>
          </a:p>
          <a:p>
            <a:pPr algn="just"/>
            <a:endParaRPr lang="hr-HR" sz="1900" b="1" dirty="0" smtClean="0">
              <a:solidFill>
                <a:srgbClr val="E9F1E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hr-HR" sz="1900" b="1" dirty="0">
                <a:solidFill>
                  <a:schemeClr val="bg1"/>
                </a:solidFill>
                <a:latin typeface=""/>
              </a:rPr>
              <a:t>Ukupna alokacija</a:t>
            </a:r>
            <a:r>
              <a:rPr lang="hr-HR" sz="1900" dirty="0">
                <a:solidFill>
                  <a:schemeClr val="bg1"/>
                </a:solidFill>
                <a:latin typeface=""/>
              </a:rPr>
              <a:t>: </a:t>
            </a:r>
            <a:r>
              <a:rPr lang="hr-HR" sz="1900" dirty="0" smtClean="0">
                <a:solidFill>
                  <a:schemeClr val="bg1"/>
                </a:solidFill>
                <a:latin typeface=""/>
              </a:rPr>
              <a:t>3.000.000,00 </a:t>
            </a:r>
            <a:r>
              <a:rPr lang="hr-HR" sz="1900" dirty="0">
                <a:solidFill>
                  <a:schemeClr val="bg1"/>
                </a:solidFill>
                <a:latin typeface=""/>
              </a:rPr>
              <a:t>EUR</a:t>
            </a:r>
          </a:p>
          <a:p>
            <a:pPr fontAlgn="t">
              <a:lnSpc>
                <a:spcPct val="115000"/>
              </a:lnSpc>
            </a:pPr>
            <a:endParaRPr lang="hr-HR" sz="1900" dirty="0">
              <a:solidFill>
                <a:schemeClr val="bg1"/>
              </a:solidFill>
              <a:latin typeface=""/>
            </a:endParaRPr>
          </a:p>
          <a:p>
            <a:pPr fontAlgn="t">
              <a:lnSpc>
                <a:spcPct val="115000"/>
              </a:lnSpc>
            </a:pPr>
            <a:r>
              <a:rPr lang="hr-HR" sz="1900" b="1" dirty="0">
                <a:solidFill>
                  <a:schemeClr val="bg1"/>
                </a:solidFill>
                <a:latin typeface=""/>
              </a:rPr>
              <a:t>Minimalni iznos potpore</a:t>
            </a:r>
            <a:r>
              <a:rPr lang="hr-HR" sz="1900" dirty="0">
                <a:solidFill>
                  <a:schemeClr val="bg1"/>
                </a:solidFill>
                <a:latin typeface=""/>
              </a:rPr>
              <a:t>: </a:t>
            </a:r>
            <a:r>
              <a:rPr lang="hr-HR" sz="1900" dirty="0" smtClean="0">
                <a:solidFill>
                  <a:schemeClr val="bg1"/>
                </a:solidFill>
                <a:latin typeface=""/>
              </a:rPr>
              <a:t>20.000,00 </a:t>
            </a:r>
            <a:r>
              <a:rPr lang="hr-HR" sz="1900" dirty="0">
                <a:solidFill>
                  <a:schemeClr val="bg1"/>
                </a:solidFill>
                <a:latin typeface=""/>
              </a:rPr>
              <a:t>EUR</a:t>
            </a:r>
          </a:p>
          <a:p>
            <a:pPr fontAlgn="t">
              <a:lnSpc>
                <a:spcPct val="115000"/>
              </a:lnSpc>
            </a:pPr>
            <a:r>
              <a:rPr lang="hr-HR" sz="1900" b="1" dirty="0">
                <a:solidFill>
                  <a:schemeClr val="bg1"/>
                </a:solidFill>
                <a:latin typeface=""/>
              </a:rPr>
              <a:t>Maksimalni iznos potpore</a:t>
            </a:r>
            <a:r>
              <a:rPr lang="hr-HR" sz="1900" dirty="0">
                <a:solidFill>
                  <a:schemeClr val="bg1"/>
                </a:solidFill>
                <a:latin typeface=""/>
              </a:rPr>
              <a:t>: </a:t>
            </a:r>
            <a:r>
              <a:rPr lang="hr-HR" sz="1900" dirty="0" smtClean="0">
                <a:solidFill>
                  <a:schemeClr val="bg1"/>
                </a:solidFill>
                <a:latin typeface=""/>
              </a:rPr>
              <a:t>100.000,00 </a:t>
            </a:r>
            <a:r>
              <a:rPr lang="hr-HR" sz="1900" dirty="0">
                <a:solidFill>
                  <a:schemeClr val="bg1"/>
                </a:solidFill>
                <a:latin typeface=""/>
              </a:rPr>
              <a:t>EUR</a:t>
            </a:r>
          </a:p>
          <a:p>
            <a:pPr algn="ctr" fontAlgn="t">
              <a:lnSpc>
                <a:spcPct val="115000"/>
              </a:lnSpc>
            </a:pPr>
            <a:endParaRPr lang="hr-HR" sz="2400" dirty="0" smtClean="0">
              <a:latin typeface="Arial" panose="020B0604020202020204" pitchFamily="34" charset="0"/>
            </a:endParaRPr>
          </a:p>
          <a:p>
            <a:pPr algn="ctr" fontAlgn="ctr">
              <a:lnSpc>
                <a:spcPct val="115000"/>
              </a:lnSpc>
            </a:pPr>
            <a:endParaRPr lang="hr-HR" sz="20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hr-HR" sz="2000" dirty="0">
              <a:solidFill>
                <a:srgbClr val="E9F1EF"/>
              </a:solidFill>
              <a:latin typeface="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43BF61-6590-6F40-DAD0-4B69635DE72D}"/>
              </a:ext>
            </a:extLst>
          </p:cNvPr>
          <p:cNvGrpSpPr/>
          <p:nvPr/>
        </p:nvGrpSpPr>
        <p:grpSpPr>
          <a:xfrm>
            <a:off x="5901251" y="1081454"/>
            <a:ext cx="5284902" cy="2505809"/>
            <a:chOff x="1528353" y="1911924"/>
            <a:chExt cx="4127863" cy="386186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4E08769-BDE6-2B43-68F8-A9C3EE5BB635}"/>
                </a:ext>
              </a:extLst>
            </p:cNvPr>
            <p:cNvSpPr/>
            <p:nvPr/>
          </p:nvSpPr>
          <p:spPr>
            <a:xfrm>
              <a:off x="1528353" y="1911928"/>
              <a:ext cx="4127863" cy="3861856"/>
            </a:xfrm>
            <a:prstGeom prst="roundRect">
              <a:avLst/>
            </a:prstGeom>
            <a:solidFill>
              <a:srgbClr val="295A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5C5A90D-D4D5-98C0-F4A8-71517C4BA7FD}"/>
                </a:ext>
              </a:extLst>
            </p:cNvPr>
            <p:cNvSpPr/>
            <p:nvPr/>
          </p:nvSpPr>
          <p:spPr>
            <a:xfrm rot="10800000">
              <a:off x="2182174" y="1911924"/>
              <a:ext cx="2820216" cy="758124"/>
            </a:xfrm>
            <a:prstGeom prst="rect">
              <a:avLst/>
            </a:prstGeom>
            <a:solidFill>
              <a:srgbClr val="3591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6C0826C-B77F-F808-A8A0-EC48CFAE6190}"/>
              </a:ext>
            </a:extLst>
          </p:cNvPr>
          <p:cNvSpPr txBox="1"/>
          <p:nvPr/>
        </p:nvSpPr>
        <p:spPr>
          <a:xfrm>
            <a:off x="5979080" y="1166692"/>
            <a:ext cx="5451231" cy="236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900" b="1" dirty="0">
                <a:solidFill>
                  <a:schemeClr val="bg1"/>
                </a:solidFill>
                <a:latin typeface=""/>
              </a:rPr>
              <a:t>Intenzitet potpore</a:t>
            </a:r>
          </a:p>
          <a:p>
            <a:pPr algn="just"/>
            <a:endParaRPr lang="hr-HR" sz="1900" dirty="0">
              <a:solidFill>
                <a:schemeClr val="bg1"/>
              </a:solidFill>
              <a:latin typeface=""/>
            </a:endParaRPr>
          </a:p>
          <a:p>
            <a:pPr fontAlgn="ctr">
              <a:lnSpc>
                <a:spcPct val="115000"/>
              </a:lnSpc>
            </a:pPr>
            <a:endParaRPr lang="hr-HR" sz="1900" b="1" dirty="0" smtClean="0">
              <a:solidFill>
                <a:schemeClr val="bg1"/>
              </a:solidFill>
              <a:latin typeface=""/>
            </a:endParaRPr>
          </a:p>
          <a:p>
            <a:pPr fontAlgn="ctr">
              <a:lnSpc>
                <a:spcPct val="115000"/>
              </a:lnSpc>
            </a:pPr>
            <a:r>
              <a:rPr lang="hr-HR" sz="1900" b="1" dirty="0" smtClean="0">
                <a:solidFill>
                  <a:schemeClr val="bg1"/>
                </a:solidFill>
                <a:latin typeface=""/>
              </a:rPr>
              <a:t>Istraživačke </a:t>
            </a:r>
            <a:r>
              <a:rPr lang="hr-HR" sz="1900" b="1" dirty="0">
                <a:solidFill>
                  <a:schemeClr val="bg1"/>
                </a:solidFill>
                <a:latin typeface=""/>
              </a:rPr>
              <a:t>organizacije iz RH</a:t>
            </a:r>
            <a:r>
              <a:rPr lang="hr-HR" sz="1900" dirty="0">
                <a:solidFill>
                  <a:schemeClr val="bg1"/>
                </a:solidFill>
                <a:latin typeface=""/>
              </a:rPr>
              <a:t>: do 100</a:t>
            </a:r>
            <a:r>
              <a:rPr lang="en-US" sz="1900" dirty="0">
                <a:solidFill>
                  <a:schemeClr val="bg1"/>
                </a:solidFill>
                <a:latin typeface=""/>
              </a:rPr>
              <a:t>%</a:t>
            </a:r>
            <a:endParaRPr lang="hr-HR" sz="1900" dirty="0">
              <a:solidFill>
                <a:schemeClr val="bg1"/>
              </a:solidFill>
              <a:latin typeface=""/>
            </a:endParaRPr>
          </a:p>
          <a:p>
            <a:pPr fontAlgn="ctr">
              <a:lnSpc>
                <a:spcPct val="115000"/>
              </a:lnSpc>
            </a:pPr>
            <a:endParaRPr lang="hr-HR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ctr">
              <a:lnSpc>
                <a:spcPct val="115000"/>
              </a:lnSpc>
            </a:pPr>
            <a:endParaRPr lang="hr-HR" sz="2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hr-HR" sz="2000" dirty="0">
              <a:solidFill>
                <a:srgbClr val="E9F1EF"/>
              </a:solidFill>
              <a:latin typeface="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4271" y="181860"/>
            <a:ext cx="9791701" cy="43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95A4D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hr-HR" sz="2400" dirty="0" smtClean="0"/>
              <a:t>Informacije o potporama i trajanju projekata</a:t>
            </a:r>
            <a:endParaRPr lang="hr-H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180616-7EE4-F6F8-A145-63EC259DB2A2}"/>
              </a:ext>
            </a:extLst>
          </p:cNvPr>
          <p:cNvGrpSpPr/>
          <p:nvPr/>
        </p:nvGrpSpPr>
        <p:grpSpPr>
          <a:xfrm>
            <a:off x="392343" y="3767519"/>
            <a:ext cx="10793810" cy="2395889"/>
            <a:chOff x="1528353" y="1911924"/>
            <a:chExt cx="4127863" cy="386186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ACC1D9C-3E8A-2C98-E32C-E7FC1EB229EA}"/>
                </a:ext>
              </a:extLst>
            </p:cNvPr>
            <p:cNvSpPr/>
            <p:nvPr/>
          </p:nvSpPr>
          <p:spPr>
            <a:xfrm>
              <a:off x="1528353" y="1911928"/>
              <a:ext cx="4127863" cy="3861856"/>
            </a:xfrm>
            <a:prstGeom prst="roundRect">
              <a:avLst/>
            </a:prstGeom>
            <a:solidFill>
              <a:srgbClr val="295A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16A39C-3B44-9556-1007-D1E58279C7E8}"/>
                </a:ext>
              </a:extLst>
            </p:cNvPr>
            <p:cNvSpPr/>
            <p:nvPr/>
          </p:nvSpPr>
          <p:spPr>
            <a:xfrm rot="10800000">
              <a:off x="2182173" y="1911924"/>
              <a:ext cx="2820216" cy="804899"/>
            </a:xfrm>
            <a:prstGeom prst="rect">
              <a:avLst/>
            </a:prstGeom>
            <a:solidFill>
              <a:srgbClr val="3591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6C0826C-B77F-F808-A8A0-EC48CFAE6190}"/>
              </a:ext>
            </a:extLst>
          </p:cNvPr>
          <p:cNvSpPr txBox="1"/>
          <p:nvPr/>
        </p:nvSpPr>
        <p:spPr>
          <a:xfrm>
            <a:off x="879231" y="3839358"/>
            <a:ext cx="99233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900" b="1" dirty="0">
                <a:solidFill>
                  <a:schemeClr val="bg1"/>
                </a:solidFill>
                <a:latin typeface=""/>
              </a:rPr>
              <a:t>Rokovi</a:t>
            </a:r>
          </a:p>
          <a:p>
            <a:pPr algn="just"/>
            <a:endParaRPr lang="hr-HR" sz="1900" dirty="0">
              <a:solidFill>
                <a:schemeClr val="bg1"/>
              </a:solidFill>
              <a:latin typeface=""/>
            </a:endParaRPr>
          </a:p>
          <a:p>
            <a:pPr algn="just"/>
            <a:endParaRPr lang="hr-HR" sz="1900" dirty="0" smtClean="0">
              <a:solidFill>
                <a:schemeClr val="bg1"/>
              </a:solidFill>
              <a:latin typeface="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bg1"/>
                </a:solidFill>
                <a:latin typeface=""/>
              </a:rPr>
              <a:t>Projekti </a:t>
            </a:r>
            <a:r>
              <a:rPr lang="hr-HR" sz="1900" dirty="0">
                <a:solidFill>
                  <a:schemeClr val="bg1"/>
                </a:solidFill>
                <a:latin typeface=""/>
              </a:rPr>
              <a:t>mogu trajati do </a:t>
            </a:r>
            <a:r>
              <a:rPr lang="hr-HR" sz="1900" dirty="0" smtClean="0">
                <a:solidFill>
                  <a:schemeClr val="bg1"/>
                </a:solidFill>
                <a:latin typeface=""/>
              </a:rPr>
              <a:t>12 </a:t>
            </a:r>
            <a:r>
              <a:rPr lang="hr-HR" sz="1900" dirty="0">
                <a:solidFill>
                  <a:schemeClr val="bg1"/>
                </a:solidFill>
                <a:latin typeface=""/>
              </a:rPr>
              <a:t>mj.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1900" dirty="0">
                <a:solidFill>
                  <a:schemeClr val="bg1"/>
                </a:solidFill>
                <a:latin typeface=""/>
              </a:rPr>
              <a:t>Sve projektne aktivnosti i plaćanja moraju biti završeni do 31.10.2028.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1900" dirty="0">
                <a:solidFill>
                  <a:schemeClr val="bg1"/>
                </a:solidFill>
                <a:latin typeface=""/>
              </a:rPr>
              <a:t>Projektne aktivnosti mogu započeti </a:t>
            </a:r>
            <a:r>
              <a:rPr lang="hr-HR" sz="1900" dirty="0" smtClean="0">
                <a:solidFill>
                  <a:schemeClr val="bg1"/>
                </a:solidFill>
                <a:latin typeface=""/>
              </a:rPr>
              <a:t>nakon predaje projektnih prijedloga</a:t>
            </a:r>
            <a:endParaRPr lang="hr-HR" sz="1900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462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30" y="689007"/>
            <a:ext cx="5578479" cy="5192681"/>
          </a:xfrm>
        </p:spPr>
        <p:txBody>
          <a:bodyPr>
            <a:noAutofit/>
          </a:bodyPr>
          <a:lstStyle/>
          <a:p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sz="3600" dirty="0" smtClean="0"/>
              <a:t>Prihvatljive aktivnosti i troškovi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dirty="0"/>
              <a:t/>
            </a:r>
            <a:br>
              <a:rPr lang="hr-HR" dirty="0"/>
            </a:br>
            <a:endParaRPr lang="hr-HR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D0F50-3592-009D-52CB-47922585D535}"/>
              </a:ext>
            </a:extLst>
          </p:cNvPr>
          <p:cNvSpPr/>
          <p:nvPr/>
        </p:nvSpPr>
        <p:spPr>
          <a:xfrm>
            <a:off x="646584" y="1828800"/>
            <a:ext cx="2349500" cy="172204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7E7612-7304-D1D2-FC39-318758619479}"/>
              </a:ext>
            </a:extLst>
          </p:cNvPr>
          <p:cNvSpPr/>
          <p:nvPr/>
        </p:nvSpPr>
        <p:spPr>
          <a:xfrm rot="16200000">
            <a:off x="4252547" y="1972516"/>
            <a:ext cx="6858000" cy="2912968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Content Placeholder 10" descr="A hand touching a screen&#10;&#10;Description automatically generated">
            <a:extLst>
              <a:ext uri="{FF2B5EF4-FFF2-40B4-BE49-F238E27FC236}">
                <a16:creationId xmlns:a16="http://schemas.microsoft.com/office/drawing/2014/main" id="{0BF26A4B-3DCF-21EF-3182-57977688C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520" y="0"/>
            <a:ext cx="5851521" cy="6858000"/>
          </a:xfrm>
        </p:spPr>
      </p:pic>
      <p:pic>
        <p:nvPicPr>
          <p:cNvPr id="8" name="Slika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76" y="3919660"/>
            <a:ext cx="1660525" cy="16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31484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/>
              <a:t>Prihvatljive aktivnosti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EA5308-F76C-5555-0B94-9BE85D11EBB7}"/>
              </a:ext>
            </a:extLst>
          </p:cNvPr>
          <p:cNvSpPr txBox="1"/>
          <p:nvPr/>
        </p:nvSpPr>
        <p:spPr>
          <a:xfrm>
            <a:off x="7720387" y="4563297"/>
            <a:ext cx="3256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295A4D"/>
                </a:solidFill>
                <a:latin typeface=""/>
              </a:rPr>
              <a:t>Predstavljanje potencijala istraživačke infrastrukture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AD6D904-5540-5C50-DBA1-0A6C9C661E25}"/>
              </a:ext>
            </a:extLst>
          </p:cNvPr>
          <p:cNvGrpSpPr/>
          <p:nvPr/>
        </p:nvGrpSpPr>
        <p:grpSpPr>
          <a:xfrm>
            <a:off x="3406646" y="1568705"/>
            <a:ext cx="4739066" cy="4660695"/>
            <a:chOff x="3939896" y="1397238"/>
            <a:chExt cx="4739066" cy="466069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FD7B0C5-1473-9B1A-0E80-FE6A2B35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9896" y="1397238"/>
              <a:ext cx="4660695" cy="466069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109829-75AC-0A0C-60D2-95FE60ED65EB}"/>
                </a:ext>
              </a:extLst>
            </p:cNvPr>
            <p:cNvSpPr txBox="1"/>
            <p:nvPr/>
          </p:nvSpPr>
          <p:spPr>
            <a:xfrm rot="19318162">
              <a:off x="4760032" y="1631601"/>
              <a:ext cx="10936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800" dirty="0">
                  <a:solidFill>
                    <a:srgbClr val="E9F1EF"/>
                  </a:solidFill>
                  <a:latin typeface=""/>
                </a:rPr>
                <a:t>01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2FCCA9-0DC5-997A-117F-A999B277424F}"/>
                </a:ext>
              </a:extLst>
            </p:cNvPr>
            <p:cNvSpPr txBox="1"/>
            <p:nvPr/>
          </p:nvSpPr>
          <p:spPr>
            <a:xfrm rot="2330573">
              <a:off x="6942617" y="1796101"/>
              <a:ext cx="10936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800" dirty="0">
                  <a:solidFill>
                    <a:srgbClr val="E9F1EF"/>
                  </a:solidFill>
                  <a:latin typeface=""/>
                </a:rPr>
                <a:t>02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11691D-5B6A-5233-B469-18A195805500}"/>
                </a:ext>
              </a:extLst>
            </p:cNvPr>
            <p:cNvSpPr txBox="1"/>
            <p:nvPr/>
          </p:nvSpPr>
          <p:spPr>
            <a:xfrm rot="861090">
              <a:off x="7585308" y="3747113"/>
              <a:ext cx="10936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800" dirty="0">
                  <a:solidFill>
                    <a:srgbClr val="E9F1EF"/>
                  </a:solidFill>
                  <a:latin typeface=""/>
                </a:rPr>
                <a:t>03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2779C3-F0DF-A64D-5D18-FCF5BBEA4B10}"/>
                </a:ext>
              </a:extLst>
            </p:cNvPr>
            <p:cNvSpPr txBox="1"/>
            <p:nvPr/>
          </p:nvSpPr>
          <p:spPr>
            <a:xfrm>
              <a:off x="5786917" y="4961400"/>
              <a:ext cx="10936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800" dirty="0">
                  <a:solidFill>
                    <a:srgbClr val="E9F1EF"/>
                  </a:solidFill>
                  <a:latin typeface=""/>
                </a:rPr>
                <a:t>04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37EC7B-09E8-5622-2578-9D0A4FB0E598}"/>
                </a:ext>
              </a:extLst>
            </p:cNvPr>
            <p:cNvSpPr txBox="1"/>
            <p:nvPr/>
          </p:nvSpPr>
          <p:spPr>
            <a:xfrm>
              <a:off x="4099033" y="3744219"/>
              <a:ext cx="10936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800" dirty="0">
                  <a:solidFill>
                    <a:srgbClr val="E9F1EF"/>
                  </a:solidFill>
                  <a:latin typeface=""/>
                </a:rPr>
                <a:t>05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8677D13-407C-7019-7D3D-5E4558B14687}"/>
              </a:ext>
            </a:extLst>
          </p:cNvPr>
          <p:cNvSpPr txBox="1"/>
          <p:nvPr/>
        </p:nvSpPr>
        <p:spPr>
          <a:xfrm>
            <a:off x="7060464" y="911083"/>
            <a:ext cx="2438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295A4D"/>
                </a:solidFill>
                <a:latin typeface=""/>
              </a:rPr>
              <a:t>Jačanje kapaciteta za sudjelovanje u međunarodnim istraživačkim projektima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F1F6B5-B050-3F94-674B-E4630DA218E1}"/>
              </a:ext>
            </a:extLst>
          </p:cNvPr>
          <p:cNvSpPr txBox="1"/>
          <p:nvPr/>
        </p:nvSpPr>
        <p:spPr>
          <a:xfrm>
            <a:off x="1935875" y="1114261"/>
            <a:ext cx="243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295A4D"/>
                </a:solidFill>
                <a:latin typeface=""/>
              </a:rPr>
              <a:t>Priprema projektnih prijedloga za prijavu na Horizon Europe pozive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E95285-B540-1E49-BC60-500E246C88A7}"/>
              </a:ext>
            </a:extLst>
          </p:cNvPr>
          <p:cNvSpPr txBox="1"/>
          <p:nvPr/>
        </p:nvSpPr>
        <p:spPr>
          <a:xfrm>
            <a:off x="1844132" y="4486536"/>
            <a:ext cx="1657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1800" dirty="0" smtClean="0">
                <a:solidFill>
                  <a:srgbClr val="295A4D"/>
                </a:solidFill>
                <a:latin typeface=""/>
              </a:rPr>
              <a:t>Promid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žba</a:t>
            </a:r>
            <a:r>
              <a:rPr lang="hr-HR" sz="1800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1800" dirty="0">
                <a:solidFill>
                  <a:srgbClr val="295A4D"/>
                </a:solidFill>
                <a:latin typeface=""/>
              </a:rPr>
              <a:t>i </a:t>
            </a:r>
          </a:p>
          <a:p>
            <a:pPr marL="0" indent="0">
              <a:buNone/>
            </a:pPr>
            <a:r>
              <a:rPr lang="hr-HR" sz="1800" dirty="0">
                <a:solidFill>
                  <a:srgbClr val="295A4D"/>
                </a:solidFill>
                <a:latin typeface=""/>
              </a:rPr>
              <a:t>vidljivost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EA5308-F76C-5555-0B94-9BE85D11EBB7}"/>
              </a:ext>
            </a:extLst>
          </p:cNvPr>
          <p:cNvSpPr txBox="1"/>
          <p:nvPr/>
        </p:nvSpPr>
        <p:spPr>
          <a:xfrm>
            <a:off x="4108526" y="6288583"/>
            <a:ext cx="3256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solidFill>
                  <a:srgbClr val="295A4D"/>
                </a:solidFill>
                <a:latin typeface=""/>
              </a:rPr>
              <a:t>Upravljanje projektom</a:t>
            </a:r>
            <a:endParaRPr lang="hr-HR" dirty="0">
              <a:solidFill>
                <a:srgbClr val="295A4D"/>
              </a:solidFill>
              <a:latin typeface="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11E1418C-3209-F3E2-1A4F-2697C6B27E87}"/>
              </a:ext>
            </a:extLst>
          </p:cNvPr>
          <p:cNvSpPr txBox="1">
            <a:spLocks/>
          </p:cNvSpPr>
          <p:nvPr/>
        </p:nvSpPr>
        <p:spPr>
          <a:xfrm>
            <a:off x="4450721" y="3337182"/>
            <a:ext cx="2699546" cy="971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400" b="1" dirty="0" smtClean="0"/>
              <a:t>Prihvatljive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sz="2400" b="1" dirty="0" smtClean="0"/>
              <a:t>aktivnosti</a:t>
            </a:r>
            <a:r>
              <a:rPr lang="hr-HR" sz="2400" dirty="0" smtClean="0"/>
              <a:t>: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9299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/>
              <a:t>Prihvatljivi </a:t>
            </a:r>
            <a:r>
              <a:rPr lang="hr-HR" sz="2400" dirty="0" smtClean="0"/>
              <a:t>troškovi (1) 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8CA158-DA17-5340-0F49-6991E5F73A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96484" y="5109174"/>
            <a:ext cx="1130405" cy="113040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E5CE5D5-B666-F320-B5E7-EC93BB6428B4}"/>
              </a:ext>
            </a:extLst>
          </p:cNvPr>
          <p:cNvSpPr txBox="1"/>
          <p:nvPr/>
        </p:nvSpPr>
        <p:spPr>
          <a:xfrm>
            <a:off x="-102344" y="673066"/>
            <a:ext cx="11929565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hr-HR" b="1" dirty="0" smtClean="0">
                <a:solidFill>
                  <a:srgbClr val="295A4D"/>
                </a:solidFill>
                <a:latin typeface=""/>
              </a:rPr>
              <a:t>Između ostalih troškova sukladno točki 9.3. unutar GfA, prihvatljivi su:</a:t>
            </a:r>
          </a:p>
          <a:p>
            <a:pPr lvl="1"/>
            <a:endParaRPr lang="hr-HR" b="1" dirty="0">
              <a:solidFill>
                <a:srgbClr val="295A4D"/>
              </a:solidFill>
              <a:latin typeface=""/>
            </a:endParaRPr>
          </a:p>
          <a:p>
            <a:pPr lvl="1"/>
            <a:r>
              <a:rPr lang="hr-HR" b="1" u="sng" dirty="0" smtClean="0">
                <a:solidFill>
                  <a:srgbClr val="295A4D"/>
                </a:solidFill>
                <a:latin typeface=""/>
              </a:rPr>
              <a:t>1. Priprema </a:t>
            </a:r>
            <a:r>
              <a:rPr lang="hr-HR" b="1" u="sng" dirty="0">
                <a:solidFill>
                  <a:srgbClr val="295A4D"/>
                </a:solidFill>
                <a:latin typeface=""/>
              </a:rPr>
              <a:t>projektnih prijedloga za prijavu na Horizon Europe pozive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295A4D"/>
              </a:solidFill>
              <a:latin typeface="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Troškovi </a:t>
            </a:r>
            <a:r>
              <a:rPr lang="hr-HR" dirty="0">
                <a:solidFill>
                  <a:srgbClr val="295A4D"/>
                </a:solidFill>
                <a:latin typeface=""/>
              </a:rPr>
              <a:t>osoblja uključenog u pripremu projektnih prijedloga (bruto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2 plaće</a:t>
            </a:r>
            <a:r>
              <a:rPr lang="hr-HR" dirty="0">
                <a:solidFill>
                  <a:srgbClr val="295A4D"/>
                </a:solidFill>
                <a:latin typeface=""/>
              </a:rPr>
              <a:t>,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prijevoz te neoporezive naknade)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Putni </a:t>
            </a:r>
            <a:r>
              <a:rPr lang="hr-HR" dirty="0">
                <a:solidFill>
                  <a:srgbClr val="295A4D"/>
                </a:solidFill>
                <a:latin typeface=""/>
              </a:rPr>
              <a:t>troškovi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članova projektnog tima za </a:t>
            </a:r>
            <a:r>
              <a:rPr lang="hr-HR" dirty="0">
                <a:solidFill>
                  <a:srgbClr val="295A4D"/>
                </a:solidFill>
                <a:latin typeface=""/>
              </a:rPr>
              <a:t>sudjelovanje u umrežavanju i promociji projektne ideje (uključujući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kotizacije)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Organizacijski troškovi za događaje umrežavanja i promocije </a:t>
            </a:r>
            <a:r>
              <a:rPr lang="hr-HR" dirty="0">
                <a:solidFill>
                  <a:srgbClr val="295A4D"/>
                </a:solidFill>
                <a:latin typeface=""/>
              </a:rPr>
              <a:t>(najam prostora, ugostiteljske usluge za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događanja)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Pravne </a:t>
            </a:r>
            <a:r>
              <a:rPr lang="hr-HR" dirty="0">
                <a:solidFill>
                  <a:srgbClr val="295A4D"/>
                </a:solidFill>
                <a:latin typeface=""/>
              </a:rPr>
              <a:t>i administrativne usluge (npr. konzultanti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za formiranje konzorcijskog ugovora)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Troškovi </a:t>
            </a:r>
            <a:r>
              <a:rPr lang="hr-HR" dirty="0">
                <a:solidFill>
                  <a:srgbClr val="295A4D"/>
                </a:solidFill>
                <a:latin typeface=""/>
              </a:rPr>
              <a:t>opreme i materijala za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IRI </a:t>
            </a:r>
            <a:r>
              <a:rPr lang="hr-HR" dirty="0">
                <a:solidFill>
                  <a:srgbClr val="295A4D"/>
                </a:solidFill>
                <a:latin typeface=""/>
              </a:rPr>
              <a:t>aktivnosti (do 20% ukupnih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troškova)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Troškovi </a:t>
            </a:r>
            <a:r>
              <a:rPr lang="hr-HR" dirty="0">
                <a:solidFill>
                  <a:srgbClr val="295A4D"/>
                </a:solidFill>
                <a:latin typeface=""/>
              </a:rPr>
              <a:t>vezani uz pretrage patenata, zaštitu intelektualnog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vlasništva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Vanjske </a:t>
            </a:r>
            <a:r>
              <a:rPr lang="hr-HR" dirty="0">
                <a:solidFill>
                  <a:srgbClr val="295A4D"/>
                </a:solidFill>
                <a:latin typeface=""/>
              </a:rPr>
              <a:t>stručne usluge (studije izvedivosti, identifikacija projektnih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ideja)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Troškovi konzultantskih usluga za pripremu projektnih prijedloga </a:t>
            </a:r>
            <a:r>
              <a:rPr lang="hr-HR" dirty="0">
                <a:solidFill>
                  <a:srgbClr val="295A4D"/>
                </a:solidFill>
                <a:latin typeface=""/>
              </a:rPr>
              <a:t>za Horizon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Europe</a:t>
            </a: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r>
              <a:rPr lang="hr-HR" b="1" u="sng" dirty="0" smtClean="0">
                <a:solidFill>
                  <a:srgbClr val="295A4D"/>
                </a:solidFill>
                <a:latin typeface=""/>
              </a:rPr>
              <a:t>2. Jačanje </a:t>
            </a:r>
            <a:r>
              <a:rPr lang="hr-HR" b="1" u="sng" dirty="0">
                <a:solidFill>
                  <a:srgbClr val="295A4D"/>
                </a:solidFill>
                <a:latin typeface=""/>
              </a:rPr>
              <a:t>kapaciteta za sudjelovanje u međunarodnim istraživačkim </a:t>
            </a:r>
            <a:r>
              <a:rPr lang="hr-HR" b="1" u="sng" dirty="0" smtClean="0">
                <a:solidFill>
                  <a:srgbClr val="295A4D"/>
                </a:solidFill>
                <a:latin typeface=""/>
              </a:rPr>
              <a:t>projektima</a:t>
            </a:r>
          </a:p>
          <a:p>
            <a:pPr lvl="1"/>
            <a:endParaRPr lang="hr-HR" b="1" u="sng" dirty="0">
              <a:solidFill>
                <a:srgbClr val="295A4D"/>
              </a:solidFill>
              <a:latin typeface="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Troškovi sudjelovanja na treninzima </a:t>
            </a:r>
            <a:r>
              <a:rPr lang="hr-HR" dirty="0">
                <a:solidFill>
                  <a:srgbClr val="295A4D"/>
                </a:solidFill>
                <a:latin typeface=""/>
              </a:rPr>
              <a:t>i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radionicama </a:t>
            </a:r>
            <a:r>
              <a:rPr lang="hr-HR" dirty="0">
                <a:solidFill>
                  <a:srgbClr val="295A4D"/>
                </a:solidFill>
                <a:latin typeface=""/>
              </a:rPr>
              <a:t>za razvoj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vještina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Troškovi studijskih posjeta </a:t>
            </a:r>
            <a:r>
              <a:rPr lang="hr-HR" dirty="0">
                <a:solidFill>
                  <a:srgbClr val="295A4D"/>
                </a:solidFill>
                <a:latin typeface=""/>
              </a:rPr>
              <a:t>i kratkoročne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mobilnosti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Troškovi mentorstva </a:t>
            </a:r>
            <a:r>
              <a:rPr lang="hr-HR" dirty="0">
                <a:solidFill>
                  <a:srgbClr val="295A4D"/>
                </a:solidFill>
                <a:latin typeface=""/>
              </a:rPr>
              <a:t>i povezani putni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troškovi i troškovi smještaja</a:t>
            </a:r>
            <a:endParaRPr lang="hr-HR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42123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/>
              <a:t>Prihvatljivi </a:t>
            </a:r>
            <a:r>
              <a:rPr lang="hr-HR" sz="2400" dirty="0" smtClean="0"/>
              <a:t>troškovi (2) 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8CA158-DA17-5340-0F49-6991E5F73A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96484" y="5109174"/>
            <a:ext cx="1130405" cy="1130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5CE5D5-B666-F320-B5E7-EC93BB6428B4}"/>
              </a:ext>
            </a:extLst>
          </p:cNvPr>
          <p:cNvSpPr txBox="1"/>
          <p:nvPr/>
        </p:nvSpPr>
        <p:spPr>
          <a:xfrm>
            <a:off x="-102344" y="673066"/>
            <a:ext cx="1192956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hr-HR" b="1" u="sng" dirty="0" smtClean="0">
              <a:solidFill>
                <a:srgbClr val="295A4D"/>
              </a:solidFill>
              <a:latin typeface=""/>
            </a:endParaRPr>
          </a:p>
          <a:p>
            <a:pPr lvl="1"/>
            <a:r>
              <a:rPr lang="hr-HR" b="1" u="sng" dirty="0">
                <a:solidFill>
                  <a:srgbClr val="295A4D"/>
                </a:solidFill>
                <a:latin typeface=""/>
              </a:rPr>
              <a:t>3</a:t>
            </a:r>
            <a:r>
              <a:rPr lang="hr-HR" b="1" u="sng" dirty="0" smtClean="0">
                <a:solidFill>
                  <a:srgbClr val="295A4D"/>
                </a:solidFill>
                <a:latin typeface=""/>
              </a:rPr>
              <a:t>. </a:t>
            </a:r>
            <a:r>
              <a:rPr lang="hr-HR" b="1" u="sng" dirty="0">
                <a:solidFill>
                  <a:srgbClr val="295A4D"/>
                </a:solidFill>
                <a:latin typeface=""/>
              </a:rPr>
              <a:t>Predstavljanje potencijala istraživačke infrastrukture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295A4D"/>
              </a:solidFill>
              <a:latin typeface="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295A4D"/>
                </a:solidFill>
                <a:latin typeface=""/>
              </a:rPr>
              <a:t>Troškovi marketinga i promocijskih materijala (npr. </a:t>
            </a:r>
            <a:r>
              <a:rPr lang="hr-HR" dirty="0" err="1">
                <a:solidFill>
                  <a:srgbClr val="295A4D"/>
                </a:solidFill>
                <a:latin typeface=""/>
              </a:rPr>
              <a:t>brendiranje</a:t>
            </a:r>
            <a:r>
              <a:rPr lang="hr-HR" dirty="0">
                <a:solidFill>
                  <a:srgbClr val="295A4D"/>
                </a:solidFill>
                <a:latin typeface=""/>
              </a:rPr>
              <a:t>, digitalne prezentacije, virtualne ture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Troškovi </a:t>
            </a:r>
            <a:r>
              <a:rPr lang="hr-HR" dirty="0">
                <a:solidFill>
                  <a:srgbClr val="295A4D"/>
                </a:solidFill>
                <a:latin typeface=""/>
              </a:rPr>
              <a:t>organizacije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događanja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Kotizacije </a:t>
            </a:r>
            <a:r>
              <a:rPr lang="hr-HR" dirty="0">
                <a:solidFill>
                  <a:srgbClr val="295A4D"/>
                </a:solidFill>
                <a:latin typeface=""/>
              </a:rPr>
              <a:t>i povezani putni troškovi za sajmove, forume i sl.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događanja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295A4D"/>
              </a:solidFill>
              <a:latin typeface="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r>
              <a:rPr lang="hr-HR" b="1" u="sng" dirty="0" smtClean="0">
                <a:solidFill>
                  <a:srgbClr val="295A4D"/>
                </a:solidFill>
                <a:latin typeface=""/>
              </a:rPr>
              <a:t>4. </a:t>
            </a:r>
            <a:r>
              <a:rPr lang="hr-HR" b="1" u="sng" dirty="0">
                <a:solidFill>
                  <a:srgbClr val="295A4D"/>
                </a:solidFill>
                <a:latin typeface=""/>
              </a:rPr>
              <a:t>Upravljanje projektom</a:t>
            </a:r>
          </a:p>
          <a:p>
            <a:pPr lvl="1"/>
            <a:endParaRPr lang="hr-HR" b="1" u="sng" dirty="0">
              <a:solidFill>
                <a:srgbClr val="295A4D"/>
              </a:solidFill>
              <a:latin typeface="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295A4D"/>
                </a:solidFill>
                <a:latin typeface=""/>
              </a:rPr>
              <a:t>Troškovi upravljanja projektom: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a) osoblje (bruto </a:t>
            </a:r>
            <a:r>
              <a:rPr lang="hr-HR" dirty="0">
                <a:solidFill>
                  <a:srgbClr val="295A4D"/>
                </a:solidFill>
                <a:latin typeface=""/>
              </a:rPr>
              <a:t>2 plaće, prijevoz te neoporezive naknade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) </a:t>
            </a:r>
            <a:r>
              <a:rPr lang="hr-HR" dirty="0">
                <a:solidFill>
                  <a:srgbClr val="295A4D"/>
                </a:solidFill>
                <a:latin typeface=""/>
              </a:rPr>
              <a:t>ili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b) vanjska usluga </a:t>
            </a:r>
            <a:r>
              <a:rPr lang="hr-HR" dirty="0">
                <a:solidFill>
                  <a:srgbClr val="295A4D"/>
                </a:solidFill>
                <a:latin typeface=""/>
              </a:rPr>
              <a:t>(do 5.000 EUR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Neizravni </a:t>
            </a:r>
            <a:r>
              <a:rPr lang="hr-HR" dirty="0">
                <a:solidFill>
                  <a:srgbClr val="295A4D"/>
                </a:solidFill>
                <a:latin typeface=""/>
              </a:rPr>
              <a:t>troškovi (do 7% ukupnih prihvatljivih troškova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b="1" u="sng" dirty="0">
              <a:solidFill>
                <a:srgbClr val="295A4D"/>
              </a:solidFill>
              <a:latin typeface=""/>
            </a:endParaRPr>
          </a:p>
          <a:p>
            <a:pPr lvl="1"/>
            <a:r>
              <a:rPr lang="hr-HR" b="1" u="sng" dirty="0" smtClean="0">
                <a:solidFill>
                  <a:srgbClr val="295A4D"/>
                </a:solidFill>
                <a:latin typeface=""/>
              </a:rPr>
              <a:t>5. Promidžba </a:t>
            </a:r>
            <a:r>
              <a:rPr lang="hr-HR" b="1" u="sng" dirty="0">
                <a:solidFill>
                  <a:srgbClr val="295A4D"/>
                </a:solidFill>
                <a:latin typeface=""/>
              </a:rPr>
              <a:t>i </a:t>
            </a:r>
            <a:r>
              <a:rPr lang="hr-HR" b="1" u="sng" dirty="0" smtClean="0">
                <a:solidFill>
                  <a:srgbClr val="295A4D"/>
                </a:solidFill>
                <a:latin typeface=""/>
              </a:rPr>
              <a:t>vidljivost</a:t>
            </a:r>
            <a:endParaRPr lang="hr-HR" b="1" u="sng" dirty="0">
              <a:solidFill>
                <a:srgbClr val="295A4D"/>
              </a:solidFill>
              <a:latin typeface="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295A4D"/>
                </a:solidFill>
                <a:latin typeface=""/>
              </a:rPr>
              <a:t>Troškovi izrade i dizajna promotivnih materijala (brošure, </a:t>
            </a:r>
            <a:r>
              <a:rPr lang="hr-HR" dirty="0" err="1">
                <a:solidFill>
                  <a:srgbClr val="295A4D"/>
                </a:solidFill>
                <a:latin typeface=""/>
              </a:rPr>
              <a:t>posteri</a:t>
            </a:r>
            <a:r>
              <a:rPr lang="hr-HR" dirty="0">
                <a:solidFill>
                  <a:srgbClr val="295A4D"/>
                </a:solidFill>
                <a:latin typeface=""/>
              </a:rPr>
              <a:t>, 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letci)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Troškovi </a:t>
            </a:r>
            <a:r>
              <a:rPr lang="hr-HR" dirty="0">
                <a:solidFill>
                  <a:srgbClr val="295A4D"/>
                </a:solidFill>
                <a:latin typeface=""/>
              </a:rPr>
              <a:t>organizacije događanja (npr. </a:t>
            </a:r>
            <a:r>
              <a:rPr lang="hr-HR" dirty="0" err="1">
                <a:solidFill>
                  <a:srgbClr val="295A4D"/>
                </a:solidFill>
                <a:latin typeface=""/>
              </a:rPr>
              <a:t>kick-off</a:t>
            </a:r>
            <a:r>
              <a:rPr lang="hr-HR" dirty="0">
                <a:solidFill>
                  <a:srgbClr val="295A4D"/>
                </a:solidFill>
                <a:latin typeface=""/>
              </a:rPr>
              <a:t> konferencija</a:t>
            </a:r>
            <a:r>
              <a:rPr lang="hr-HR" dirty="0" smtClean="0">
                <a:solidFill>
                  <a:srgbClr val="295A4D"/>
                </a:solidFill>
                <a:latin typeface="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295A4D"/>
                </a:solidFill>
                <a:latin typeface=""/>
              </a:rPr>
              <a:t>Troškovi </a:t>
            </a:r>
            <a:r>
              <a:rPr lang="hr-HR" dirty="0">
                <a:solidFill>
                  <a:srgbClr val="295A4D"/>
                </a:solidFill>
                <a:latin typeface=""/>
              </a:rPr>
              <a:t>profesionalnih usluga za priopćenja, medije i PR kampanje</a:t>
            </a:r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45623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Neprihvatljivi troškovi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8CA158-DA17-5340-0F49-6991E5F73A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96484" y="5109174"/>
            <a:ext cx="1130405" cy="113040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E5CE5D5-B666-F320-B5E7-EC93BB6428B4}"/>
              </a:ext>
            </a:extLst>
          </p:cNvPr>
          <p:cNvSpPr txBox="1"/>
          <p:nvPr/>
        </p:nvSpPr>
        <p:spPr>
          <a:xfrm>
            <a:off x="97324" y="994856"/>
            <a:ext cx="11929565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hr-HR" sz="2200" b="1" dirty="0">
                <a:solidFill>
                  <a:srgbClr val="295A4D"/>
                </a:solidFill>
                <a:latin typeface=""/>
              </a:rPr>
              <a:t>Sljedeći troškovi nisu prihvatljivi za financiranje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:</a:t>
            </a:r>
          </a:p>
          <a:p>
            <a:pPr lvl="1"/>
            <a:endParaRPr lang="hr-HR" sz="2200" b="1" dirty="0">
              <a:solidFill>
                <a:srgbClr val="295A4D"/>
              </a:solidFill>
              <a:latin typeface="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Troškovi nastali prije datuma podnošenja projektnog prijedloga i nakon 31. listopada 2028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Kupnja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, najam ili zakup zemljišta i postojećih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zgrada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Građevinski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radovi i povezane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usluge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Troškovi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osobnih i radnih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vozila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te plovila za komercijalne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svrhe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Rabljena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oprema 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instrumenti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Kamate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, naknade za otplatu duga i troškovi kašnjenja u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plaćanju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Bankovne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naknade, troškovi garancija i slične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naknade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Krediti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trećim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stranama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Rezervacije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za gubitke ili buduće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obveze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Gubici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od valutnih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razlika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err="1" smtClean="0">
                <a:solidFill>
                  <a:srgbClr val="295A4D"/>
                </a:solidFill>
                <a:latin typeface=""/>
              </a:rPr>
              <a:t>Povrativi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 PDV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Kazne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, troškovi parničenja i kazneni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troškovi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Nerazmjerni ili neodgovorni izdaci</a:t>
            </a: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7072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9BBB5A-2D90-8B4F-5BA3-4458E4C97D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215" y="1501621"/>
            <a:ext cx="4064289" cy="40642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AC30E6-9922-D8CA-C9BB-59608B04DA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239" y="1501621"/>
            <a:ext cx="4064289" cy="40642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328DCE-2178-9FEA-AB54-A279AE56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52" y="267075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b="1" dirty="0"/>
              <a:t>Ciljevi projekta DIGIT</a:t>
            </a:r>
            <a:r>
              <a:rPr lang="hr-HR" sz="3600" dirty="0"/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F35428-706E-3970-0618-667344F736FC}"/>
              </a:ext>
            </a:extLst>
          </p:cNvPr>
          <p:cNvSpPr txBox="1"/>
          <p:nvPr/>
        </p:nvSpPr>
        <p:spPr>
          <a:xfrm>
            <a:off x="5095325" y="2827184"/>
            <a:ext cx="3203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dirty="0">
                <a:solidFill>
                  <a:srgbClr val="E9F1FF"/>
                </a:solidFill>
                <a:latin typeface=""/>
              </a:rPr>
              <a:t>Unaprijediti </a:t>
            </a:r>
            <a:r>
              <a:rPr lang="hr-HR" dirty="0" smtClean="0">
                <a:solidFill>
                  <a:srgbClr val="E9F1FF"/>
                </a:solidFill>
                <a:latin typeface=""/>
              </a:rPr>
              <a:t>IRI djelatnosti</a:t>
            </a:r>
            <a:r>
              <a:rPr lang="hr-HR" sz="1800" dirty="0" smtClean="0">
                <a:solidFill>
                  <a:srgbClr val="E9F1FF"/>
                </a:solidFill>
                <a:latin typeface=""/>
              </a:rPr>
              <a:t> </a:t>
            </a:r>
            <a:r>
              <a:rPr lang="hr-HR" sz="1800" dirty="0">
                <a:solidFill>
                  <a:srgbClr val="E9F1FF"/>
                </a:solidFill>
                <a:latin typeface=""/>
              </a:rPr>
              <a:t>s usmjerenjem na digitalne i zelene </a:t>
            </a:r>
            <a:r>
              <a:rPr lang="hr-HR" sz="1800" dirty="0" smtClean="0">
                <a:solidFill>
                  <a:srgbClr val="E9F1FF"/>
                </a:solidFill>
                <a:latin typeface=""/>
              </a:rPr>
              <a:t>tehnologije</a:t>
            </a:r>
            <a:endParaRPr lang="hr-HR" sz="1800" dirty="0">
              <a:solidFill>
                <a:srgbClr val="E9F1FF"/>
              </a:solidFill>
              <a:latin typeface="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0978BE-3C08-30C4-3C2B-09A70F0E8A18}"/>
              </a:ext>
            </a:extLst>
          </p:cNvPr>
          <p:cNvCxnSpPr>
            <a:cxnSpLocks/>
          </p:cNvCxnSpPr>
          <p:nvPr/>
        </p:nvCxnSpPr>
        <p:spPr>
          <a:xfrm flipV="1">
            <a:off x="0" y="5883963"/>
            <a:ext cx="10715625" cy="2"/>
          </a:xfrm>
          <a:prstGeom prst="line">
            <a:avLst/>
          </a:prstGeom>
          <a:ln w="63500">
            <a:solidFill>
              <a:srgbClr val="295A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0CCC242-BEA9-94EC-BCD9-3C7F81394FAD}"/>
              </a:ext>
            </a:extLst>
          </p:cNvPr>
          <p:cNvSpPr/>
          <p:nvPr/>
        </p:nvSpPr>
        <p:spPr>
          <a:xfrm>
            <a:off x="1866329" y="5565910"/>
            <a:ext cx="636105" cy="636105"/>
          </a:xfrm>
          <a:prstGeom prst="ellipse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78C708-06E3-818A-F4AF-2F16835DB7BC}"/>
              </a:ext>
            </a:extLst>
          </p:cNvPr>
          <p:cNvSpPr txBox="1"/>
          <p:nvPr/>
        </p:nvSpPr>
        <p:spPr>
          <a:xfrm>
            <a:off x="254393" y="2221787"/>
            <a:ext cx="35186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hr-HR" sz="1800" dirty="0">
                <a:solidFill>
                  <a:srgbClr val="E9F1FF"/>
                </a:solidFill>
                <a:latin typeface=""/>
              </a:rPr>
              <a:t>Upotpuniti planirani financijski okvir za IRI </a:t>
            </a:r>
            <a:r>
              <a:rPr lang="hr-HR" sz="1800" dirty="0" smtClean="0">
                <a:solidFill>
                  <a:srgbClr val="E9F1FF"/>
                </a:solidFill>
                <a:latin typeface=""/>
              </a:rPr>
              <a:t>djelatnosti i </a:t>
            </a:r>
            <a:r>
              <a:rPr lang="hr-HR" sz="1800" dirty="0">
                <a:solidFill>
                  <a:srgbClr val="E9F1FF"/>
                </a:solidFill>
                <a:latin typeface=""/>
              </a:rPr>
              <a:t>podržati pripremu ili podignuti na višu razinu projekte i sheme koji će se provoditi pomoću EU sredstava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D87B06A-C8D4-1C31-506E-79790B3A6C2B}"/>
              </a:ext>
            </a:extLst>
          </p:cNvPr>
          <p:cNvSpPr/>
          <p:nvPr/>
        </p:nvSpPr>
        <p:spPr>
          <a:xfrm>
            <a:off x="6316306" y="5558954"/>
            <a:ext cx="636105" cy="636105"/>
          </a:xfrm>
          <a:prstGeom prst="ellipse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78FB4E6-5EC0-9475-5079-DC1789D274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508" y="4253112"/>
            <a:ext cx="2637288" cy="26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64000"/>
            <a:ext cx="11248698" cy="430886"/>
          </a:xfrm>
        </p:spPr>
        <p:txBody>
          <a:bodyPr>
            <a:noAutofit/>
          </a:bodyPr>
          <a:lstStyle/>
          <a:p>
            <a:r>
              <a:rPr lang="hr-HR" sz="2000" dirty="0" smtClean="0"/>
              <a:t>Metodologija izračuna troškova plaća</a:t>
            </a:r>
            <a:endParaRPr lang="hr-HR" sz="2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8CA158-DA17-5340-0F49-6991E5F73A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84112" y="5516580"/>
            <a:ext cx="1130405" cy="113040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E5CE5D5-B666-F320-B5E7-EC93BB6428B4}"/>
              </a:ext>
            </a:extLst>
          </p:cNvPr>
          <p:cNvSpPr txBox="1"/>
          <p:nvPr/>
        </p:nvSpPr>
        <p:spPr>
          <a:xfrm>
            <a:off x="0" y="873809"/>
            <a:ext cx="11887199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hr-HR" sz="2000" b="1" i="1" dirty="0" smtClean="0">
                <a:solidFill>
                  <a:srgbClr val="295A4D"/>
                </a:solidFill>
                <a:latin typeface=""/>
              </a:rPr>
              <a:t>Daily </a:t>
            </a:r>
            <a:r>
              <a:rPr lang="hr-HR" sz="2000" b="1" i="1" dirty="0">
                <a:solidFill>
                  <a:srgbClr val="295A4D"/>
                </a:solidFill>
                <a:latin typeface=""/>
              </a:rPr>
              <a:t>rate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se izračunava za troškove osoblja koje radi na projektu – uključuje i novozaposlene i postojeće zaposlenike,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a ista dnevnica rada primjenjuje se na sve osobe za koje su plaće budžetirane.</a:t>
            </a:r>
          </a:p>
          <a:p>
            <a:pPr lvl="1"/>
            <a:endParaRPr lang="hr-HR" sz="2000" dirty="0" smtClean="0">
              <a:solidFill>
                <a:srgbClr val="295A4D"/>
              </a:solidFill>
              <a:latin typeface=""/>
            </a:endParaRPr>
          </a:p>
          <a:p>
            <a:pPr lvl="1"/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Kako </a:t>
            </a:r>
            <a:r>
              <a:rPr lang="hr-HR" sz="2000" b="1" dirty="0">
                <a:solidFill>
                  <a:srgbClr val="295A4D"/>
                </a:solidFill>
                <a:latin typeface=""/>
              </a:rPr>
              <a:t>se izračunava </a:t>
            </a:r>
            <a:r>
              <a:rPr lang="hr-HR" sz="2000" b="1" i="1" dirty="0" err="1" smtClean="0">
                <a:solidFill>
                  <a:srgbClr val="295A4D"/>
                </a:solidFill>
                <a:latin typeface=""/>
              </a:rPr>
              <a:t>daily</a:t>
            </a:r>
            <a:r>
              <a:rPr lang="hr-HR" sz="2000" b="1" i="1" dirty="0" smtClean="0">
                <a:solidFill>
                  <a:srgbClr val="295A4D"/>
                </a:solidFill>
                <a:latin typeface=""/>
              </a:rPr>
              <a:t> rate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?</a:t>
            </a:r>
          </a:p>
          <a:p>
            <a:pPr lvl="1"/>
            <a:endParaRPr lang="hr-HR" sz="2000" dirty="0">
              <a:solidFill>
                <a:srgbClr val="295A4D"/>
              </a:solidFill>
              <a:latin typeface=""/>
            </a:endParaRPr>
          </a:p>
          <a:p>
            <a:pPr lvl="1"/>
            <a:endParaRPr lang="hr-HR" sz="2000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sz="2000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sz="2000" dirty="0">
              <a:solidFill>
                <a:srgbClr val="295A4D"/>
              </a:solidFill>
              <a:latin typeface="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95A4D"/>
                </a:solidFill>
                <a:latin typeface=""/>
              </a:rPr>
              <a:t>Ukupni trošak osoblja = ukupni godišnji trošak svih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zaposlenih u godini 2024., provjerljivo u financijskom izvješću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(bruto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2 plaće, neoporezivi izdaci te troškovi prijevoza)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i="1" dirty="0" err="1" smtClean="0">
                <a:solidFill>
                  <a:srgbClr val="295A4D"/>
                </a:solidFill>
                <a:latin typeface=""/>
              </a:rPr>
              <a:t>Annual</a:t>
            </a:r>
            <a:r>
              <a:rPr lang="hr-HR" sz="2000" i="1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000" i="1" dirty="0" err="1">
                <a:solidFill>
                  <a:srgbClr val="295A4D"/>
                </a:solidFill>
                <a:latin typeface=""/>
              </a:rPr>
              <a:t>Work</a:t>
            </a:r>
            <a:r>
              <a:rPr lang="hr-HR" sz="2000" i="1" dirty="0">
                <a:solidFill>
                  <a:srgbClr val="295A4D"/>
                </a:solidFill>
                <a:latin typeface=""/>
              </a:rPr>
              <a:t> </a:t>
            </a:r>
            <a:r>
              <a:rPr lang="hr-HR" sz="2000" i="1" dirty="0" err="1" smtClean="0">
                <a:solidFill>
                  <a:srgbClr val="295A4D"/>
                </a:solidFill>
                <a:latin typeface=""/>
              </a:rPr>
              <a:t>Units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= broj zaposlenika s punim radnim vremenom (ili njihovi ekvivalenti) u toj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godini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295A4D"/>
                </a:solidFill>
                <a:latin typeface=""/>
              </a:rPr>
              <a:t>1,2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= korektivni faktor za očekivani rast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troškova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95A4D"/>
                </a:solidFill>
                <a:latin typeface=""/>
              </a:rPr>
              <a:t>Maksimalno 215 radnih dana godišnje po osobi smatra se prihvatljivim za izračun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troškova</a:t>
            </a:r>
          </a:p>
          <a:p>
            <a:pPr lvl="1"/>
            <a:endParaRPr lang="hr-HR" sz="2000" dirty="0" smtClean="0">
              <a:solidFill>
                <a:srgbClr val="295A4D"/>
              </a:solidFill>
              <a:latin typeface=""/>
            </a:endParaRPr>
          </a:p>
          <a:p>
            <a:pPr lvl="1"/>
            <a:r>
              <a:rPr lang="hr-HR" sz="2000" dirty="0" smtClean="0">
                <a:solidFill>
                  <a:srgbClr val="295A4D"/>
                </a:solidFill>
                <a:latin typeface=""/>
              </a:rPr>
              <a:t>Angažman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se evidentira putem </a:t>
            </a:r>
            <a:r>
              <a:rPr lang="hr-HR" sz="2000" b="1" dirty="0">
                <a:solidFill>
                  <a:srgbClr val="295A4D"/>
                </a:solidFill>
                <a:latin typeface=""/>
              </a:rPr>
              <a:t>mjesečnih </a:t>
            </a:r>
            <a:r>
              <a:rPr lang="hr-HR" sz="2000" b="1" dirty="0" smtClean="0">
                <a:solidFill>
                  <a:srgbClr val="295A4D"/>
                </a:solidFill>
                <a:latin typeface=""/>
              </a:rPr>
              <a:t>evidencija rada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, </a:t>
            </a:r>
            <a:r>
              <a:rPr lang="hr-HR" sz="2000" dirty="0">
                <a:solidFill>
                  <a:srgbClr val="295A4D"/>
                </a:solidFill>
                <a:latin typeface=""/>
              </a:rPr>
              <a:t>koje potpisuje zaposlenik </a:t>
            </a:r>
            <a:r>
              <a:rPr lang="hr-HR" sz="2000" dirty="0" smtClean="0">
                <a:solidFill>
                  <a:srgbClr val="295A4D"/>
                </a:solidFill>
                <a:latin typeface=""/>
              </a:rPr>
              <a:t>i</a:t>
            </a:r>
          </a:p>
          <a:p>
            <a:pPr lvl="1"/>
            <a:r>
              <a:rPr lang="hr-HR" sz="2000" dirty="0" smtClean="0">
                <a:solidFill>
                  <a:srgbClr val="295A4D"/>
                </a:solidFill>
                <a:latin typeface=""/>
              </a:rPr>
              <a:t>voditelj projekta</a:t>
            </a:r>
            <a:endParaRPr lang="hr-HR" sz="2000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 smtClean="0">
              <a:solidFill>
                <a:srgbClr val="295A4D"/>
              </a:solidFill>
              <a:latin typeface=""/>
            </a:endParaRPr>
          </a:p>
          <a:p>
            <a:pPr lvl="1"/>
            <a:endParaRPr lang="hr-HR" dirty="0">
              <a:solidFill>
                <a:srgbClr val="295A4D"/>
              </a:solidFill>
              <a:latin typeface="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42" y="2689167"/>
            <a:ext cx="7716327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06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55" y="469199"/>
            <a:ext cx="5578479" cy="5192681"/>
          </a:xfrm>
        </p:spPr>
        <p:txBody>
          <a:bodyPr>
            <a:noAutofit/>
          </a:bodyPr>
          <a:lstStyle/>
          <a:p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 smtClean="0"/>
              <a:t>Priprema projektnog prijedloga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/>
              <a:t/>
            </a:r>
            <a:br>
              <a:rPr lang="hr-HR" sz="3600" dirty="0"/>
            </a:br>
            <a:endParaRPr lang="hr-HR" sz="3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D0F50-3592-009D-52CB-47922585D535}"/>
              </a:ext>
            </a:extLst>
          </p:cNvPr>
          <p:cNvSpPr/>
          <p:nvPr/>
        </p:nvSpPr>
        <p:spPr>
          <a:xfrm>
            <a:off x="646584" y="1828800"/>
            <a:ext cx="2349500" cy="172204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7E7612-7304-D1D2-FC39-318758619479}"/>
              </a:ext>
            </a:extLst>
          </p:cNvPr>
          <p:cNvSpPr/>
          <p:nvPr/>
        </p:nvSpPr>
        <p:spPr>
          <a:xfrm rot="16200000">
            <a:off x="4252547" y="1972516"/>
            <a:ext cx="6858000" cy="2912968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Content Placeholder 10" descr="A hand touching a screen&#10;&#10;Description automatically generated">
            <a:extLst>
              <a:ext uri="{FF2B5EF4-FFF2-40B4-BE49-F238E27FC236}">
                <a16:creationId xmlns:a16="http://schemas.microsoft.com/office/drawing/2014/main" id="{0BF26A4B-3DCF-21EF-3182-57977688C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520" y="0"/>
            <a:ext cx="5851521" cy="6858000"/>
          </a:xfrm>
        </p:spPr>
      </p:pic>
      <p:pic>
        <p:nvPicPr>
          <p:cNvPr id="8" name="Slika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76" y="3919660"/>
            <a:ext cx="1660525" cy="16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20992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Prijava u </a:t>
            </a:r>
            <a:r>
              <a:rPr lang="hr-HR" sz="2400" dirty="0" err="1" smtClean="0"/>
              <a:t>eDIGIT</a:t>
            </a:r>
            <a:r>
              <a:rPr lang="hr-HR" sz="2400" dirty="0" smtClean="0"/>
              <a:t> portal</a:t>
            </a:r>
            <a:endParaRPr lang="hr-H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137205" y="948676"/>
            <a:ext cx="1089946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dirty="0" smtClean="0">
                <a:solidFill>
                  <a:srgbClr val="295A4D"/>
                </a:solidFill>
                <a:latin typeface=""/>
              </a:rPr>
              <a:t>Osobe ovlaštene za zastupanje ili voditelji projekata poduzimaju sljedeće korake:</a:t>
            </a:r>
          </a:p>
          <a:p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Prijava u </a:t>
            </a:r>
            <a:r>
              <a:rPr lang="hr-HR" sz="2200" dirty="0" err="1" smtClean="0">
                <a:solidFill>
                  <a:srgbClr val="295A4D"/>
                </a:solidFill>
                <a:latin typeface=""/>
              </a:rPr>
              <a:t>eDIGIT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 portal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Pokretanje projektnog prijedloga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Popunjavanje online obrasca i učitavanje dokumentacije 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Podnošenje projektnog prijedloga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9094AA-5CFD-FE77-011C-9E07CD75E3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95" y="3173129"/>
            <a:ext cx="755713" cy="755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5AD026-8E5A-4389-525D-BC398B942D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141" y="991684"/>
            <a:ext cx="704822" cy="704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44" y="3330984"/>
            <a:ext cx="9612066" cy="288647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406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20992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Prijavni obrazac – </a:t>
            </a:r>
            <a:r>
              <a:rPr lang="hr-HR" sz="2400" dirty="0" err="1" smtClean="0"/>
              <a:t>Application</a:t>
            </a:r>
            <a:r>
              <a:rPr lang="hr-HR" sz="2400" dirty="0" smtClean="0"/>
              <a:t> </a:t>
            </a:r>
            <a:r>
              <a:rPr lang="hr-HR" sz="2400" dirty="0" err="1" smtClean="0"/>
              <a:t>form</a:t>
            </a:r>
            <a:endParaRPr lang="hr-H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137205" y="948676"/>
            <a:ext cx="108994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dirty="0" smtClean="0">
                <a:solidFill>
                  <a:srgbClr val="295A4D"/>
                </a:solidFill>
                <a:latin typeface=""/>
              </a:rPr>
              <a:t>Offline verzija obrasca dostupna u okviru dokumentacije Poziva: Aneks IV.</a:t>
            </a:r>
          </a:p>
          <a:p>
            <a:endParaRPr lang="hr-HR" sz="2200" dirty="0">
              <a:solidFill>
                <a:srgbClr val="295A4D"/>
              </a:solidFill>
              <a:latin typeface=""/>
            </a:endParaRPr>
          </a:p>
          <a:p>
            <a:r>
              <a:rPr lang="hr-HR" sz="2200" dirty="0" smtClean="0">
                <a:solidFill>
                  <a:srgbClr val="295A4D"/>
                </a:solidFill>
                <a:latin typeface=""/>
              </a:rPr>
              <a:t>Izgled online verzije obrasca: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9094AA-5CFD-FE77-011C-9E07CD75E3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26" y="1502674"/>
            <a:ext cx="755713" cy="755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45F7D4-15A7-EA43-4E91-D99338AC30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92" y="803033"/>
            <a:ext cx="776644" cy="776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92" y="2453470"/>
            <a:ext cx="5473891" cy="346448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52" y="2118953"/>
            <a:ext cx="5422702" cy="379900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255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20992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/>
              <a:t>Dokumentacija </a:t>
            </a:r>
            <a:r>
              <a:rPr lang="hr-HR" sz="2400" dirty="0" smtClean="0"/>
              <a:t>koja se dostavlja u prijavi projektnog prijedloga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3785E5-1093-2E35-6F90-79F4CF3DB2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53" y="948676"/>
            <a:ext cx="773715" cy="773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336431" y="948676"/>
            <a:ext cx="1070023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b="1" dirty="0" err="1" smtClean="0">
                <a:solidFill>
                  <a:srgbClr val="295A4D"/>
                </a:solidFill>
                <a:latin typeface=""/>
              </a:rPr>
              <a:t>Baseline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b="1" dirty="0" err="1">
                <a:solidFill>
                  <a:srgbClr val="295A4D"/>
                </a:solidFill>
                <a:latin typeface=""/>
              </a:rPr>
              <a:t>survey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 – poveznica u GfA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– Ispunjava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prijavitelj i partner (ako je primjenjivo)</a:t>
            </a:r>
          </a:p>
          <a:p>
            <a:endParaRPr lang="hr-HR" sz="2200" dirty="0">
              <a:solidFill>
                <a:srgbClr val="295A4D"/>
              </a:solidFill>
              <a:latin typeface=""/>
            </a:endParaRPr>
          </a:p>
          <a:p>
            <a:endParaRPr lang="hr-HR" sz="2200" dirty="0">
              <a:solidFill>
                <a:srgbClr val="295A4D"/>
              </a:solidFill>
              <a:latin typeface=""/>
            </a:endParaRPr>
          </a:p>
          <a:p>
            <a:r>
              <a:rPr lang="hr-HR" sz="2200" b="1" dirty="0">
                <a:solidFill>
                  <a:srgbClr val="295A4D"/>
                </a:solidFill>
                <a:latin typeface=""/>
              </a:rPr>
              <a:t>U </a:t>
            </a:r>
            <a:r>
              <a:rPr lang="hr-HR" sz="2200" b="1" dirty="0" err="1" smtClean="0">
                <a:solidFill>
                  <a:srgbClr val="295A4D"/>
                </a:solidFill>
                <a:latin typeface=""/>
              </a:rPr>
              <a:t>Application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b="1" dirty="0" err="1" smtClean="0">
                <a:solidFill>
                  <a:srgbClr val="295A4D"/>
                </a:solidFill>
                <a:latin typeface=""/>
              </a:rPr>
              <a:t>form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,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učitava se sljedeća dokumentacija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:</a:t>
            </a:r>
          </a:p>
          <a:p>
            <a:endParaRPr lang="hr-HR" sz="2200" b="1" dirty="0">
              <a:solidFill>
                <a:srgbClr val="295A4D"/>
              </a:solidFill>
              <a:latin typeface=""/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sz="2200" u="sng" dirty="0" err="1">
                <a:solidFill>
                  <a:srgbClr val="295A4D"/>
                </a:solidFill>
                <a:latin typeface=""/>
              </a:rPr>
              <a:t>Declaration</a:t>
            </a:r>
            <a:r>
              <a:rPr lang="hr-HR" sz="2200" u="sng" dirty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u="sng" dirty="0" err="1">
                <a:solidFill>
                  <a:srgbClr val="295A4D"/>
                </a:solidFill>
                <a:latin typeface=""/>
              </a:rPr>
              <a:t>by</a:t>
            </a:r>
            <a:r>
              <a:rPr lang="hr-HR" sz="2200" u="sng" dirty="0">
                <a:solidFill>
                  <a:srgbClr val="295A4D"/>
                </a:solidFill>
                <a:latin typeface=""/>
              </a:rPr>
              <a:t> the </a:t>
            </a:r>
            <a:r>
              <a:rPr lang="hr-HR" sz="2200" u="sng" dirty="0" err="1" smtClean="0">
                <a:solidFill>
                  <a:srgbClr val="295A4D"/>
                </a:solidFill>
                <a:latin typeface=""/>
              </a:rPr>
              <a:t>Applicant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–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Potpisan i ovjeren Aneks II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u="sng" dirty="0" err="1">
                <a:solidFill>
                  <a:srgbClr val="295A4D"/>
                </a:solidFill>
                <a:latin typeface=""/>
              </a:rPr>
              <a:t>Declaration</a:t>
            </a:r>
            <a:r>
              <a:rPr lang="hr-HR" sz="2200" u="sng" dirty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u="sng" dirty="0" err="1">
                <a:solidFill>
                  <a:srgbClr val="295A4D"/>
                </a:solidFill>
                <a:latin typeface=""/>
              </a:rPr>
              <a:t>by</a:t>
            </a:r>
            <a:r>
              <a:rPr lang="hr-HR" sz="2200" u="sng" dirty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u="sng" dirty="0" err="1">
                <a:solidFill>
                  <a:srgbClr val="295A4D"/>
                </a:solidFill>
                <a:latin typeface=""/>
              </a:rPr>
              <a:t>the</a:t>
            </a:r>
            <a:r>
              <a:rPr lang="hr-HR" sz="2200" u="sng" dirty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u="sng" dirty="0" smtClean="0">
                <a:solidFill>
                  <a:srgbClr val="295A4D"/>
                </a:solidFill>
                <a:latin typeface=""/>
              </a:rPr>
              <a:t>Partner (ako je primjenjivo)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– Potpisan i ovjeren Aneks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III.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u="sng" dirty="0" smtClean="0">
                <a:solidFill>
                  <a:srgbClr val="295A4D"/>
                </a:solidFill>
                <a:latin typeface=""/>
              </a:rPr>
              <a:t>Statut ili drugi relevantan akt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– ako poveznica na dokument nije javno dostupna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u="sng" dirty="0" smtClean="0">
                <a:solidFill>
                  <a:srgbClr val="295A4D"/>
                </a:solidFill>
                <a:latin typeface=""/>
              </a:rPr>
              <a:t>Životopisi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 – dostaviti za svakog člana projektnog tima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u="sng" dirty="0" smtClean="0">
                <a:solidFill>
                  <a:srgbClr val="295A4D"/>
                </a:solidFill>
                <a:latin typeface=""/>
              </a:rPr>
              <a:t>Ugovor o dodjeli bespovratnih sredstava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– dostaviti za proveden projekt ili projekt u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provedbi (EFRR-a (OPRK, OPKK, PKK)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ili Mehanizam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za oporavak i otpornost (NPOO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)) na kojem se temelji predmetni projektni prijedlog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u="sng" dirty="0" smtClean="0">
                <a:solidFill>
                  <a:srgbClr val="295A4D"/>
                </a:solidFill>
                <a:latin typeface=""/>
              </a:rPr>
              <a:t>Odobreno Završno izvješće (Završni ZNS)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 (ako je primjenjivo) – dostaviti za proveden projekt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n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a kojem se temelji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predmetni projektni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prijedlog</a:t>
            </a:r>
          </a:p>
        </p:txBody>
      </p:sp>
    </p:spTree>
    <p:extLst>
      <p:ext uri="{BB962C8B-B14F-4D97-AF65-F5344CB8AC3E}">
        <p14:creationId xmlns:p14="http://schemas.microsoft.com/office/powerpoint/2010/main" val="21778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03" y="264982"/>
            <a:ext cx="10918943" cy="430886"/>
          </a:xfrm>
        </p:spPr>
        <p:txBody>
          <a:bodyPr>
            <a:noAutofit/>
          </a:bodyPr>
          <a:lstStyle/>
          <a:p>
            <a:r>
              <a:rPr lang="hr-HR" sz="2400" dirty="0"/>
              <a:t>Dokumentacija </a:t>
            </a:r>
            <a:r>
              <a:rPr lang="hr-HR" sz="2400" dirty="0" smtClean="0"/>
              <a:t>koja se dostavlja </a:t>
            </a:r>
            <a:r>
              <a:rPr lang="hr-HR" sz="2400" dirty="0"/>
              <a:t>prije donošenja </a:t>
            </a:r>
            <a:r>
              <a:rPr lang="hr-HR" sz="2400" i="1" dirty="0" err="1"/>
              <a:t>Award</a:t>
            </a:r>
            <a:r>
              <a:rPr lang="hr-HR" sz="2400" i="1" dirty="0"/>
              <a:t> </a:t>
            </a:r>
            <a:r>
              <a:rPr lang="hr-HR" sz="2400" i="1" dirty="0" err="1"/>
              <a:t>decision</a:t>
            </a:r>
            <a:r>
              <a:rPr lang="hr-HR" sz="2400" i="1" dirty="0"/>
              <a:t> </a:t>
            </a:r>
            <a:r>
              <a:rPr lang="hr-HR" sz="2400" dirty="0"/>
              <a:t>i potpisa GA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3"/>
            <a:ext cx="90562" cy="686947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3785E5-1093-2E35-6F90-79F4CF3DB2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68" y="1405876"/>
            <a:ext cx="773715" cy="773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380393" y="1405876"/>
            <a:ext cx="1070023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Obvezna dokumentacija:</a:t>
            </a:r>
          </a:p>
          <a:p>
            <a:pPr marL="457200" indent="-457200">
              <a:buFont typeface="+mj-lt"/>
              <a:buAutoNum type="arabicPeriod"/>
            </a:pPr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sz="2200" u="sng" dirty="0" err="1" smtClean="0">
                <a:solidFill>
                  <a:srgbClr val="295A4D"/>
                </a:solidFill>
                <a:latin typeface=""/>
              </a:rPr>
              <a:t>Partnership</a:t>
            </a:r>
            <a:r>
              <a:rPr lang="hr-HR" sz="2200" u="sng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u="sng" dirty="0" err="1" smtClean="0">
                <a:solidFill>
                  <a:srgbClr val="295A4D"/>
                </a:solidFill>
                <a:latin typeface=""/>
              </a:rPr>
              <a:t>agreement</a:t>
            </a:r>
            <a:r>
              <a:rPr lang="hr-HR" sz="2200" u="sng" dirty="0" smtClean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– ako je primjenjivo, potpisan i ovjeren od strane prijavitelja i partnera, a izrađen sukladno s Aneksom VI.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u="sng" dirty="0" err="1">
                <a:solidFill>
                  <a:srgbClr val="295A4D"/>
                </a:solidFill>
                <a:latin typeface=""/>
              </a:rPr>
              <a:t>Environmental</a:t>
            </a:r>
            <a:r>
              <a:rPr lang="hr-HR" sz="2200" u="sng" dirty="0">
                <a:solidFill>
                  <a:srgbClr val="295A4D"/>
                </a:solidFill>
                <a:latin typeface=""/>
              </a:rPr>
              <a:t> and </a:t>
            </a:r>
            <a:r>
              <a:rPr lang="hr-HR" sz="2200" u="sng" dirty="0" err="1">
                <a:solidFill>
                  <a:srgbClr val="295A4D"/>
                </a:solidFill>
                <a:latin typeface=""/>
              </a:rPr>
              <a:t>Social</a:t>
            </a:r>
            <a:r>
              <a:rPr lang="hr-HR" sz="2200" u="sng" dirty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u="sng" dirty="0" err="1">
                <a:solidFill>
                  <a:srgbClr val="295A4D"/>
                </a:solidFill>
                <a:latin typeface=""/>
              </a:rPr>
              <a:t>Screening</a:t>
            </a:r>
            <a:r>
              <a:rPr lang="hr-HR" sz="2200" u="sng" dirty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u="sng" dirty="0" err="1">
                <a:solidFill>
                  <a:srgbClr val="295A4D"/>
                </a:solidFill>
                <a:latin typeface=""/>
              </a:rPr>
              <a:t>Questionnaire</a:t>
            </a:r>
            <a:r>
              <a:rPr lang="hr-HR" sz="2200" u="sng" dirty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– Aneks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VII.</a:t>
            </a:r>
            <a:endParaRPr lang="hr-HR" sz="2200" dirty="0">
              <a:solidFill>
                <a:srgbClr val="295A4D"/>
              </a:solidFill>
              <a:latin typeface=""/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sz="2200" u="sng" dirty="0" smtClean="0">
                <a:solidFill>
                  <a:srgbClr val="295A4D"/>
                </a:solidFill>
                <a:latin typeface=""/>
              </a:rPr>
              <a:t>Dokumenti </a:t>
            </a:r>
            <a:r>
              <a:rPr lang="hr-HR" sz="2200" u="sng" dirty="0">
                <a:solidFill>
                  <a:srgbClr val="295A4D"/>
                </a:solidFill>
                <a:latin typeface=""/>
              </a:rPr>
              <a:t>za izračun troška </a:t>
            </a:r>
            <a:r>
              <a:rPr lang="hr-HR" sz="2200" u="sng" dirty="0" smtClean="0">
                <a:solidFill>
                  <a:srgbClr val="295A4D"/>
                </a:solidFill>
                <a:latin typeface=""/>
              </a:rPr>
              <a:t>osoblja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Financijsko izvješće za 2024. godinu s jasno označenim stavkama koje su uzete u obzir prilikom izračuna troškova plaća osobalja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Ako financijsko izvješće za 2024. ne sadrži informaciju o broju zaposlenih sukladno s FTE, potrebno dostaviti drugi službeni dokument ili izjavu prijavitelja/partnera kojim se taj broj potvrđuje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pPr marL="457200" indent="-457200">
              <a:buFont typeface="+mj-lt"/>
              <a:buAutoNum type="arabicPeriod"/>
            </a:pPr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endParaRPr lang="hr-HR" sz="2200" b="1" dirty="0">
              <a:solidFill>
                <a:srgbClr val="295A4D"/>
              </a:solidFill>
              <a:latin typeface=""/>
            </a:endParaRPr>
          </a:p>
          <a:p>
            <a:endParaRPr lang="hr-HR" sz="2200" dirty="0" smtClean="0">
              <a:solidFill>
                <a:srgbClr val="295A4D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058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55" y="531111"/>
            <a:ext cx="5578479" cy="5192681"/>
          </a:xfrm>
        </p:spPr>
        <p:txBody>
          <a:bodyPr>
            <a:noAutofit/>
          </a:bodyPr>
          <a:lstStyle/>
          <a:p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sz="3600" dirty="0" smtClean="0"/>
              <a:t>Postupak dodjele bespovratnih sredstava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dirty="0"/>
              <a:t/>
            </a:r>
            <a:br>
              <a:rPr lang="hr-HR" dirty="0"/>
            </a:br>
            <a:endParaRPr lang="hr-HR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D0F50-3592-009D-52CB-47922585D535}"/>
              </a:ext>
            </a:extLst>
          </p:cNvPr>
          <p:cNvSpPr/>
          <p:nvPr/>
        </p:nvSpPr>
        <p:spPr>
          <a:xfrm>
            <a:off x="646584" y="1828800"/>
            <a:ext cx="2349500" cy="172204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7E7612-7304-D1D2-FC39-318758619479}"/>
              </a:ext>
            </a:extLst>
          </p:cNvPr>
          <p:cNvSpPr/>
          <p:nvPr/>
        </p:nvSpPr>
        <p:spPr>
          <a:xfrm rot="16200000">
            <a:off x="4252547" y="1972516"/>
            <a:ext cx="6858000" cy="2912968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Content Placeholder 10" descr="A hand touching a screen&#10;&#10;Description automatically generated">
            <a:extLst>
              <a:ext uri="{FF2B5EF4-FFF2-40B4-BE49-F238E27FC236}">
                <a16:creationId xmlns:a16="http://schemas.microsoft.com/office/drawing/2014/main" id="{0BF26A4B-3DCF-21EF-3182-57977688C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520" y="0"/>
            <a:ext cx="5851521" cy="6858000"/>
          </a:xfrm>
        </p:spPr>
      </p:pic>
      <p:pic>
        <p:nvPicPr>
          <p:cNvPr id="7" name="Picture 6" descr="\\mzt\share\Uprave\znanost\DIGIT - PIU\2. Procurement\1.13. ICENT Nuqleus+DIGIT Website\Sadržaj web-a\Ikone za web\Professionalization of research cent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6" y="3757246"/>
            <a:ext cx="17526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7180616-7EE4-F6F8-A145-63EC259DB2A2}"/>
              </a:ext>
            </a:extLst>
          </p:cNvPr>
          <p:cNvGrpSpPr/>
          <p:nvPr/>
        </p:nvGrpSpPr>
        <p:grpSpPr>
          <a:xfrm>
            <a:off x="318210" y="1292469"/>
            <a:ext cx="11296427" cy="5011616"/>
            <a:chOff x="1528353" y="1911926"/>
            <a:chExt cx="4127863" cy="386185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ACC1D9C-3E8A-2C98-E32C-E7FC1EB229EA}"/>
                </a:ext>
              </a:extLst>
            </p:cNvPr>
            <p:cNvSpPr/>
            <p:nvPr/>
          </p:nvSpPr>
          <p:spPr>
            <a:xfrm>
              <a:off x="1528353" y="1911928"/>
              <a:ext cx="4127863" cy="3861856"/>
            </a:xfrm>
            <a:prstGeom prst="roundRect">
              <a:avLst/>
            </a:prstGeom>
            <a:solidFill>
              <a:srgbClr val="295A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16A39C-3B44-9556-1007-D1E58279C7E8}"/>
                </a:ext>
              </a:extLst>
            </p:cNvPr>
            <p:cNvSpPr/>
            <p:nvPr/>
          </p:nvSpPr>
          <p:spPr>
            <a:xfrm rot="10800000">
              <a:off x="2182173" y="1911926"/>
              <a:ext cx="2820216" cy="758122"/>
            </a:xfrm>
            <a:prstGeom prst="rect">
              <a:avLst/>
            </a:prstGeom>
            <a:solidFill>
              <a:srgbClr val="3591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6C0826C-B77F-F808-A8A0-EC48CFAE6190}"/>
              </a:ext>
            </a:extLst>
          </p:cNvPr>
          <p:cNvSpPr txBox="1"/>
          <p:nvPr/>
        </p:nvSpPr>
        <p:spPr>
          <a:xfrm>
            <a:off x="560068" y="1533157"/>
            <a:ext cx="9975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E9F1EF"/>
                </a:solidFill>
                <a:latin typeface=""/>
              </a:rPr>
              <a:t>Ključni datumi</a:t>
            </a:r>
          </a:p>
          <a:p>
            <a:pPr algn="just"/>
            <a:endParaRPr lang="hr-HR" sz="2000" b="1" dirty="0" smtClean="0">
              <a:solidFill>
                <a:srgbClr val="E9F1EF"/>
              </a:solidFill>
              <a:latin typeface=""/>
            </a:endParaRPr>
          </a:p>
          <a:p>
            <a:pPr algn="just"/>
            <a:endParaRPr lang="hr-HR" sz="2000" b="1" dirty="0" smtClean="0">
              <a:solidFill>
                <a:srgbClr val="E9F1EF"/>
              </a:solidFill>
              <a:latin typeface=""/>
            </a:endParaRPr>
          </a:p>
          <a:p>
            <a:pPr algn="just"/>
            <a:r>
              <a:rPr lang="hr-HR" sz="2000" b="1" dirty="0" smtClean="0">
                <a:solidFill>
                  <a:srgbClr val="E9F1EF"/>
                </a:solidFill>
                <a:latin typeface=""/>
              </a:rPr>
              <a:t>Datum objave: </a:t>
            </a:r>
            <a:r>
              <a:rPr lang="hr-HR" sz="2000" dirty="0" smtClean="0">
                <a:solidFill>
                  <a:srgbClr val="E9F1EF"/>
                </a:solidFill>
                <a:latin typeface=""/>
              </a:rPr>
              <a:t>15.4.2025.</a:t>
            </a:r>
          </a:p>
          <a:p>
            <a:pPr algn="just">
              <a:buFont typeface="Wingdings" pitchFamily="2" charset="2"/>
              <a:buChar char="§"/>
            </a:pPr>
            <a:endParaRPr lang="hr-HR" sz="2000" dirty="0">
              <a:solidFill>
                <a:srgbClr val="E9F1EF"/>
              </a:solidFill>
              <a:latin typeface=""/>
            </a:endParaRPr>
          </a:p>
          <a:p>
            <a:r>
              <a:rPr lang="hr-HR" sz="2000" b="1" dirty="0" smtClean="0">
                <a:solidFill>
                  <a:srgbClr val="E9F1EF"/>
                </a:solidFill>
                <a:latin typeface=""/>
              </a:rPr>
              <a:t>Početak zaprimanja prijava: </a:t>
            </a:r>
            <a:r>
              <a:rPr lang="hr-HR" sz="2000" dirty="0" smtClean="0">
                <a:solidFill>
                  <a:srgbClr val="E9F1EF"/>
                </a:solidFill>
                <a:latin typeface=""/>
              </a:rPr>
              <a:t>15.5.2025., 9:00</a:t>
            </a:r>
          </a:p>
          <a:p>
            <a:pPr>
              <a:buFont typeface="Wingdings" pitchFamily="2" charset="2"/>
              <a:buChar char="§"/>
            </a:pPr>
            <a:endParaRPr lang="hr-HR" sz="2000" dirty="0">
              <a:solidFill>
                <a:srgbClr val="E9F1EF"/>
              </a:solidFill>
              <a:latin typeface=""/>
            </a:endParaRPr>
          </a:p>
          <a:p>
            <a:r>
              <a:rPr lang="hr-HR" sz="2000" b="1" dirty="0" smtClean="0">
                <a:solidFill>
                  <a:srgbClr val="E9F1EF"/>
                </a:solidFill>
                <a:latin typeface=""/>
              </a:rPr>
              <a:t>Završetak zaprimanja prijava: </a:t>
            </a:r>
            <a:r>
              <a:rPr lang="hr-HR" sz="2000" dirty="0" smtClean="0">
                <a:solidFill>
                  <a:srgbClr val="E9F1EF"/>
                </a:solidFill>
                <a:latin typeface=""/>
              </a:rPr>
              <a:t>31.12.2026., 16:00  </a:t>
            </a:r>
          </a:p>
          <a:p>
            <a:endParaRPr lang="hr-HR" sz="2000" dirty="0">
              <a:solidFill>
                <a:srgbClr val="E9F1EF"/>
              </a:solidFill>
              <a:latin typeface=""/>
            </a:endParaRPr>
          </a:p>
          <a:p>
            <a:r>
              <a:rPr lang="hr-HR" sz="2000" b="1" dirty="0" smtClean="0">
                <a:solidFill>
                  <a:srgbClr val="E9F1EF"/>
                </a:solidFill>
                <a:latin typeface=""/>
              </a:rPr>
              <a:t>Zaprimanje pitanja</a:t>
            </a:r>
            <a:r>
              <a:rPr lang="hr-HR" sz="2000" dirty="0" smtClean="0">
                <a:solidFill>
                  <a:srgbClr val="E9F1EF"/>
                </a:solidFill>
                <a:latin typeface=""/>
              </a:rPr>
              <a:t>: 22.12.2026. (odgovor u obliku FAQ-a do 29.12.2026.)</a:t>
            </a:r>
            <a:endParaRPr lang="hr-HR" sz="2000" dirty="0">
              <a:solidFill>
                <a:srgbClr val="E9F1EF"/>
              </a:solidFill>
              <a:latin typeface=""/>
            </a:endParaRPr>
          </a:p>
          <a:p>
            <a:pPr algn="just">
              <a:buFont typeface="Wingdings" pitchFamily="2" charset="2"/>
              <a:buChar char="§"/>
            </a:pPr>
            <a:endParaRPr lang="hr-HR" sz="2000" dirty="0">
              <a:solidFill>
                <a:srgbClr val="E9F1EF"/>
              </a:solidFill>
              <a:latin typeface="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4271" y="181860"/>
            <a:ext cx="9791701" cy="43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95A4D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hr-HR" sz="2400" dirty="0" smtClean="0"/>
              <a:t>Rokovi za dostavu projektnog prijedloga</a:t>
            </a:r>
            <a:endParaRPr lang="hr-H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67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8DCE-2178-9FEA-AB54-A279AE56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84" y="0"/>
            <a:ext cx="10515600" cy="707537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Postupak dodjele bespovratnih sredstava</a:t>
            </a:r>
            <a:endParaRPr lang="hr-HR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1" name="Dijagram 7"/>
          <p:cNvGraphicFramePr/>
          <p:nvPr>
            <p:extLst>
              <p:ext uri="{D42A27DB-BD31-4B8C-83A1-F6EECF244321}">
                <p14:modId xmlns:p14="http://schemas.microsoft.com/office/powerpoint/2010/main" val="2957781454"/>
              </p:ext>
            </p:extLst>
          </p:nvPr>
        </p:nvGraphicFramePr>
        <p:xfrm>
          <a:off x="560068" y="914399"/>
          <a:ext cx="10957854" cy="490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3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20992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Ocjena kvalitete (1)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93749"/>
              </p:ext>
            </p:extLst>
          </p:nvPr>
        </p:nvGraphicFramePr>
        <p:xfrm>
          <a:off x="290147" y="1071359"/>
          <a:ext cx="11491545" cy="528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924">
                  <a:extLst>
                    <a:ext uri="{9D8B030D-6E8A-4147-A177-3AD203B41FA5}">
                      <a16:colId xmlns:a16="http://schemas.microsoft.com/office/drawing/2014/main" val="2618578123"/>
                    </a:ext>
                  </a:extLst>
                </a:gridCol>
                <a:gridCol w="1956738">
                  <a:extLst>
                    <a:ext uri="{9D8B030D-6E8A-4147-A177-3AD203B41FA5}">
                      <a16:colId xmlns:a16="http://schemas.microsoft.com/office/drawing/2014/main" val="4167433008"/>
                    </a:ext>
                  </a:extLst>
                </a:gridCol>
                <a:gridCol w="6127679">
                  <a:extLst>
                    <a:ext uri="{9D8B030D-6E8A-4147-A177-3AD203B41FA5}">
                      <a16:colId xmlns:a16="http://schemas.microsoft.com/office/drawing/2014/main" val="1928605320"/>
                    </a:ext>
                  </a:extLst>
                </a:gridCol>
                <a:gridCol w="2214204">
                  <a:extLst>
                    <a:ext uri="{9D8B030D-6E8A-4147-A177-3AD203B41FA5}">
                      <a16:colId xmlns:a16="http://schemas.microsoft.com/office/drawing/2014/main" val="4146934480"/>
                    </a:ext>
                  </a:extLst>
                </a:gridCol>
              </a:tblGrid>
              <a:tr h="509388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Kriterij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95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Pod-kriterij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95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Opis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95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Maksimalan</a:t>
                      </a:r>
                      <a:r>
                        <a:rPr lang="hr-HR" sz="1400" baseline="0" dirty="0" smtClean="0">
                          <a:latin typeface="Open sans"/>
                          <a:cs typeface="Calibri" panose="020F0502020204030204" pitchFamily="34" charset="0"/>
                        </a:rPr>
                        <a:t> broj bodova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95A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97425"/>
                  </a:ext>
                </a:extLst>
              </a:tr>
              <a:tr h="629244">
                <a:tc rowSpan="2">
                  <a:txBody>
                    <a:bodyPr/>
                    <a:lstStyle/>
                    <a:p>
                      <a:pPr algn="ctr"/>
                      <a:r>
                        <a:rPr lang="hr-HR" sz="14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Excellence</a:t>
                      </a:r>
                      <a:endParaRPr lang="hr-HR" sz="14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Clarity of objectives and strategic vision</a:t>
                      </a:r>
                      <a:endParaRPr lang="hr-HR" sz="14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Ocjenjuje se jasnoća, mjerljivost i usklađenost ciljeva projekta s ciljem Poziva, uključujući doprinos suradnji, konkurentnosti i pozicioniranju konzorcija unutar Horizon Europe okvira.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>
                          <a:latin typeface="Open sans"/>
                          <a:cs typeface="Calibri" panose="020F0502020204030204" pitchFamily="34" charset="0"/>
                        </a:rPr>
                        <a:t>10</a:t>
                      </a:r>
                      <a:endParaRPr lang="hr-HR" sz="1400" b="1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63052"/>
                  </a:ext>
                </a:extLst>
              </a:tr>
              <a:tr h="515645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E9F1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Innovative approach and strategic integration</a:t>
                      </a:r>
                      <a:endParaRPr lang="hr-HR" sz="14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Ocjenjuje se originalnost pristupa i inovativnost aktivnosti koje jačaju kapacitete za IRI, uključujući nove metode obuke, međunarodnu suradnju i razmjenu znanja. Ocjenjuje se utemeljenost projekta na prethodnom ili tekućem ERDF/RRF projektu, s jasnim prikazom korištenja razvijene infrastrukture, stručnosti i institucionalnih kapaciteta u svrhu pripreme Horizon Europe prijava. Dodatno, ocjenjuje se sposobnost projekta da jasno razlikuje i učinkovito poveže razvoj ljudskih kapaciteta, umrežavanje i strateško korištenje istraživačke infrastrukture radi maksimalnog iskorištavanja prethodnih ulaganja i stvaranja dugoročnih istraživačkih učinaka.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>
                          <a:latin typeface="Open sans"/>
                          <a:cs typeface="Calibri" panose="020F0502020204030204" pitchFamily="34" charset="0"/>
                        </a:rPr>
                        <a:t>10</a:t>
                      </a:r>
                      <a:endParaRPr lang="hr-HR" sz="1400" b="1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733594"/>
                  </a:ext>
                </a:extLst>
              </a:tr>
              <a:tr h="10787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b="1" dirty="0" smtClean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Potential</a:t>
                      </a:r>
                      <a:r>
                        <a:rPr lang="hr-HR" sz="14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Alignment with strategic frameworks and policy objectives</a:t>
                      </a:r>
                      <a:endParaRPr lang="hr-HR" sz="14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Ocjenjuje se u kojoj mjeri projekt doprinosi ciljevima Strategije pametne specijalizacije (S3) i drugim relevantnim nacionalnim i međunarodnim strateškim dokumentima.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>
                          <a:latin typeface="Open sans"/>
                          <a:cs typeface="Calibri" panose="020F0502020204030204" pitchFamily="34" charset="0"/>
                        </a:rPr>
                        <a:t>10</a:t>
                      </a:r>
                      <a:endParaRPr lang="hr-HR" sz="1400" b="1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58767"/>
                  </a:ext>
                </a:extLst>
              </a:tr>
              <a:tr h="629244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E9F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Level of scalability and sustainability</a:t>
                      </a:r>
                      <a:endParaRPr lang="hr-HR" sz="1400" b="1" dirty="0" smtClean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hr-HR" sz="14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Ocjenjuje se potencijal projekta za prijenos i širenje rezultata te planirani mehanizmi za dugoročnu održivost kapaciteta, suradnji i utjecaja nakon završetka financiranja.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>
                          <a:latin typeface="Open sans"/>
                          <a:cs typeface="Calibri" panose="020F0502020204030204" pitchFamily="34" charset="0"/>
                        </a:rPr>
                        <a:t>5</a:t>
                      </a:r>
                      <a:endParaRPr lang="hr-HR" sz="1400" b="1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855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6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46" y="1372590"/>
            <a:ext cx="5578479" cy="5192681"/>
          </a:xfrm>
        </p:spPr>
        <p:txBody>
          <a:bodyPr>
            <a:noAutofit/>
          </a:bodyPr>
          <a:lstStyle/>
          <a:p>
            <a:r>
              <a:rPr lang="pl-PL" sz="4000" dirty="0"/>
              <a:t>D</a:t>
            </a:r>
            <a:r>
              <a:rPr lang="pl-PL" sz="4000" dirty="0" smtClean="0"/>
              <a:t>IGIT pozivi na dostavu projektnih prijedloga 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sz="4000" dirty="0"/>
              <a:t/>
            </a:r>
            <a:br>
              <a:rPr lang="hr-HR" sz="4000" dirty="0"/>
            </a:br>
            <a:endParaRPr lang="hr-HR" sz="4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D0F50-3592-009D-52CB-47922585D535}"/>
              </a:ext>
            </a:extLst>
          </p:cNvPr>
          <p:cNvSpPr/>
          <p:nvPr/>
        </p:nvSpPr>
        <p:spPr>
          <a:xfrm>
            <a:off x="646584" y="1828800"/>
            <a:ext cx="2349500" cy="172204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7E7612-7304-D1D2-FC39-318758619479}"/>
              </a:ext>
            </a:extLst>
          </p:cNvPr>
          <p:cNvSpPr/>
          <p:nvPr/>
        </p:nvSpPr>
        <p:spPr>
          <a:xfrm rot="16200000">
            <a:off x="4252547" y="1972516"/>
            <a:ext cx="6858000" cy="2912968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Content Placeholder 10" descr="A hand touching a screen&#10;&#10;Description automatically generated">
            <a:extLst>
              <a:ext uri="{FF2B5EF4-FFF2-40B4-BE49-F238E27FC236}">
                <a16:creationId xmlns:a16="http://schemas.microsoft.com/office/drawing/2014/main" id="{0BF26A4B-3DCF-21EF-3182-57977688C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520" y="0"/>
            <a:ext cx="5851521" cy="6858000"/>
          </a:xfrm>
        </p:spPr>
      </p:pic>
    </p:spTree>
    <p:extLst>
      <p:ext uri="{BB962C8B-B14F-4D97-AF65-F5344CB8AC3E}">
        <p14:creationId xmlns:p14="http://schemas.microsoft.com/office/powerpoint/2010/main" val="2253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20992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Ocjena kvalitete (1)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3279"/>
              </p:ext>
            </p:extLst>
          </p:nvPr>
        </p:nvGraphicFramePr>
        <p:xfrm>
          <a:off x="307731" y="1510974"/>
          <a:ext cx="11526716" cy="407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575">
                  <a:extLst>
                    <a:ext uri="{9D8B030D-6E8A-4147-A177-3AD203B41FA5}">
                      <a16:colId xmlns:a16="http://schemas.microsoft.com/office/drawing/2014/main" val="2618578123"/>
                    </a:ext>
                  </a:extLst>
                </a:gridCol>
                <a:gridCol w="1962727">
                  <a:extLst>
                    <a:ext uri="{9D8B030D-6E8A-4147-A177-3AD203B41FA5}">
                      <a16:colId xmlns:a16="http://schemas.microsoft.com/office/drawing/2014/main" val="4167433008"/>
                    </a:ext>
                  </a:extLst>
                </a:gridCol>
                <a:gridCol w="5604101">
                  <a:extLst>
                    <a:ext uri="{9D8B030D-6E8A-4147-A177-3AD203B41FA5}">
                      <a16:colId xmlns:a16="http://schemas.microsoft.com/office/drawing/2014/main" val="1928605320"/>
                    </a:ext>
                  </a:extLst>
                </a:gridCol>
                <a:gridCol w="2763313">
                  <a:extLst>
                    <a:ext uri="{9D8B030D-6E8A-4147-A177-3AD203B41FA5}">
                      <a16:colId xmlns:a16="http://schemas.microsoft.com/office/drawing/2014/main" val="4146934480"/>
                    </a:ext>
                  </a:extLst>
                </a:gridCol>
              </a:tblGrid>
              <a:tr h="509388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Kriterij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95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Pod-kriterij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95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Opis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95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Maksimalan</a:t>
                      </a:r>
                      <a:r>
                        <a:rPr lang="hr-HR" sz="1400" baseline="0" dirty="0" smtClean="0">
                          <a:latin typeface="Open sans"/>
                          <a:cs typeface="Calibri" panose="020F0502020204030204" pitchFamily="34" charset="0"/>
                        </a:rPr>
                        <a:t> broj bodova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295A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97425"/>
                  </a:ext>
                </a:extLst>
              </a:tr>
              <a:tr h="44946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Feasibility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Intervention</a:t>
                      </a:r>
                      <a:r>
                        <a:rPr lang="hr-HR" sz="14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r-HR" sz="14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logic</a:t>
                      </a:r>
                      <a:r>
                        <a:rPr lang="hr-HR" sz="14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hr-HR" sz="1400" b="1" dirty="0" err="1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implementation</a:t>
                      </a:r>
                      <a:r>
                        <a:rPr lang="hr-HR" sz="14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 plan</a:t>
                      </a:r>
                      <a:endParaRPr lang="hr-HR" sz="14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Ocjenjuje se jasnoća logike intervencije i kvaliteta plana provedbe, uključujući povezanost aktivnosti s rezultatima, ciljevima, pokazateljima i proračunom te realističan vremenski okvir s jasno definiranim odgovornostima.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latin typeface="Open sans"/>
                          <a:cs typeface="Calibri" panose="020F0502020204030204" pitchFamily="34" charset="0"/>
                        </a:rPr>
                        <a:t>3</a:t>
                      </a:r>
                    </a:p>
                    <a:p>
                      <a:pPr algn="ctr"/>
                      <a:endParaRPr lang="hr-HR" sz="1400" b="1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901782"/>
                  </a:ext>
                </a:extLst>
              </a:tr>
              <a:tr h="44946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E9F1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Project management</a:t>
                      </a:r>
                      <a:endParaRPr lang="hr-HR" sz="14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Ocjenjuje se prikladnost organizacijske strukture i mehanizama odlučivanja za učinkovito upravljanje projektom, uključujući financijsko i kadrovsko upravljanje te sposobnosti za provedbu nabave i izvještavanja.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>
                          <a:latin typeface="Open sans"/>
                          <a:cs typeface="Calibri" panose="020F0502020204030204" pitchFamily="34" charset="0"/>
                        </a:rPr>
                        <a:t>5</a:t>
                      </a:r>
                      <a:endParaRPr lang="hr-HR" sz="1400" b="1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267226"/>
                  </a:ext>
                </a:extLst>
              </a:tr>
              <a:tr h="629244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Risk and mitigation</a:t>
                      </a:r>
                      <a:endParaRPr lang="hr-HR" sz="14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Ocjenjuje se prepoznavanje ključnih rizika za provedbu projekta te prikladnost predloženih mjera za njihovo ublažavanje, uključujući tablični pregled rizika i odgovarajućih mjera.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>
                          <a:latin typeface="Open sans"/>
                          <a:cs typeface="Calibri" panose="020F0502020204030204" pitchFamily="34" charset="0"/>
                        </a:rPr>
                        <a:t>2</a:t>
                      </a:r>
                      <a:endParaRPr lang="hr-HR" sz="1400" b="1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645451"/>
                  </a:ext>
                </a:extLst>
              </a:tr>
              <a:tr h="629244">
                <a:tc vMerge="1">
                  <a:txBody>
                    <a:bodyPr/>
                    <a:lstStyle/>
                    <a:p>
                      <a:pPr algn="ctr"/>
                      <a:endParaRPr lang="hr-HR" sz="12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b="1" dirty="0" smtClean="0">
                          <a:solidFill>
                            <a:srgbClr val="295A4D"/>
                          </a:solidFill>
                          <a:latin typeface="Open sans"/>
                          <a:cs typeface="Calibri" panose="020F0502020204030204" pitchFamily="34" charset="0"/>
                        </a:rPr>
                        <a:t>Resources</a:t>
                      </a:r>
                      <a:endParaRPr lang="hr-HR" sz="1400" b="1" dirty="0">
                        <a:solidFill>
                          <a:srgbClr val="295A4D"/>
                        </a:solidFill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Open sans"/>
                          <a:cs typeface="Calibri" panose="020F0502020204030204" pitchFamily="34" charset="0"/>
                        </a:rPr>
                        <a:t>Ocjenjuje se stručnost i kapacitet prijavitelja i partnera (ako postoji), uključujući ljudske i tehničke resurse, relevantnu istraživačku infrastrukturu, iskustvo iz prethodnih projekata, kompetencije projektnog tima i kvalitetu proračuna.</a:t>
                      </a:r>
                      <a:endParaRPr lang="hr-HR" sz="1400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>
                          <a:latin typeface="Open sans"/>
                          <a:cs typeface="Calibri" panose="020F0502020204030204" pitchFamily="34" charset="0"/>
                        </a:rPr>
                        <a:t>10</a:t>
                      </a:r>
                      <a:endParaRPr lang="hr-HR" sz="1400" b="1" dirty="0">
                        <a:latin typeface="Open sans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123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1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11" y="120992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smtClean="0"/>
              <a:t>Ocjena kvalitete (2)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792411" y="1089728"/>
            <a:ext cx="1070023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Napomene:</a:t>
            </a:r>
          </a:p>
          <a:p>
            <a:endParaRPr lang="hr-HR" sz="2200" b="1" dirty="0" smtClean="0">
              <a:solidFill>
                <a:srgbClr val="295A4D"/>
              </a:solidFill>
              <a:latin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Postupkom koordinira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HRZZ,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odnosno Evaluacijski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odbor</a:t>
            </a:r>
          </a:p>
          <a:p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Svaki projektni prijedlog ocjenjuje se od strane tri (3) neovisna ocjenjivača, sukladno pod-kriterijima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>
              <a:solidFill>
                <a:srgbClr val="295A4D"/>
              </a:solidFill>
              <a:latin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Svi prijavitelji, neovisno o tome hoće li njihov projekt biti odabran za financiranje, nakon završetka evaluacijskog postupka dobit će konsenzus izvješće s konačnom ocjenom temeljenom na zajedničkim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ocjenama ocjenjivača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Projektni prijedlog mora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ostvariti minimalno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60% kako ne bi bio isključen iz postupka dodjele</a:t>
            </a:r>
          </a:p>
          <a:p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U sljedeću fazu postupka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upućuju se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isključivo projektni prijedlozi koji su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ostvarili minimalan broj bodova (36/60) i nalaze se unutar dostupne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financijske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alokacije</a:t>
            </a:r>
          </a:p>
        </p:txBody>
      </p:sp>
    </p:spTree>
    <p:extLst>
      <p:ext uri="{BB962C8B-B14F-4D97-AF65-F5344CB8AC3E}">
        <p14:creationId xmlns:p14="http://schemas.microsoft.com/office/powerpoint/2010/main" val="38902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30" y="689007"/>
            <a:ext cx="5578479" cy="5192681"/>
          </a:xfrm>
        </p:spPr>
        <p:txBody>
          <a:bodyPr>
            <a:noAutofit/>
          </a:bodyPr>
          <a:lstStyle/>
          <a:p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sz="3600" dirty="0" smtClean="0"/>
              <a:t>Neprihvatljive aktivnosti i E&amp;S uvjeti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dirty="0"/>
              <a:t/>
            </a:r>
            <a:br>
              <a:rPr lang="hr-HR" dirty="0"/>
            </a:br>
            <a:endParaRPr lang="hr-HR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D0F50-3592-009D-52CB-47922585D535}"/>
              </a:ext>
            </a:extLst>
          </p:cNvPr>
          <p:cNvSpPr/>
          <p:nvPr/>
        </p:nvSpPr>
        <p:spPr>
          <a:xfrm>
            <a:off x="646584" y="1828800"/>
            <a:ext cx="2349500" cy="172204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7E7612-7304-D1D2-FC39-318758619479}"/>
              </a:ext>
            </a:extLst>
          </p:cNvPr>
          <p:cNvSpPr/>
          <p:nvPr/>
        </p:nvSpPr>
        <p:spPr>
          <a:xfrm rot="16200000">
            <a:off x="4252547" y="1972516"/>
            <a:ext cx="6858000" cy="2912968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Content Placeholder 10" descr="A hand touching a screen&#10;&#10;Description automatically generated">
            <a:extLst>
              <a:ext uri="{FF2B5EF4-FFF2-40B4-BE49-F238E27FC236}">
                <a16:creationId xmlns:a16="http://schemas.microsoft.com/office/drawing/2014/main" id="{0BF26A4B-3DCF-21EF-3182-57977688C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520" y="0"/>
            <a:ext cx="5851521" cy="6858000"/>
          </a:xfrm>
        </p:spPr>
      </p:pic>
      <p:pic>
        <p:nvPicPr>
          <p:cNvPr id="7" name="Picture 6" descr="\\mzt\share\Uprave\znanost\DIGIT - PIU\2. Procurement\1.13. ICENT Nuqleus+DIGIT Website\Sadržaj web-a\Ikone za web\Professionalization of research cent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0" y="3849321"/>
            <a:ext cx="1511892" cy="154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52" y="3849321"/>
            <a:ext cx="1660525" cy="16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90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/>
              <a:t>Neprihvatljive </a:t>
            </a:r>
            <a:r>
              <a:rPr lang="hr-HR" sz="2400" dirty="0" smtClean="0"/>
              <a:t>aktivnosti (1)</a:t>
            </a:r>
            <a:endParaRPr lang="hr-H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706498" y="1282784"/>
            <a:ext cx="1021669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dirty="0" smtClean="0">
                <a:solidFill>
                  <a:srgbClr val="295A4D"/>
                </a:solidFill>
                <a:latin typeface=""/>
              </a:rPr>
              <a:t>Neprihvatljive su aktivnosti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s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IFC </a:t>
            </a:r>
            <a:r>
              <a:rPr lang="hr-HR" sz="2200" b="1" dirty="0" err="1">
                <a:solidFill>
                  <a:srgbClr val="295A4D"/>
                </a:solidFill>
                <a:latin typeface=""/>
              </a:rPr>
              <a:t>Exclusion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liste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:</a:t>
            </a:r>
          </a:p>
          <a:p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Proizvodnja/trgovina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zabranjenim tvarima (npr. lijekovi, pesticidi, CFC plinovi, opasni otpad, zaštićene životinjske vrste –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CITES)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Aktivnosti povezne s oružjem, streljivom, duhanom, alkoholnim pićem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(osim piva i vina),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kockanjem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radom kasina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Proizvodnja radioaktivnog materijala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(osim medicinske i mjerne opreme s trivijalnim izvorima zračenja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Proizvodnja/trgovina azbesta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u slobodnim vlaknima (iznimka: vezani cement s &lt;20%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azbesta)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Ribolov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mrežama duljim od 2,5 km u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morima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Prisilni/eksploatatorski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rad i dječji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rad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Proizvodnja/trgovina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šumskim proizvodima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iz neodrživih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izvora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Proizvodnja/trgovina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kemikalijama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u velikim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količinama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Aktivnosti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koje uključuju prisilno preseljenje ili izvlaštenje zemljišta.</a:t>
            </a:r>
            <a:endParaRPr lang="hr-HR" sz="2200" b="1" dirty="0">
              <a:solidFill>
                <a:srgbClr val="295A4D"/>
              </a:solidFill>
              <a:latin typeface="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6F4FF-B5DF-1EFE-BF3F-A795E4C158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228" y="1036877"/>
            <a:ext cx="1166270" cy="11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90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/>
              <a:t>Neprihvatljive </a:t>
            </a:r>
            <a:r>
              <a:rPr lang="hr-HR" sz="2400" dirty="0" smtClean="0"/>
              <a:t>aktivnosti (2)</a:t>
            </a:r>
            <a:endParaRPr lang="hr-H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706498" y="1036877"/>
            <a:ext cx="1021669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Ostale neprihvatljive </a:t>
            </a:r>
            <a:r>
              <a:rPr lang="hr-HR" sz="2200" b="1" dirty="0">
                <a:solidFill>
                  <a:srgbClr val="295A4D"/>
                </a:solidFill>
                <a:latin typeface=""/>
              </a:rPr>
              <a:t>aktivnosti u okviru DIGIT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projekta:</a:t>
            </a:r>
          </a:p>
          <a:p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Aktivnosti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koje uključuju potrošnju fosilnih goriva, osobito one s rizikom dugotrajne ovisnosti o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njima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A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ktivnosti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unutar EU ETS sustava koje ne postižu smanjenje emisije ispod referentnih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vrijednosti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A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ktivnosti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povezane s odlagalištima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otpada i spalionicama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Kupnja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velikih količina kemikalija i opasnih tvari (plinova, tekućina,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reagensa)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Nabava pesticida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Aktivnosti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s visokim ili značajnim E&amp;S rizikom (prema pravilima Svjetske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banke)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Aktivnosti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koje uključuju rizična istraživanja na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ljudima/životinjama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Laboratoriji BSL-3 i BSL-4 razine biološke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sigurnosti</a:t>
            </a:r>
            <a:endParaRPr lang="hr-HR" sz="2200" dirty="0">
              <a:solidFill>
                <a:srgbClr val="295A4D"/>
              </a:solidFill>
              <a:latin typeface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Aktivnosti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u pomorskoj industriji (osim istraživanja malih plovila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Aktivnosti koje nisu u skladu s Etičkim kodeksom i horizontalnim načelima projekta DIGIT.</a:t>
            </a:r>
            <a:endParaRPr lang="hr-HR" sz="2200" dirty="0">
              <a:solidFill>
                <a:srgbClr val="295A4D"/>
              </a:solidFill>
              <a:latin typeface="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6F4FF-B5DF-1EFE-BF3F-A795E4C158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228" y="887408"/>
            <a:ext cx="1090861" cy="10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90" y="164000"/>
            <a:ext cx="9791701" cy="430886"/>
          </a:xfrm>
        </p:spPr>
        <p:txBody>
          <a:bodyPr>
            <a:noAutofit/>
          </a:bodyPr>
          <a:lstStyle/>
          <a:p>
            <a:r>
              <a:rPr lang="en-US" sz="2400" dirty="0"/>
              <a:t>E&amp;S screening </a:t>
            </a:r>
            <a:r>
              <a:rPr lang="hr-HR" sz="2400" dirty="0" smtClean="0"/>
              <a:t>i klasifikacija rizika</a:t>
            </a:r>
            <a:endParaRPr lang="hr-HR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931985" y="940777"/>
          <a:ext cx="10137530" cy="544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3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8320614-11D9-7D25-5D82-B958AF9D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55" y="431363"/>
            <a:ext cx="9640856" cy="3651345"/>
          </a:xfrm>
        </p:spPr>
        <p:txBody>
          <a:bodyPr>
            <a:normAutofit/>
          </a:bodyPr>
          <a:lstStyle/>
          <a:p>
            <a:r>
              <a:rPr lang="hr-HR" b="1" dirty="0"/>
              <a:t>HVALA NA PAŽNJI!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AD5CE8-9859-FE2A-8B4A-265AEFE15C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3275" y="5434608"/>
            <a:ext cx="1730283" cy="992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03A1C5-E2AE-7D77-9718-ABC051B661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2361" y="5319778"/>
            <a:ext cx="2358163" cy="13264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8DE978-7097-C42D-8C94-6D2D20D06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7335" y="5778500"/>
            <a:ext cx="1790115" cy="35500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9488A5F0-E532-EB43-F515-38ABACB40CCC}"/>
              </a:ext>
            </a:extLst>
          </p:cNvPr>
          <p:cNvSpPr txBox="1">
            <a:spLocks/>
          </p:cNvSpPr>
          <p:nvPr/>
        </p:nvSpPr>
        <p:spPr>
          <a:xfrm>
            <a:off x="890855" y="4482352"/>
            <a:ext cx="9144000" cy="521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b="1" dirty="0"/>
              <a:t>digit@mzom.hr</a:t>
            </a:r>
            <a:endParaRPr lang="hr-HR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B37ED4B-9237-26EE-C655-F4F8B64BAC2D}"/>
              </a:ext>
            </a:extLst>
          </p:cNvPr>
          <p:cNvSpPr txBox="1">
            <a:spLocks/>
          </p:cNvSpPr>
          <p:nvPr/>
        </p:nvSpPr>
        <p:spPr>
          <a:xfrm>
            <a:off x="890855" y="3873988"/>
            <a:ext cx="9144000" cy="521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5A4D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47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34195" y="77984"/>
            <a:ext cx="11646717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b="1" dirty="0" smtClean="0">
                <a:solidFill>
                  <a:srgbClr val="295A4D"/>
                </a:solidFill>
                <a:latin typeface=""/>
              </a:rPr>
              <a:t>DIGIT pozivi </a:t>
            </a:r>
            <a:r>
              <a:rPr lang="pl-PL" sz="2400" b="1" dirty="0">
                <a:solidFill>
                  <a:srgbClr val="295A4D"/>
                </a:solidFill>
                <a:latin typeface=""/>
              </a:rPr>
              <a:t>na dostavu projektnih prijedloga 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75510"/>
              </p:ext>
            </p:extLst>
          </p:nvPr>
        </p:nvGraphicFramePr>
        <p:xfrm>
          <a:off x="603087" y="1029812"/>
          <a:ext cx="10840230" cy="5362113"/>
        </p:xfrm>
        <a:graphic>
          <a:graphicData uri="http://schemas.openxmlformats.org/drawingml/2006/table">
            <a:tbl>
              <a:tblPr/>
              <a:tblGrid>
                <a:gridCol w="3613409">
                  <a:extLst>
                    <a:ext uri="{9D8B030D-6E8A-4147-A177-3AD203B41FA5}">
                      <a16:colId xmlns:a16="http://schemas.microsoft.com/office/drawing/2014/main" val="914416665"/>
                    </a:ext>
                  </a:extLst>
                </a:gridCol>
                <a:gridCol w="3169936">
                  <a:extLst>
                    <a:ext uri="{9D8B030D-6E8A-4147-A177-3AD203B41FA5}">
                      <a16:colId xmlns:a16="http://schemas.microsoft.com/office/drawing/2014/main" val="2171675522"/>
                    </a:ext>
                  </a:extLst>
                </a:gridCol>
                <a:gridCol w="4056885">
                  <a:extLst>
                    <a:ext uri="{9D8B030D-6E8A-4147-A177-3AD203B41FA5}">
                      <a16:colId xmlns:a16="http://schemas.microsoft.com/office/drawing/2014/main" val="2768311982"/>
                    </a:ext>
                  </a:extLst>
                </a:gridCol>
              </a:tblGrid>
              <a:tr h="345345"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Naziv poziva</a:t>
                      </a:r>
                      <a:endParaRPr lang="hr-HR" sz="1500" b="1" dirty="0">
                        <a:solidFill>
                          <a:srgbClr val="295A4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Iznos alokacije (EUR)</a:t>
                      </a:r>
                      <a:endParaRPr lang="hr-HR" sz="1500" b="1" dirty="0">
                        <a:solidFill>
                          <a:srgbClr val="295A4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Indikativni</a:t>
                      </a:r>
                      <a:r>
                        <a:rPr lang="hr-HR" sz="1500" b="1" baseline="0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 objave poziva</a:t>
                      </a:r>
                      <a:endParaRPr lang="hr-HR" sz="1500" b="1" dirty="0">
                        <a:solidFill>
                          <a:srgbClr val="295A4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32287"/>
                  </a:ext>
                </a:extLst>
              </a:tr>
              <a:tr h="865216">
                <a:tc>
                  <a:txBody>
                    <a:bodyPr/>
                    <a:lstStyle/>
                    <a:p>
                      <a:r>
                        <a:rPr lang="hr-HR" sz="1500" b="1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for proposals</a:t>
                      </a:r>
                      <a:r>
                        <a:rPr lang="hr-HR" sz="1500" b="1" baseline="0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Seal </a:t>
                      </a:r>
                      <a:r>
                        <a:rPr lang="en-US" sz="1500" b="1" dirty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Excellence under the Synergies Program</a:t>
                      </a: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2.500.000</a:t>
                      </a:r>
                      <a:endParaRPr lang="hr-HR" sz="1500" dirty="0">
                        <a:solidFill>
                          <a:srgbClr val="295A4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Otvoren</a:t>
                      </a:r>
                      <a:endParaRPr lang="hr-HR" sz="1500" dirty="0">
                        <a:solidFill>
                          <a:srgbClr val="295A4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580528"/>
                  </a:ext>
                </a:extLst>
              </a:tr>
              <a:tr h="60528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for proposals </a:t>
                      </a:r>
                      <a:r>
                        <a:rPr lang="hr-HR" sz="1500" b="1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Routes </a:t>
                      </a:r>
                      <a:r>
                        <a:rPr lang="hr-HR" sz="1500" b="1" dirty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Synergies</a:t>
                      </a: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3.000.000</a:t>
                      </a:r>
                      <a:endParaRPr lang="hr-HR" sz="1500" dirty="0">
                        <a:solidFill>
                          <a:srgbClr val="295A4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Otvoren</a:t>
                      </a:r>
                      <a:endParaRPr lang="hr-HR" sz="1500" dirty="0">
                        <a:solidFill>
                          <a:srgbClr val="295A4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42232"/>
                  </a:ext>
                </a:extLst>
              </a:tr>
              <a:tr h="60528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for proposals under the Challenge program</a:t>
                      </a:r>
                      <a:endParaRPr lang="en-US" sz="1500" b="1" dirty="0">
                        <a:solidFill>
                          <a:srgbClr val="295A4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15.000.000</a:t>
                      </a:r>
                      <a:endParaRPr lang="hr-HR" sz="1500" dirty="0">
                        <a:solidFill>
                          <a:srgbClr val="295A4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Otvoren</a:t>
                      </a:r>
                      <a:endParaRPr lang="hr-HR" sz="1500" dirty="0">
                        <a:solidFill>
                          <a:srgbClr val="295A4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739198"/>
                  </a:ext>
                </a:extLst>
              </a:tr>
              <a:tr h="605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for proposals Professionalization of research centers</a:t>
                      </a:r>
                      <a:endParaRPr lang="hr-HR" sz="1500" b="1" dirty="0">
                        <a:solidFill>
                          <a:srgbClr val="295A4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5.000.000</a:t>
                      </a:r>
                      <a:endParaRPr lang="hr-HR" sz="1500" dirty="0">
                        <a:solidFill>
                          <a:srgbClr val="295A4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Otvoren</a:t>
                      </a: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949330"/>
                  </a:ext>
                </a:extLst>
              </a:tr>
              <a:tr h="865216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for proposals </a:t>
                      </a:r>
                      <a:r>
                        <a:rPr lang="hr-HR" sz="1500" b="1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 the Technology </a:t>
                      </a:r>
                      <a:r>
                        <a:rPr lang="hr-HR" sz="1500" b="1" dirty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scouting program</a:t>
                      </a: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2.000.000</a:t>
                      </a:r>
                      <a:endParaRPr lang="hr-HR" sz="1500" dirty="0">
                        <a:solidFill>
                          <a:srgbClr val="295A4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kvartal 2025.</a:t>
                      </a:r>
                      <a:endParaRPr lang="hr-HR" sz="1500" dirty="0">
                        <a:solidFill>
                          <a:srgbClr val="295A4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179159"/>
                  </a:ext>
                </a:extLst>
              </a:tr>
              <a:tr h="865216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for proposals Bridging Opportunities</a:t>
                      </a:r>
                      <a:endParaRPr lang="en-US" sz="1500" b="1" dirty="0">
                        <a:solidFill>
                          <a:srgbClr val="295A4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9.500.000</a:t>
                      </a:r>
                      <a:endParaRPr lang="hr-HR" sz="1500" dirty="0">
                        <a:solidFill>
                          <a:srgbClr val="295A4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5A4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kvartal 2025.</a:t>
                      </a:r>
                      <a:endParaRPr kumimoji="0" lang="hr-H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5A4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53954"/>
                  </a:ext>
                </a:extLst>
              </a:tr>
              <a:tr h="605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for proposals </a:t>
                      </a:r>
                      <a:r>
                        <a:rPr lang="hr-HR" sz="1500" b="1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Pre-commercial digital and green R&amp;D support</a:t>
                      </a: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solidFill>
                            <a:srgbClr val="295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10.000.000</a:t>
                      </a:r>
                      <a:endParaRPr lang="hr-HR" sz="1500" dirty="0">
                        <a:solidFill>
                          <a:srgbClr val="295A4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5A4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kvartal 2026.</a:t>
                      </a:r>
                      <a:endParaRPr kumimoji="0" lang="hr-H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5A4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111" marR="75111" marT="37556" marB="375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0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2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33" y="164000"/>
            <a:ext cx="9791701" cy="430886"/>
          </a:xfrm>
        </p:spPr>
        <p:txBody>
          <a:bodyPr>
            <a:noAutofit/>
          </a:bodyPr>
          <a:lstStyle/>
          <a:p>
            <a:r>
              <a:rPr lang="hr-HR" sz="2400" dirty="0" err="1" smtClean="0"/>
              <a:t>eDIGIT</a:t>
            </a:r>
            <a:r>
              <a:rPr lang="hr-HR" sz="2400" dirty="0" smtClean="0"/>
              <a:t> portal</a:t>
            </a:r>
            <a:endParaRPr lang="hr-H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83E0-5E70-1AC6-8C49-965EC8A2B822}"/>
              </a:ext>
            </a:extLst>
          </p:cNvPr>
          <p:cNvSpPr txBox="1"/>
          <p:nvPr/>
        </p:nvSpPr>
        <p:spPr>
          <a:xfrm>
            <a:off x="1535836" y="1260630"/>
            <a:ext cx="984956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dirty="0" smtClean="0">
                <a:solidFill>
                  <a:srgbClr val="295A4D"/>
                </a:solidFill>
                <a:latin typeface=""/>
              </a:rPr>
              <a:t>Službena stranica projekta DIGIT sadrži informacije o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DIGIT programima i </a:t>
            </a:r>
          </a:p>
          <a:p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pozivima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te 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indikativni plan objave poziva</a:t>
            </a:r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endParaRPr lang="hr-HR" sz="2200" b="1" dirty="0">
              <a:solidFill>
                <a:srgbClr val="295A4D"/>
              </a:solidFill>
              <a:latin typeface=""/>
            </a:endParaRPr>
          </a:p>
          <a:p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r>
              <a:rPr lang="hr-HR" sz="2200" dirty="0" smtClean="0">
                <a:solidFill>
                  <a:srgbClr val="295A4D"/>
                </a:solidFill>
                <a:latin typeface=""/>
              </a:rPr>
              <a:t>Prijave na pozive odvijaju se putem </a:t>
            </a:r>
            <a:r>
              <a:rPr lang="hr-HR" sz="2200" b="1" dirty="0" err="1" smtClean="0">
                <a:solidFill>
                  <a:srgbClr val="295A4D"/>
                </a:solidFill>
                <a:latin typeface=""/>
              </a:rPr>
              <a:t>eDIGIT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 portala</a:t>
            </a:r>
          </a:p>
          <a:p>
            <a:endParaRPr lang="hr-HR" sz="2200" b="1" dirty="0" smtClean="0">
              <a:solidFill>
                <a:srgbClr val="295A4D"/>
              </a:solidFill>
              <a:latin typeface=""/>
            </a:endParaRPr>
          </a:p>
          <a:p>
            <a:endParaRPr lang="hr-HR" sz="2200" dirty="0" smtClean="0">
              <a:solidFill>
                <a:srgbClr val="295A4D"/>
              </a:solidFill>
              <a:latin typeface=""/>
            </a:endParaRPr>
          </a:p>
          <a:p>
            <a:r>
              <a:rPr lang="hr-HR" sz="2200" dirty="0" smtClean="0">
                <a:solidFill>
                  <a:srgbClr val="295A4D"/>
                </a:solidFill>
                <a:latin typeface=""/>
              </a:rPr>
              <a:t>Specifičnosti </a:t>
            </a:r>
            <a:r>
              <a:rPr lang="hr-HR" sz="2200" b="1" dirty="0" err="1" smtClean="0">
                <a:solidFill>
                  <a:srgbClr val="295A4D"/>
                </a:solidFill>
                <a:latin typeface=""/>
              </a:rPr>
              <a:t>eDIGIT</a:t>
            </a:r>
            <a:r>
              <a:rPr lang="hr-HR" sz="2200" b="1" dirty="0" smtClean="0">
                <a:solidFill>
                  <a:srgbClr val="295A4D"/>
                </a:solidFill>
                <a:latin typeface=""/>
              </a:rPr>
              <a:t> portala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su:</a:t>
            </a:r>
          </a:p>
          <a:p>
            <a:pPr marL="800100" lvl="1" indent="-342900">
              <a:buFontTx/>
              <a:buChar char="–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Jednostavna prijava i registracija – prijave podnose nadležne osobe ili voditelji projekata</a:t>
            </a:r>
          </a:p>
          <a:p>
            <a:pPr marL="800100" lvl="1" indent="-342900">
              <a:buFontTx/>
              <a:buChar char="–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Postavljanje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pitanja za otvorene pozive – odgovaranje u obliku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FAQ </a:t>
            </a:r>
          </a:p>
          <a:p>
            <a:pPr marL="800100" lvl="1" indent="-342900">
              <a:buFontTx/>
              <a:buChar char="–"/>
            </a:pPr>
            <a:r>
              <a:rPr lang="hr-HR" sz="2200" dirty="0">
                <a:solidFill>
                  <a:srgbClr val="295A4D"/>
                </a:solidFill>
                <a:latin typeface=""/>
              </a:rPr>
              <a:t>Prijavni obrasci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odgovaraju kriterijima </a:t>
            </a:r>
            <a:r>
              <a:rPr lang="hr-HR" sz="2200" dirty="0">
                <a:solidFill>
                  <a:srgbClr val="295A4D"/>
                </a:solidFill>
                <a:latin typeface=""/>
              </a:rPr>
              <a:t>i pod-kriterijima za ocjenjivanje </a:t>
            </a:r>
            <a:r>
              <a:rPr lang="hr-HR" sz="2200" dirty="0" smtClean="0">
                <a:solidFill>
                  <a:srgbClr val="295A4D"/>
                </a:solidFill>
                <a:latin typeface=""/>
              </a:rPr>
              <a:t>kvalitete</a:t>
            </a:r>
          </a:p>
          <a:p>
            <a:pPr marL="800100" lvl="1" indent="-342900">
              <a:buFontTx/>
              <a:buChar char="–"/>
            </a:pPr>
            <a:r>
              <a:rPr lang="hr-HR" sz="2200" dirty="0" smtClean="0">
                <a:solidFill>
                  <a:srgbClr val="295A4D"/>
                </a:solidFill>
                <a:latin typeface=""/>
              </a:rPr>
              <a:t>Komunikacija putem portala.</a:t>
            </a:r>
            <a:endParaRPr lang="hr-HR" sz="2200" dirty="0">
              <a:solidFill>
                <a:srgbClr val="295A4D"/>
              </a:solidFill>
              <a:latin typeface="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34F11-7824-C542-7541-26D876676F86}"/>
              </a:ext>
            </a:extLst>
          </p:cNvPr>
          <p:cNvSpPr/>
          <p:nvPr/>
        </p:nvSpPr>
        <p:spPr>
          <a:xfrm rot="10800000">
            <a:off x="560069" y="77984"/>
            <a:ext cx="86038" cy="516901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DEC328-935C-F1D8-D0B9-11BE9F2A3D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471" y="3520538"/>
            <a:ext cx="935946" cy="9359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33C994-805B-5862-87B9-A14B476353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68" y="1260630"/>
            <a:ext cx="802697" cy="8026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2942DF-1D93-2632-5249-F21C08DCB7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68" y="2350258"/>
            <a:ext cx="883349" cy="88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30" y="832659"/>
            <a:ext cx="5578479" cy="5192681"/>
          </a:xfrm>
        </p:spPr>
        <p:txBody>
          <a:bodyPr>
            <a:noAutofit/>
          </a:bodyPr>
          <a:lstStyle/>
          <a:p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en-US" sz="3600" dirty="0"/>
              <a:t>Call for proposals Professionalization of research centers</a:t>
            </a:r>
            <a:br>
              <a:rPr lang="en-US" sz="3600" dirty="0"/>
            </a:br>
            <a:r>
              <a:rPr lang="hr-HR" sz="3600" dirty="0" smtClean="0"/>
              <a:t>- glavne značajke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dirty="0"/>
              <a:t/>
            </a:r>
            <a:br>
              <a:rPr lang="hr-HR" dirty="0"/>
            </a:br>
            <a:endParaRPr lang="hr-HR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D0F50-3592-009D-52CB-47922585D535}"/>
              </a:ext>
            </a:extLst>
          </p:cNvPr>
          <p:cNvSpPr/>
          <p:nvPr/>
        </p:nvSpPr>
        <p:spPr>
          <a:xfrm>
            <a:off x="646584" y="1828800"/>
            <a:ext cx="2349500" cy="172204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7E7612-7304-D1D2-FC39-318758619479}"/>
              </a:ext>
            </a:extLst>
          </p:cNvPr>
          <p:cNvSpPr/>
          <p:nvPr/>
        </p:nvSpPr>
        <p:spPr>
          <a:xfrm rot="16200000">
            <a:off x="4252547" y="1972516"/>
            <a:ext cx="6858000" cy="2912968"/>
          </a:xfrm>
          <a:prstGeom prst="rect">
            <a:avLst/>
          </a:prstGeom>
          <a:solidFill>
            <a:srgbClr val="359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Content Placeholder 10" descr="A hand touching a screen&#10;&#10;Description automatically generated">
            <a:extLst>
              <a:ext uri="{FF2B5EF4-FFF2-40B4-BE49-F238E27FC236}">
                <a16:creationId xmlns:a16="http://schemas.microsoft.com/office/drawing/2014/main" id="{0BF26A4B-3DCF-21EF-3182-57977688C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520" y="0"/>
            <a:ext cx="5851521" cy="6858000"/>
          </a:xfrm>
        </p:spPr>
      </p:pic>
      <p:pic>
        <p:nvPicPr>
          <p:cNvPr id="7" name="Picture 6" descr="\\mzt\share\Uprave\znanost\DIGIT - PIU\2. Procurement\1.13. ICENT Nuqleus+DIGIT Website\Sadržaj web-a\Ikone za web\Professionalization of research cent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3" y="4190634"/>
            <a:ext cx="17526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1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3948</TotalTime>
  <Words>5696</Words>
  <Application>Microsoft Office PowerPoint</Application>
  <PresentationFormat>Widescreen</PresentationFormat>
  <Paragraphs>801</Paragraphs>
  <Slides>66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80" baseType="lpstr">
      <vt:lpstr>Aptos</vt:lpstr>
      <vt:lpstr>Arial</vt:lpstr>
      <vt:lpstr>Calibri</vt:lpstr>
      <vt:lpstr>Calibri Light</vt:lpstr>
      <vt:lpstr>Courier New</vt:lpstr>
      <vt:lpstr>DM Sans</vt:lpstr>
      <vt:lpstr>Open sans</vt:lpstr>
      <vt:lpstr>Times New Roman</vt:lpstr>
      <vt:lpstr>Tw Cen MT</vt:lpstr>
      <vt:lpstr>Tw Cen MT Condensed</vt:lpstr>
      <vt:lpstr>Wingdings</vt:lpstr>
      <vt:lpstr>Wingdings 3</vt:lpstr>
      <vt:lpstr>Office Theme</vt:lpstr>
      <vt:lpstr>Integral</vt:lpstr>
      <vt:lpstr> Radionica:  Calls for proposals „Professionalization of research centers” (DIGIT.1.2.03) and „Routes to Synergies” (DIGIT.2.2.02) </vt:lpstr>
      <vt:lpstr>Program virtualne radionice</vt:lpstr>
      <vt:lpstr>  Projekt DIGIT   </vt:lpstr>
      <vt:lpstr>DIGIT – Digitalne, inovativne i zelene tehnologije</vt:lpstr>
      <vt:lpstr>Ciljevi projekta DIGIT:</vt:lpstr>
      <vt:lpstr>DIGIT pozivi na dostavu projektnih prijedloga     </vt:lpstr>
      <vt:lpstr>PowerPoint Presentation</vt:lpstr>
      <vt:lpstr>eDIGIT portal</vt:lpstr>
      <vt:lpstr>  Call for proposals Professionalization of research centers - glavne značajke   </vt:lpstr>
      <vt:lpstr>Dokumentacija Poziva</vt:lpstr>
      <vt:lpstr>Cilj Poziva </vt:lpstr>
      <vt:lpstr>Istraživački centar i doprinos Poziva istraživačkim rezultatima</vt:lpstr>
      <vt:lpstr>PowerPoint Presentation</vt:lpstr>
      <vt:lpstr>Prihvatljivost projekta </vt:lpstr>
      <vt:lpstr>Prihvatljivi prijavitelji</vt:lpstr>
      <vt:lpstr>Kriteriji za isključenje</vt:lpstr>
      <vt:lpstr>PowerPoint Presentation</vt:lpstr>
      <vt:lpstr>  Prihvatljive aktivnosti i troškovi   </vt:lpstr>
      <vt:lpstr>Prihvatljive aktivnosti </vt:lpstr>
      <vt:lpstr>Business Development Plan for Research Center</vt:lpstr>
      <vt:lpstr>Prihvatljivi troškovi </vt:lpstr>
      <vt:lpstr>Izračun plaća troškova osoblja</vt:lpstr>
      <vt:lpstr>Ostali prihvatljivi troškovi</vt:lpstr>
      <vt:lpstr>Neprihvatljivi troškovi</vt:lpstr>
      <vt:lpstr>Planiranje proračuna u okviru BDP-a</vt:lpstr>
      <vt:lpstr>  Priprema projektnog prijedloga   </vt:lpstr>
      <vt:lpstr>Prijava u eDIGIT portal</vt:lpstr>
      <vt:lpstr>Prijavni obrazac – Application form</vt:lpstr>
      <vt:lpstr>Dokumentacija koja se dostavlja u prijavi projektnog prijedloga</vt:lpstr>
      <vt:lpstr>  Postupak dodjele bespovratnih sredstava   </vt:lpstr>
      <vt:lpstr>PowerPoint Presentation</vt:lpstr>
      <vt:lpstr>Postupak dodjele bespovratnih sredstava</vt:lpstr>
      <vt:lpstr>Ocjena kvalitete (1)</vt:lpstr>
      <vt:lpstr>Ocjena kvalitete (2)</vt:lpstr>
      <vt:lpstr>  Call for proposals Routes to Synergies - glavne značajke   </vt:lpstr>
      <vt:lpstr>Dokumentacija Poziva</vt:lpstr>
      <vt:lpstr>Cilj Poziva </vt:lpstr>
      <vt:lpstr>PowerPoint Presentation</vt:lpstr>
      <vt:lpstr>Prihvatljivost projekta </vt:lpstr>
      <vt:lpstr>Obveza uspostave konzorcija i prijave na Horizon Europe</vt:lpstr>
      <vt:lpstr>Prihvatljivi prijavitelji</vt:lpstr>
      <vt:lpstr>Prihvatljivi partneri</vt:lpstr>
      <vt:lpstr>Kriteriji za isključenje</vt:lpstr>
      <vt:lpstr>PowerPoint Presentation</vt:lpstr>
      <vt:lpstr>  Prihvatljive aktivnosti i troškovi   </vt:lpstr>
      <vt:lpstr>Prihvatljive aktivnosti</vt:lpstr>
      <vt:lpstr>Prihvatljivi troškovi (1) </vt:lpstr>
      <vt:lpstr>Prihvatljivi troškovi (2) </vt:lpstr>
      <vt:lpstr>Neprihvatljivi troškovi</vt:lpstr>
      <vt:lpstr>Metodologija izračuna troškova plaća</vt:lpstr>
      <vt:lpstr>  Priprema projektnog prijedloga   </vt:lpstr>
      <vt:lpstr>Prijava u eDIGIT portal</vt:lpstr>
      <vt:lpstr>Prijavni obrazac – Application form</vt:lpstr>
      <vt:lpstr>Dokumentacija koja se dostavlja u prijavi projektnog prijedloga</vt:lpstr>
      <vt:lpstr>Dokumentacija koja se dostavlja prije donošenja Award decision i potpisa GA</vt:lpstr>
      <vt:lpstr>  Postupak dodjele bespovratnih sredstava   </vt:lpstr>
      <vt:lpstr>PowerPoint Presentation</vt:lpstr>
      <vt:lpstr>Postupak dodjele bespovratnih sredstava</vt:lpstr>
      <vt:lpstr>Ocjena kvalitete (1)</vt:lpstr>
      <vt:lpstr>Ocjena kvalitete (1)</vt:lpstr>
      <vt:lpstr>Ocjena kvalitete (2)</vt:lpstr>
      <vt:lpstr>  Neprihvatljive aktivnosti i E&amp;S uvjeti   </vt:lpstr>
      <vt:lpstr>Neprihvatljive aktivnosti (1)</vt:lpstr>
      <vt:lpstr>Neprihvatljive aktivnosti (2)</vt:lpstr>
      <vt:lpstr>E&amp;S screening i klasifikacija rizika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Digitalne, inovativne i zelene tehnologije –  DIGIT projekt</dc:title>
  <dc:creator>Masa Petranovic</dc:creator>
  <cp:lastModifiedBy>iivandic</cp:lastModifiedBy>
  <cp:revision>669</cp:revision>
  <dcterms:created xsi:type="dcterms:W3CDTF">2024-11-28T09:24:21Z</dcterms:created>
  <dcterms:modified xsi:type="dcterms:W3CDTF">2025-07-10T11:20:18Z</dcterms:modified>
</cp:coreProperties>
</file>