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43"/>
  </p:notesMasterIdLst>
  <p:sldIdLst>
    <p:sldId id="257" r:id="rId3"/>
    <p:sldId id="370" r:id="rId4"/>
    <p:sldId id="369" r:id="rId5"/>
    <p:sldId id="320" r:id="rId6"/>
    <p:sldId id="261" r:id="rId7"/>
    <p:sldId id="348" r:id="rId8"/>
    <p:sldId id="271" r:id="rId9"/>
    <p:sldId id="360" r:id="rId10"/>
    <p:sldId id="337" r:id="rId11"/>
    <p:sldId id="396" r:id="rId12"/>
    <p:sldId id="339" r:id="rId13"/>
    <p:sldId id="400" r:id="rId14"/>
    <p:sldId id="373" r:id="rId15"/>
    <p:sldId id="374" r:id="rId16"/>
    <p:sldId id="372" r:id="rId17"/>
    <p:sldId id="375" r:id="rId18"/>
    <p:sldId id="378" r:id="rId19"/>
    <p:sldId id="376" r:id="rId20"/>
    <p:sldId id="401" r:id="rId21"/>
    <p:sldId id="387" r:id="rId22"/>
    <p:sldId id="393" r:id="rId23"/>
    <p:sldId id="340" r:id="rId24"/>
    <p:sldId id="382" r:id="rId25"/>
    <p:sldId id="385" r:id="rId26"/>
    <p:sldId id="386" r:id="rId27"/>
    <p:sldId id="363" r:id="rId28"/>
    <p:sldId id="389" r:id="rId29"/>
    <p:sldId id="390" r:id="rId30"/>
    <p:sldId id="394" r:id="rId31"/>
    <p:sldId id="391" r:id="rId32"/>
    <p:sldId id="395" r:id="rId33"/>
    <p:sldId id="397" r:id="rId34"/>
    <p:sldId id="384" r:id="rId35"/>
    <p:sldId id="392" r:id="rId36"/>
    <p:sldId id="367" r:id="rId37"/>
    <p:sldId id="368" r:id="rId38"/>
    <p:sldId id="398" r:id="rId39"/>
    <p:sldId id="399" r:id="rId40"/>
    <p:sldId id="362" r:id="rId41"/>
    <p:sldId id="299" r:id="rId42"/>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A4D"/>
    <a:srgbClr val="35915D"/>
    <a:srgbClr val="E9F1FF"/>
    <a:srgbClr val="E9F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5188" autoAdjust="0"/>
  </p:normalViewPr>
  <p:slideViewPr>
    <p:cSldViewPr snapToGrid="0">
      <p:cViewPr varScale="1">
        <p:scale>
          <a:sx n="109" d="100"/>
          <a:sy n="109" d="100"/>
        </p:scale>
        <p:origin x="8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04F08-D014-463F-B51A-8F8A31A663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A5E69B68-B6B5-4753-A6AD-4A91F7C7AC09}">
      <dgm:prSet phldrT="[Text]" custT="1"/>
      <dgm:spPr>
        <a:xfrm>
          <a:off x="1970832" y="548110"/>
          <a:ext cx="1766985" cy="363236"/>
        </a:xfrm>
        <a:prstGeom prst="rect">
          <a:avLst/>
        </a:prstGeom>
        <a:solidFill>
          <a:srgbClr val="C1D7D2"/>
        </a:solidFill>
        <a:ln w="6350" cap="flat" cmpd="sng" algn="ctr">
          <a:solidFill>
            <a:srgbClr val="295A4D"/>
          </a:solidFill>
          <a:prstDash val="solid"/>
          <a:miter lim="800000"/>
        </a:ln>
        <a:effectLst/>
      </dgm:spPr>
      <dgm:t>
        <a:bodyPr/>
        <a:lstStyle/>
        <a:p>
          <a:r>
            <a:rPr lang="en-US" sz="1200" b="0" dirty="0">
              <a:solidFill>
                <a:srgbClr val="295A4D"/>
              </a:solidFill>
              <a:latin typeface="DM Sans"/>
              <a:ea typeface="+mn-ea"/>
              <a:cs typeface="+mn-cs"/>
            </a:rPr>
            <a:t>E&amp;S </a:t>
          </a:r>
          <a:r>
            <a:rPr lang="hr-HR" sz="1200" b="0" dirty="0">
              <a:solidFill>
                <a:srgbClr val="295A4D"/>
              </a:solidFill>
              <a:latin typeface="DM Sans"/>
              <a:ea typeface="+mn-ea"/>
              <a:cs typeface="+mn-cs"/>
            </a:rPr>
            <a:t>s</a:t>
          </a:r>
          <a:r>
            <a:rPr lang="en-US" sz="1200" b="0" dirty="0" err="1">
              <a:solidFill>
                <a:srgbClr val="295A4D"/>
              </a:solidFill>
              <a:latin typeface="DM Sans"/>
              <a:ea typeface="+mn-ea"/>
              <a:cs typeface="+mn-cs"/>
            </a:rPr>
            <a:t>creening</a:t>
          </a:r>
          <a:r>
            <a:rPr lang="en-US" sz="1200" b="0" dirty="0">
              <a:solidFill>
                <a:srgbClr val="295A4D"/>
              </a:solidFill>
              <a:latin typeface="DM Sans"/>
              <a:ea typeface="+mn-ea"/>
              <a:cs typeface="+mn-cs"/>
            </a:rPr>
            <a:t> and risk assessment (ESS</a:t>
          </a:r>
          <a:r>
            <a:rPr lang="hr-HR" sz="1200" b="0" dirty="0">
              <a:solidFill>
                <a:srgbClr val="295A4D"/>
              </a:solidFill>
              <a:latin typeface="DM Sans"/>
              <a:ea typeface="+mn-ea"/>
              <a:cs typeface="+mn-cs"/>
            </a:rPr>
            <a:t> </a:t>
          </a:r>
          <a:r>
            <a:rPr lang="en-US" sz="1200" b="0" dirty="0">
              <a:solidFill>
                <a:srgbClr val="295A4D"/>
              </a:solidFill>
              <a:latin typeface="DM Sans"/>
              <a:ea typeface="+mn-ea"/>
              <a:cs typeface="+mn-cs"/>
            </a:rPr>
            <a:t>Questionnaire</a:t>
          </a:r>
          <a:r>
            <a:rPr lang="hr-HR" sz="1200" b="0" dirty="0">
              <a:solidFill>
                <a:srgbClr val="295A4D"/>
              </a:solidFill>
              <a:latin typeface="DM Sans"/>
              <a:ea typeface="+mn-ea"/>
              <a:cs typeface="+mn-cs"/>
            </a:rPr>
            <a:t>) </a:t>
          </a:r>
          <a:r>
            <a:rPr lang="en-US" sz="1200" b="0" dirty="0">
              <a:solidFill>
                <a:srgbClr val="295A4D"/>
              </a:solidFill>
              <a:latin typeface="DM Sans"/>
              <a:ea typeface="+mn-ea"/>
              <a:cs typeface="+mn-cs"/>
            </a:rPr>
            <a:t>(only projects for which funds are available)</a:t>
          </a:r>
        </a:p>
      </dgm:t>
    </dgm:pt>
    <dgm:pt modelId="{D2B7FDC4-7B9C-4955-B797-EB7DB3EC8732}" type="parTrans" cxnId="{C7D3092D-5C37-47A9-9036-E0AB048C66A8}">
      <dgm:prSet/>
      <dgm:spPr>
        <a:xfrm>
          <a:off x="2808604" y="395551"/>
          <a:ext cx="91440" cy="152559"/>
        </a:xfrm>
        <a:custGeom>
          <a:avLst/>
          <a:gdLst/>
          <a:ahLst/>
          <a:cxnLst/>
          <a:rect l="0" t="0" r="0" b="0"/>
          <a:pathLst>
            <a:path>
              <a:moveTo>
                <a:pt x="45720" y="0"/>
              </a:moveTo>
              <a:lnTo>
                <a:pt x="45720" y="152559"/>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5B3E5D7D-A15E-4197-A286-EB4472F8384A}" type="sibTrans" cxnId="{C7D3092D-5C37-47A9-9036-E0AB048C66A8}">
      <dgm:prSet/>
      <dgm:spPr/>
      <dgm:t>
        <a:bodyPr/>
        <a:lstStyle/>
        <a:p>
          <a:pPr algn="ctr"/>
          <a:endParaRPr lang="hr-HR" sz="800" b="0">
            <a:solidFill>
              <a:schemeClr val="tx1">
                <a:lumMod val="85000"/>
                <a:lumOff val="15000"/>
              </a:schemeClr>
            </a:solidFill>
          </a:endParaRPr>
        </a:p>
      </dgm:t>
    </dgm:pt>
    <dgm:pt modelId="{E53AFF5A-3095-4B2E-8FC2-C265AC7ABC07}">
      <dgm:prSet custT="1"/>
      <dgm:spPr>
        <a:xfrm>
          <a:off x="100483" y="1108152"/>
          <a:ext cx="1590285" cy="363236"/>
        </a:xfrm>
        <a:prstGeom prst="rect">
          <a:avLst/>
        </a:prstGeom>
        <a:solidFill>
          <a:srgbClr val="C1D7D2"/>
        </a:solidFill>
        <a:ln w="6350" cap="flat" cmpd="sng" algn="ctr">
          <a:solidFill>
            <a:srgbClr val="295A4D"/>
          </a:solidFill>
          <a:prstDash val="solid"/>
          <a:miter lim="800000"/>
        </a:ln>
        <a:effectLst/>
      </dgm:spPr>
      <dgm:t>
        <a:bodyPr/>
        <a:lstStyle/>
        <a:p>
          <a:pPr algn="ctr"/>
          <a:r>
            <a:rPr lang="en-US" sz="1200" b="0" dirty="0">
              <a:solidFill>
                <a:srgbClr val="295A4D"/>
              </a:solidFill>
              <a:latin typeface="DM Sans"/>
              <a:ea typeface="+mn-ea"/>
              <a:cs typeface="+mn-cs"/>
            </a:rPr>
            <a:t>Projects that do not need further assessment</a:t>
          </a:r>
          <a:endParaRPr lang="hr-HR" sz="1200" b="0" dirty="0">
            <a:solidFill>
              <a:srgbClr val="295A4D"/>
            </a:solidFill>
            <a:latin typeface="DM Sans"/>
            <a:ea typeface="+mn-ea"/>
            <a:cs typeface="+mn-cs"/>
          </a:endParaRPr>
        </a:p>
      </dgm:t>
    </dgm:pt>
    <dgm:pt modelId="{E08EBEE6-9129-4356-A8D5-C26AE456335E}" type="parTrans" cxnId="{277C6A73-895D-4F61-8A62-E3318FE787E0}">
      <dgm:prSet/>
      <dgm:spPr>
        <a:xfrm>
          <a:off x="895626" y="911347"/>
          <a:ext cx="1958698" cy="196805"/>
        </a:xfrm>
        <a:custGeom>
          <a:avLst/>
          <a:gdLst/>
          <a:ahLst/>
          <a:cxnLst/>
          <a:rect l="0" t="0" r="0" b="0"/>
          <a:pathLst>
            <a:path>
              <a:moveTo>
                <a:pt x="1958698" y="0"/>
              </a:moveTo>
              <a:lnTo>
                <a:pt x="1958698" y="120525"/>
              </a:lnTo>
              <a:lnTo>
                <a:pt x="0" y="120525"/>
              </a:lnTo>
              <a:lnTo>
                <a:pt x="0" y="196805"/>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BEE74AEA-624A-4276-80A8-1A78CDF68AAE}" type="sibTrans" cxnId="{277C6A73-895D-4F61-8A62-E3318FE787E0}">
      <dgm:prSet/>
      <dgm:spPr/>
      <dgm:t>
        <a:bodyPr/>
        <a:lstStyle/>
        <a:p>
          <a:pPr algn="ctr"/>
          <a:endParaRPr lang="hr-HR" sz="800" b="0">
            <a:solidFill>
              <a:schemeClr val="tx1">
                <a:lumMod val="85000"/>
                <a:lumOff val="15000"/>
              </a:schemeClr>
            </a:solidFill>
          </a:endParaRPr>
        </a:p>
      </dgm:t>
    </dgm:pt>
    <dgm:pt modelId="{AA6729FE-5B51-44AF-A5E2-D299268163D7}">
      <dgm:prSet custT="1"/>
      <dgm:spPr>
        <a:xfrm>
          <a:off x="1925877" y="1108276"/>
          <a:ext cx="1855150" cy="520997"/>
        </a:xfrm>
        <a:prstGeom prst="rect">
          <a:avLst/>
        </a:prstGeom>
        <a:solidFill>
          <a:srgbClr val="C1D7D2"/>
        </a:solidFill>
        <a:ln w="6350" cap="flat" cmpd="sng" algn="ctr">
          <a:solidFill>
            <a:srgbClr val="295A4D"/>
          </a:solidFill>
          <a:prstDash val="solid"/>
          <a:miter lim="800000"/>
        </a:ln>
        <a:effectLst/>
      </dgm:spPr>
      <dgm:t>
        <a:bodyPr/>
        <a:lstStyle/>
        <a:p>
          <a:pPr algn="ctr"/>
          <a:r>
            <a:rPr lang="en-US" sz="1200" b="0" dirty="0">
              <a:solidFill>
                <a:srgbClr val="295A4D"/>
              </a:solidFill>
              <a:latin typeface="DM Sans"/>
              <a:ea typeface="+mn-ea"/>
              <a:cs typeface="+mn-cs"/>
            </a:rPr>
            <a:t>Projects that need further assessment and for which proper E&amp;S instrument should be prepared (risk is low to moderate</a:t>
          </a:r>
          <a:r>
            <a:rPr lang="hr-HR" sz="1200" b="0" dirty="0">
              <a:solidFill>
                <a:srgbClr val="295A4D"/>
              </a:solidFill>
              <a:latin typeface="DM Sans"/>
              <a:ea typeface="+mn-ea"/>
              <a:cs typeface="+mn-cs"/>
            </a:rPr>
            <a:t>)</a:t>
          </a:r>
          <a:r>
            <a:rPr lang="en-US" sz="1200" b="0" dirty="0">
              <a:solidFill>
                <a:srgbClr val="295A4D"/>
              </a:solidFill>
              <a:latin typeface="DM Sans"/>
              <a:ea typeface="+mn-ea"/>
              <a:cs typeface="+mn-cs"/>
            </a:rPr>
            <a:t> </a:t>
          </a:r>
          <a:endParaRPr lang="hr-HR" sz="1200" b="0" dirty="0">
            <a:solidFill>
              <a:srgbClr val="295A4D"/>
            </a:solidFill>
            <a:latin typeface="DM Sans"/>
            <a:ea typeface="+mn-ea"/>
            <a:cs typeface="+mn-cs"/>
          </a:endParaRPr>
        </a:p>
      </dgm:t>
    </dgm:pt>
    <dgm:pt modelId="{826B3067-BFE3-43E7-AB60-24072E28AE6B}" type="parTrans" cxnId="{84C00311-6EB1-421D-AF24-2530E6E28886}">
      <dgm:prSet/>
      <dgm:spPr>
        <a:xfrm>
          <a:off x="2807733" y="911347"/>
          <a:ext cx="91440" cy="196928"/>
        </a:xfrm>
        <a:custGeom>
          <a:avLst/>
          <a:gdLst/>
          <a:ahLst/>
          <a:cxnLst/>
          <a:rect l="0" t="0" r="0" b="0"/>
          <a:pathLst>
            <a:path>
              <a:moveTo>
                <a:pt x="46591" y="0"/>
              </a:moveTo>
              <a:lnTo>
                <a:pt x="46591" y="120649"/>
              </a:lnTo>
              <a:lnTo>
                <a:pt x="45720" y="120649"/>
              </a:lnTo>
              <a:lnTo>
                <a:pt x="45720" y="196928"/>
              </a:lnTo>
            </a:path>
          </a:pathLst>
        </a:custGeom>
        <a:noFill/>
        <a:ln w="9525" cap="flat" cmpd="sng" algn="ctr">
          <a:solidFill>
            <a:srgbClr val="E9F1EF"/>
          </a:solidFill>
          <a:prstDash val="solid"/>
          <a:miter lim="800000"/>
        </a:ln>
        <a:effectLst/>
      </dgm:spPr>
      <dgm:t>
        <a:bodyPr/>
        <a:lstStyle/>
        <a:p>
          <a:pPr algn="ctr"/>
          <a:endParaRPr lang="hr-HR" sz="1200" b="0">
            <a:solidFill>
              <a:schemeClr val="tx1">
                <a:lumMod val="85000"/>
                <a:lumOff val="15000"/>
              </a:schemeClr>
            </a:solidFill>
          </a:endParaRPr>
        </a:p>
      </dgm:t>
    </dgm:pt>
    <dgm:pt modelId="{5CB85DEA-A617-4D83-B1DC-398D0A7FA55A}" type="sibTrans" cxnId="{84C00311-6EB1-421D-AF24-2530E6E28886}">
      <dgm:prSet/>
      <dgm:spPr/>
      <dgm:t>
        <a:bodyPr/>
        <a:lstStyle/>
        <a:p>
          <a:pPr algn="ctr"/>
          <a:endParaRPr lang="hr-HR" sz="800" b="0">
            <a:solidFill>
              <a:schemeClr val="tx1">
                <a:lumMod val="85000"/>
                <a:lumOff val="15000"/>
              </a:schemeClr>
            </a:solidFill>
          </a:endParaRPr>
        </a:p>
      </dgm:t>
    </dgm:pt>
    <dgm:pt modelId="{E7F7ED69-B011-4AAF-8C8A-69AF5D89787B}">
      <dgm:prSet custT="1"/>
      <dgm:spPr>
        <a:xfrm>
          <a:off x="3972200" y="1111941"/>
          <a:ext cx="1590285" cy="363236"/>
        </a:xfrm>
        <a:prstGeom prst="rect">
          <a:avLst/>
        </a:prstGeom>
        <a:solidFill>
          <a:srgbClr val="C1D7D2"/>
        </a:solidFill>
        <a:ln w="6350" cap="flat" cmpd="sng" algn="ctr">
          <a:solidFill>
            <a:srgbClr val="295A4D"/>
          </a:solidFill>
          <a:prstDash val="solid"/>
          <a:miter lim="800000"/>
        </a:ln>
        <a:effectLst/>
      </dgm:spPr>
      <dgm:t>
        <a:bodyPr/>
        <a:lstStyle/>
        <a:p>
          <a:pPr algn="ctr"/>
          <a:r>
            <a:rPr lang="hr-HR" sz="1200" b="0" dirty="0" err="1">
              <a:solidFill>
                <a:srgbClr val="295A4D"/>
              </a:solidFill>
              <a:latin typeface="DM Sans"/>
              <a:ea typeface="+mn-ea"/>
              <a:cs typeface="+mn-cs"/>
            </a:rPr>
            <a:t>Projects</a:t>
          </a:r>
          <a:r>
            <a:rPr lang="hr-HR" sz="1200" b="0" dirty="0">
              <a:solidFill>
                <a:srgbClr val="295A4D"/>
              </a:solidFill>
              <a:latin typeface="DM Sans"/>
              <a:ea typeface="+mn-ea"/>
              <a:cs typeface="+mn-cs"/>
            </a:rPr>
            <a:t> with </a:t>
          </a:r>
          <a:r>
            <a:rPr lang="hr-HR" sz="1200" b="0" dirty="0" err="1">
              <a:solidFill>
                <a:srgbClr val="295A4D"/>
              </a:solidFill>
              <a:latin typeface="DM Sans"/>
              <a:ea typeface="+mn-ea"/>
              <a:cs typeface="+mn-cs"/>
            </a:rPr>
            <a:t>potential</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substantial</a:t>
          </a:r>
          <a:r>
            <a:rPr lang="hr-HR" sz="1200" b="0" dirty="0">
              <a:solidFill>
                <a:srgbClr val="295A4D"/>
              </a:solidFill>
              <a:latin typeface="DM Sans"/>
              <a:ea typeface="+mn-ea"/>
              <a:cs typeface="+mn-cs"/>
            </a:rPr>
            <a:t> and </a:t>
          </a:r>
          <a:r>
            <a:rPr lang="hr-HR" sz="1200" b="0" dirty="0" err="1">
              <a:solidFill>
                <a:srgbClr val="295A4D"/>
              </a:solidFill>
              <a:latin typeface="DM Sans"/>
              <a:ea typeface="+mn-ea"/>
              <a:cs typeface="+mn-cs"/>
            </a:rPr>
            <a:t>high</a:t>
          </a:r>
          <a:r>
            <a:rPr lang="hr-HR" sz="1200" b="0" dirty="0">
              <a:solidFill>
                <a:srgbClr val="295A4D"/>
              </a:solidFill>
              <a:latin typeface="DM Sans"/>
              <a:ea typeface="+mn-ea"/>
              <a:cs typeface="+mn-cs"/>
            </a:rPr>
            <a:t> E&amp;S </a:t>
          </a:r>
          <a:r>
            <a:rPr lang="hr-HR" sz="1200" b="0" dirty="0" err="1">
              <a:solidFill>
                <a:srgbClr val="295A4D"/>
              </a:solidFill>
              <a:latin typeface="DM Sans"/>
              <a:ea typeface="+mn-ea"/>
              <a:cs typeface="+mn-cs"/>
            </a:rPr>
            <a:t>risk</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will</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not</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be</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awarded</a:t>
          </a:r>
          <a:endParaRPr lang="hr-HR" sz="1200" b="0" dirty="0">
            <a:solidFill>
              <a:srgbClr val="295A4D"/>
            </a:solidFill>
            <a:latin typeface="DM Sans"/>
            <a:ea typeface="+mn-ea"/>
            <a:cs typeface="+mn-cs"/>
          </a:endParaRPr>
        </a:p>
      </dgm:t>
    </dgm:pt>
    <dgm:pt modelId="{CBFC039C-E9BE-4F0E-9B92-CFD535BEBC84}" type="parTrans" cxnId="{D1C16275-4745-456D-9DA4-72BE85BBD610}">
      <dgm:prSet/>
      <dgm:spPr>
        <a:xfrm>
          <a:off x="2854324" y="911347"/>
          <a:ext cx="1913017" cy="200593"/>
        </a:xfrm>
        <a:custGeom>
          <a:avLst/>
          <a:gdLst/>
          <a:ahLst/>
          <a:cxnLst/>
          <a:rect l="0" t="0" r="0" b="0"/>
          <a:pathLst>
            <a:path>
              <a:moveTo>
                <a:pt x="0" y="0"/>
              </a:moveTo>
              <a:lnTo>
                <a:pt x="0" y="124314"/>
              </a:lnTo>
              <a:lnTo>
                <a:pt x="1913017" y="124314"/>
              </a:lnTo>
              <a:lnTo>
                <a:pt x="1913017" y="200593"/>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93444AE3-E390-47E2-AAF9-C1F5F19290D8}" type="sibTrans" cxnId="{D1C16275-4745-456D-9DA4-72BE85BBD610}">
      <dgm:prSet/>
      <dgm:spPr/>
      <dgm:t>
        <a:bodyPr/>
        <a:lstStyle/>
        <a:p>
          <a:pPr algn="ctr"/>
          <a:endParaRPr lang="hr-HR" sz="800" b="0">
            <a:solidFill>
              <a:schemeClr val="tx1">
                <a:lumMod val="85000"/>
                <a:lumOff val="15000"/>
              </a:schemeClr>
            </a:solidFill>
          </a:endParaRPr>
        </a:p>
      </dgm:t>
    </dgm:pt>
    <dgm:pt modelId="{25F6DB06-C289-455D-8D53-2F3EB241E4F2}">
      <dgm:prSet custT="1"/>
      <dgm:spPr>
        <a:xfrm>
          <a:off x="1926422" y="1740612"/>
          <a:ext cx="1855484" cy="363236"/>
        </a:xfrm>
        <a:prstGeom prst="rect">
          <a:avLst/>
        </a:prstGeom>
        <a:solidFill>
          <a:srgbClr val="C1D7D2"/>
        </a:solidFill>
        <a:ln w="6350" cap="flat" cmpd="sng" algn="ctr">
          <a:solidFill>
            <a:srgbClr val="295A4D"/>
          </a:solidFill>
          <a:prstDash val="solid"/>
          <a:miter lim="800000"/>
        </a:ln>
        <a:effectLst/>
      </dgm:spPr>
      <dgm:t>
        <a:bodyPr/>
        <a:lstStyle/>
        <a:p>
          <a:pPr algn="ctr"/>
          <a:r>
            <a:rPr lang="hr-HR" sz="1200" b="0" dirty="0">
              <a:solidFill>
                <a:srgbClr val="295A4D"/>
              </a:solidFill>
              <a:latin typeface="DM Sans"/>
              <a:ea typeface="+mn-ea"/>
              <a:cs typeface="+mn-cs"/>
            </a:rPr>
            <a:t>STEP 1: </a:t>
          </a:r>
          <a:r>
            <a:rPr lang="hr-HR" sz="1200" b="0" dirty="0" err="1">
              <a:solidFill>
                <a:srgbClr val="295A4D"/>
              </a:solidFill>
              <a:latin typeface="DM Sans"/>
              <a:ea typeface="+mn-ea"/>
              <a:cs typeface="+mn-cs"/>
            </a:rPr>
            <a:t>Preparation</a:t>
          </a:r>
          <a:r>
            <a:rPr lang="hr-HR" sz="1200" b="0" dirty="0">
              <a:solidFill>
                <a:srgbClr val="295A4D"/>
              </a:solidFill>
              <a:latin typeface="DM Sans"/>
              <a:ea typeface="+mn-ea"/>
              <a:cs typeface="+mn-cs"/>
            </a:rPr>
            <a:t> and </a:t>
          </a:r>
          <a:r>
            <a:rPr lang="hr-HR" sz="1200" b="0" dirty="0" err="1">
              <a:solidFill>
                <a:srgbClr val="295A4D"/>
              </a:solidFill>
              <a:latin typeface="DM Sans"/>
              <a:ea typeface="+mn-ea"/>
              <a:cs typeface="+mn-cs"/>
            </a:rPr>
            <a:t>disclosure</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of</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proper</a:t>
          </a:r>
          <a:r>
            <a:rPr lang="hr-HR" sz="1200" b="0" dirty="0">
              <a:solidFill>
                <a:srgbClr val="295A4D"/>
              </a:solidFill>
              <a:latin typeface="DM Sans"/>
              <a:ea typeface="+mn-ea"/>
              <a:cs typeface="+mn-cs"/>
            </a:rPr>
            <a:t> E&amp;S instrument (ESCOP/ESMP </a:t>
          </a:r>
          <a:r>
            <a:rPr lang="hr-HR" sz="1200" b="0" dirty="0" err="1">
              <a:solidFill>
                <a:srgbClr val="295A4D"/>
              </a:solidFill>
              <a:latin typeface="DM Sans"/>
              <a:ea typeface="+mn-ea"/>
              <a:cs typeface="+mn-cs"/>
            </a:rPr>
            <a:t>Checklist</a:t>
          </a:r>
          <a:r>
            <a:rPr lang="hr-HR" sz="1200" b="0" dirty="0">
              <a:solidFill>
                <a:srgbClr val="295A4D"/>
              </a:solidFill>
              <a:latin typeface="DM Sans"/>
              <a:ea typeface="+mn-ea"/>
              <a:cs typeface="+mn-cs"/>
            </a:rPr>
            <a:t>/ESMP)</a:t>
          </a:r>
        </a:p>
      </dgm:t>
    </dgm:pt>
    <dgm:pt modelId="{C189C17B-E850-47CA-9420-7C0A6D23C34F}" type="parTrans" cxnId="{ED568FA1-9C6C-45D5-9A91-CD24D9754EE0}">
      <dgm:prSet/>
      <dgm:spPr>
        <a:xfrm>
          <a:off x="2807733" y="1629273"/>
          <a:ext cx="91440" cy="111339"/>
        </a:xfrm>
        <a:custGeom>
          <a:avLst/>
          <a:gdLst/>
          <a:ahLst/>
          <a:cxnLst/>
          <a:rect l="0" t="0" r="0" b="0"/>
          <a:pathLst>
            <a:path>
              <a:moveTo>
                <a:pt x="45720" y="0"/>
              </a:moveTo>
              <a:lnTo>
                <a:pt x="45720" y="35059"/>
              </a:lnTo>
              <a:lnTo>
                <a:pt x="46431" y="35059"/>
              </a:lnTo>
              <a:lnTo>
                <a:pt x="46431" y="111339"/>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674266A2-ADAB-45D4-B907-2B901BB94B92}" type="sibTrans" cxnId="{ED568FA1-9C6C-45D5-9A91-CD24D9754EE0}">
      <dgm:prSet/>
      <dgm:spPr/>
      <dgm:t>
        <a:bodyPr/>
        <a:lstStyle/>
        <a:p>
          <a:pPr algn="ctr"/>
          <a:endParaRPr lang="hr-HR" sz="800" b="0">
            <a:solidFill>
              <a:schemeClr val="tx1">
                <a:lumMod val="85000"/>
                <a:lumOff val="15000"/>
              </a:schemeClr>
            </a:solidFill>
          </a:endParaRPr>
        </a:p>
      </dgm:t>
    </dgm:pt>
    <dgm:pt modelId="{BDD551AF-CF57-4C20-A311-F1AA9C53507D}">
      <dgm:prSet custT="1"/>
      <dgm:spPr>
        <a:xfrm>
          <a:off x="1926277" y="2240927"/>
          <a:ext cx="1855484" cy="363236"/>
        </a:xfrm>
        <a:prstGeom prst="rect">
          <a:avLst/>
        </a:prstGeom>
        <a:solidFill>
          <a:srgbClr val="C1D7D2"/>
        </a:solidFill>
        <a:ln w="6350" cap="flat" cmpd="sng" algn="ctr">
          <a:solidFill>
            <a:srgbClr val="295A4D"/>
          </a:solidFill>
          <a:prstDash val="solid"/>
          <a:miter lim="800000"/>
        </a:ln>
        <a:effectLst/>
      </dgm:spPr>
      <dgm:t>
        <a:bodyPr/>
        <a:lstStyle/>
        <a:p>
          <a:pPr algn="ctr"/>
          <a:r>
            <a:rPr lang="hr-HR" sz="1200" b="0" dirty="0">
              <a:solidFill>
                <a:srgbClr val="295A4D"/>
              </a:solidFill>
              <a:latin typeface="DM Sans"/>
              <a:ea typeface="+mn-ea"/>
              <a:cs typeface="+mn-cs"/>
            </a:rPr>
            <a:t>STEP 2: </a:t>
          </a:r>
          <a:r>
            <a:rPr lang="hr-HR" sz="1200" b="0" dirty="0" err="1">
              <a:solidFill>
                <a:srgbClr val="295A4D"/>
              </a:solidFill>
              <a:latin typeface="DM Sans"/>
              <a:ea typeface="+mn-ea"/>
              <a:cs typeface="+mn-cs"/>
            </a:rPr>
            <a:t>Integration</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of</a:t>
          </a:r>
          <a:r>
            <a:rPr lang="hr-HR" sz="1200" b="0" dirty="0">
              <a:solidFill>
                <a:srgbClr val="295A4D"/>
              </a:solidFill>
              <a:latin typeface="DM Sans"/>
              <a:ea typeface="+mn-ea"/>
              <a:cs typeface="+mn-cs"/>
            </a:rPr>
            <a:t> E&amp;S instrument </a:t>
          </a:r>
          <a:r>
            <a:rPr lang="hr-HR" sz="1200" b="0" dirty="0" err="1">
              <a:solidFill>
                <a:srgbClr val="295A4D"/>
              </a:solidFill>
              <a:latin typeface="DM Sans"/>
              <a:ea typeface="+mn-ea"/>
              <a:cs typeface="+mn-cs"/>
            </a:rPr>
            <a:t>in</a:t>
          </a:r>
          <a:r>
            <a:rPr lang="hr-HR" sz="1200" b="0" dirty="0">
              <a:solidFill>
                <a:srgbClr val="295A4D"/>
              </a:solidFill>
              <a:latin typeface="DM Sans"/>
              <a:ea typeface="+mn-ea"/>
              <a:cs typeface="+mn-cs"/>
            </a:rPr>
            <a:t> tender </a:t>
          </a:r>
          <a:r>
            <a:rPr lang="hr-HR" sz="1200" b="0" dirty="0" err="1">
              <a:solidFill>
                <a:srgbClr val="295A4D"/>
              </a:solidFill>
              <a:latin typeface="DM Sans"/>
              <a:ea typeface="+mn-ea"/>
              <a:cs typeface="+mn-cs"/>
            </a:rPr>
            <a:t>documentation</a:t>
          </a:r>
          <a:r>
            <a:rPr lang="hr-HR" sz="1200" b="0" dirty="0">
              <a:solidFill>
                <a:srgbClr val="295A4D"/>
              </a:solidFill>
              <a:latin typeface="DM Sans"/>
              <a:ea typeface="+mn-ea"/>
              <a:cs typeface="+mn-cs"/>
            </a:rPr>
            <a:t> </a:t>
          </a:r>
          <a:r>
            <a:rPr lang="en-US" sz="1200" b="0" dirty="0">
              <a:solidFill>
                <a:srgbClr val="295A4D"/>
              </a:solidFill>
              <a:latin typeface="DM Sans"/>
              <a:ea typeface="+mn-ea"/>
              <a:cs typeface="+mn-cs"/>
            </a:rPr>
            <a:t>(if relevant</a:t>
          </a:r>
          <a:r>
            <a:rPr lang="hr-HR" sz="1200" b="0" dirty="0">
              <a:solidFill>
                <a:srgbClr val="295A4D"/>
              </a:solidFill>
              <a:latin typeface="DM Sans"/>
              <a:ea typeface="+mn-ea"/>
              <a:cs typeface="+mn-cs"/>
            </a:rPr>
            <a:t>)</a:t>
          </a:r>
        </a:p>
      </dgm:t>
    </dgm:pt>
    <dgm:pt modelId="{FADF7809-7BF9-4B1C-84F4-9F1DD461F3E3}" type="parTrans" cxnId="{59CE6564-8EC4-420A-8884-92436B6C56EA}">
      <dgm:prSet/>
      <dgm:spPr>
        <a:xfrm>
          <a:off x="2808299" y="2103849"/>
          <a:ext cx="91440" cy="137078"/>
        </a:xfrm>
        <a:custGeom>
          <a:avLst/>
          <a:gdLst/>
          <a:ahLst/>
          <a:cxnLst/>
          <a:rect l="0" t="0" r="0" b="0"/>
          <a:pathLst>
            <a:path>
              <a:moveTo>
                <a:pt x="45865" y="0"/>
              </a:moveTo>
              <a:lnTo>
                <a:pt x="45865" y="60798"/>
              </a:lnTo>
              <a:lnTo>
                <a:pt x="45720" y="60798"/>
              </a:lnTo>
              <a:lnTo>
                <a:pt x="45720" y="137078"/>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4959C76C-C7F6-47BB-8025-B3D597D1E1A0}" type="sibTrans" cxnId="{59CE6564-8EC4-420A-8884-92436B6C56EA}">
      <dgm:prSet/>
      <dgm:spPr/>
      <dgm:t>
        <a:bodyPr/>
        <a:lstStyle/>
        <a:p>
          <a:pPr algn="ctr"/>
          <a:endParaRPr lang="hr-HR" sz="800" b="0">
            <a:solidFill>
              <a:schemeClr val="tx1">
                <a:lumMod val="85000"/>
                <a:lumOff val="15000"/>
              </a:schemeClr>
            </a:solidFill>
          </a:endParaRPr>
        </a:p>
      </dgm:t>
    </dgm:pt>
    <dgm:pt modelId="{B24FC5F7-A706-42CC-8837-F794AD488C42}">
      <dgm:prSet custT="1"/>
      <dgm:spPr>
        <a:xfrm>
          <a:off x="1925994" y="2713974"/>
          <a:ext cx="1855484" cy="363236"/>
        </a:xfrm>
        <a:prstGeom prst="rect">
          <a:avLst/>
        </a:prstGeom>
        <a:solidFill>
          <a:srgbClr val="C1D7D2"/>
        </a:solidFill>
        <a:ln w="6350" cap="flat" cmpd="sng" algn="ctr">
          <a:solidFill>
            <a:srgbClr val="295A4D"/>
          </a:solidFill>
          <a:prstDash val="solid"/>
          <a:miter lim="800000"/>
        </a:ln>
        <a:effectLst/>
      </dgm:spPr>
      <dgm:t>
        <a:bodyPr/>
        <a:lstStyle/>
        <a:p>
          <a:pPr algn="ctr"/>
          <a:r>
            <a:rPr lang="hr-HR" sz="1200" b="0" dirty="0">
              <a:solidFill>
                <a:srgbClr val="295A4D"/>
              </a:solidFill>
              <a:latin typeface="DM Sans"/>
              <a:ea typeface="+mn-ea"/>
              <a:cs typeface="+mn-cs"/>
            </a:rPr>
            <a:t>STEP 3: </a:t>
          </a:r>
          <a:r>
            <a:rPr lang="hr-HR" sz="1200" b="0" dirty="0" err="1">
              <a:solidFill>
                <a:srgbClr val="295A4D"/>
              </a:solidFill>
              <a:latin typeface="DM Sans"/>
              <a:ea typeface="+mn-ea"/>
              <a:cs typeface="+mn-cs"/>
            </a:rPr>
            <a:t>Implementation</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project</a:t>
          </a:r>
          <a:r>
            <a:rPr lang="hr-HR" sz="1200" b="0" dirty="0">
              <a:solidFill>
                <a:srgbClr val="295A4D"/>
              </a:solidFill>
              <a:latin typeface="DM Sans"/>
              <a:ea typeface="+mn-ea"/>
              <a:cs typeface="+mn-cs"/>
            </a:rPr>
            <a:t> </a:t>
          </a:r>
          <a:r>
            <a:rPr lang="hr-HR" sz="1200" b="0" dirty="0" err="1">
              <a:solidFill>
                <a:srgbClr val="295A4D"/>
              </a:solidFill>
              <a:latin typeface="DM Sans"/>
              <a:ea typeface="+mn-ea"/>
              <a:cs typeface="+mn-cs"/>
            </a:rPr>
            <a:t>supervision</a:t>
          </a:r>
          <a:r>
            <a:rPr lang="hr-HR" sz="1200" b="0" dirty="0">
              <a:solidFill>
                <a:srgbClr val="295A4D"/>
              </a:solidFill>
              <a:latin typeface="DM Sans"/>
              <a:ea typeface="+mn-ea"/>
              <a:cs typeface="+mn-cs"/>
            </a:rPr>
            <a:t>, monitoring and </a:t>
          </a:r>
          <a:r>
            <a:rPr lang="hr-HR" sz="1200" b="0" dirty="0" err="1">
              <a:solidFill>
                <a:srgbClr val="295A4D"/>
              </a:solidFill>
              <a:latin typeface="DM Sans"/>
              <a:ea typeface="+mn-ea"/>
              <a:cs typeface="+mn-cs"/>
            </a:rPr>
            <a:t>reporting</a:t>
          </a:r>
          <a:endParaRPr lang="hr-HR" sz="1200" b="0" dirty="0">
            <a:solidFill>
              <a:srgbClr val="295A4D"/>
            </a:solidFill>
            <a:latin typeface="DM Sans"/>
            <a:ea typeface="+mn-ea"/>
            <a:cs typeface="+mn-cs"/>
          </a:endParaRPr>
        </a:p>
      </dgm:t>
    </dgm:pt>
    <dgm:pt modelId="{5B38DD15-BE08-4E63-A72A-286C777CFB74}" type="sibTrans" cxnId="{DDA32887-FEC0-44CA-84A0-6A9C6FB77E15}">
      <dgm:prSet/>
      <dgm:spPr/>
      <dgm:t>
        <a:bodyPr/>
        <a:lstStyle/>
        <a:p>
          <a:pPr algn="ctr"/>
          <a:endParaRPr lang="hr-HR" sz="800" b="0">
            <a:solidFill>
              <a:schemeClr val="tx1">
                <a:lumMod val="85000"/>
                <a:lumOff val="15000"/>
              </a:schemeClr>
            </a:solidFill>
          </a:endParaRPr>
        </a:p>
      </dgm:t>
    </dgm:pt>
    <dgm:pt modelId="{EC7180F6-16E2-44A2-A5F1-B687BB49445B}" type="parTrans" cxnId="{DDA32887-FEC0-44CA-84A0-6A9C6FB77E15}">
      <dgm:prSet/>
      <dgm:spPr>
        <a:xfrm>
          <a:off x="2808016" y="2604164"/>
          <a:ext cx="91440" cy="109810"/>
        </a:xfrm>
        <a:custGeom>
          <a:avLst/>
          <a:gdLst/>
          <a:ahLst/>
          <a:cxnLst/>
          <a:rect l="0" t="0" r="0" b="0"/>
          <a:pathLst>
            <a:path>
              <a:moveTo>
                <a:pt x="46003" y="0"/>
              </a:moveTo>
              <a:lnTo>
                <a:pt x="46003" y="33530"/>
              </a:lnTo>
              <a:lnTo>
                <a:pt x="45720" y="33530"/>
              </a:lnTo>
              <a:lnTo>
                <a:pt x="45720" y="109810"/>
              </a:lnTo>
            </a:path>
          </a:pathLst>
        </a:custGeom>
        <a:noFill/>
        <a:ln w="6350" cap="flat" cmpd="sng" algn="ctr">
          <a:solidFill>
            <a:srgbClr val="295A4D"/>
          </a:solidFill>
          <a:prstDash val="solid"/>
          <a:miter lim="800000"/>
        </a:ln>
        <a:effectLst/>
      </dgm:spPr>
      <dgm:t>
        <a:bodyPr/>
        <a:lstStyle/>
        <a:p>
          <a:pPr algn="ctr"/>
          <a:endParaRPr lang="hr-HR" sz="1200" b="0">
            <a:solidFill>
              <a:schemeClr val="tx1">
                <a:lumMod val="85000"/>
                <a:lumOff val="15000"/>
              </a:schemeClr>
            </a:solidFill>
          </a:endParaRPr>
        </a:p>
      </dgm:t>
    </dgm:pt>
    <dgm:pt modelId="{D3B4705F-DDE2-4F20-B32D-F524FA3FA65C}">
      <dgm:prSet custT="1"/>
      <dgm:spPr>
        <a:xfrm flipV="1">
          <a:off x="0" y="3164162"/>
          <a:ext cx="5708647" cy="45720"/>
        </a:xfrm>
        <a:prstGeom prst="rect">
          <a:avLst/>
        </a:prstGeom>
        <a:noFill/>
        <a:ln w="12700" cap="flat" cmpd="sng" algn="ctr">
          <a:noFill/>
          <a:prstDash val="solid"/>
          <a:miter lim="800000"/>
        </a:ln>
        <a:effectLst/>
      </dgm:spPr>
      <dgm:t>
        <a:bodyPr/>
        <a:lstStyle/>
        <a:p>
          <a:pPr algn="ctr"/>
          <a:endParaRPr lang="hr-HR" sz="1200" b="0" dirty="0">
            <a:ln>
              <a:noFill/>
            </a:ln>
            <a:solidFill>
              <a:sysClr val="windowText" lastClr="000000">
                <a:lumMod val="85000"/>
                <a:lumOff val="15000"/>
              </a:sysClr>
            </a:solidFill>
            <a:latin typeface="DM Sans"/>
            <a:ea typeface="+mn-ea"/>
            <a:cs typeface="+mn-cs"/>
          </a:endParaRPr>
        </a:p>
      </dgm:t>
    </dgm:pt>
    <dgm:pt modelId="{9BA710CF-A7B7-4DA5-A5F5-365EAD39612C}" type="sibTrans" cxnId="{13D2F329-195D-447B-B8BE-CF39B28A33EF}">
      <dgm:prSet/>
      <dgm:spPr/>
      <dgm:t>
        <a:bodyPr/>
        <a:lstStyle/>
        <a:p>
          <a:pPr algn="ctr"/>
          <a:endParaRPr lang="hr-HR" sz="800" b="0">
            <a:solidFill>
              <a:schemeClr val="tx1">
                <a:lumMod val="85000"/>
                <a:lumOff val="15000"/>
              </a:schemeClr>
            </a:solidFill>
          </a:endParaRPr>
        </a:p>
      </dgm:t>
    </dgm:pt>
    <dgm:pt modelId="{BD93374F-4E38-4ADD-B878-52D565B221C9}" type="parTrans" cxnId="{13D2F329-195D-447B-B8BE-CF39B28A33EF}">
      <dgm:prSet/>
      <dgm:spPr>
        <a:xfrm>
          <a:off x="2808016" y="3031490"/>
          <a:ext cx="91440" cy="91440"/>
        </a:xfrm>
        <a:custGeom>
          <a:avLst/>
          <a:gdLst/>
          <a:ahLst/>
          <a:cxnLst/>
          <a:rect l="0" t="0" r="0" b="0"/>
          <a:pathLst>
            <a:path>
              <a:moveTo>
                <a:pt x="45720" y="45720"/>
              </a:moveTo>
              <a:lnTo>
                <a:pt x="45720" y="56391"/>
              </a:lnTo>
              <a:lnTo>
                <a:pt x="46307" y="56391"/>
              </a:lnTo>
              <a:lnTo>
                <a:pt x="46307" y="132671"/>
              </a:lnTo>
            </a:path>
          </a:pathLst>
        </a:custGeom>
        <a:noFill/>
        <a:ln w="12700" cap="flat" cmpd="sng" algn="ctr">
          <a:noFill/>
          <a:prstDash val="solid"/>
          <a:miter lim="800000"/>
        </a:ln>
        <a:effectLst/>
      </dgm:spPr>
      <dgm:t>
        <a:bodyPr/>
        <a:lstStyle/>
        <a:p>
          <a:pPr algn="ctr"/>
          <a:endParaRPr lang="hr-HR" sz="1200" b="0">
            <a:solidFill>
              <a:schemeClr val="tx1">
                <a:lumMod val="85000"/>
                <a:lumOff val="15000"/>
              </a:schemeClr>
            </a:solidFill>
          </a:endParaRPr>
        </a:p>
      </dgm:t>
    </dgm:pt>
    <dgm:pt modelId="{F1ECC8F4-2EDB-4405-B37B-E7BC616E9EDC}">
      <dgm:prSet custT="1"/>
      <dgm:spPr>
        <a:xfrm>
          <a:off x="1008760" y="32315"/>
          <a:ext cx="3691129" cy="363236"/>
        </a:xfrm>
        <a:prstGeom prst="rect">
          <a:avLst/>
        </a:prstGeom>
        <a:solidFill>
          <a:srgbClr val="C1D7D2"/>
        </a:solidFill>
        <a:ln w="6350" cap="flat" cmpd="sng" algn="ctr">
          <a:solidFill>
            <a:srgbClr val="295A4D"/>
          </a:solidFill>
          <a:prstDash val="solid"/>
          <a:miter lim="800000"/>
        </a:ln>
        <a:effectLst/>
      </dgm:spPr>
      <dgm:t>
        <a:bodyPr/>
        <a:lstStyle/>
        <a:p>
          <a:pPr algn="ctr"/>
          <a:r>
            <a:rPr lang="hr-HR" sz="1400" b="1" dirty="0" err="1">
              <a:solidFill>
                <a:srgbClr val="295A4D"/>
              </a:solidFill>
              <a:latin typeface="DM Sans"/>
              <a:ea typeface="+mn-ea"/>
              <a:cs typeface="+mn-cs"/>
            </a:rPr>
            <a:t>Eligibilty</a:t>
          </a:r>
          <a:r>
            <a:rPr lang="hr-HR" sz="1400" b="1" dirty="0">
              <a:solidFill>
                <a:srgbClr val="295A4D"/>
              </a:solidFill>
              <a:latin typeface="DM Sans"/>
              <a:ea typeface="+mn-ea"/>
              <a:cs typeface="+mn-cs"/>
            </a:rPr>
            <a:t> </a:t>
          </a:r>
          <a:r>
            <a:rPr lang="hr-HR" sz="1400" b="1" dirty="0" err="1">
              <a:solidFill>
                <a:srgbClr val="295A4D"/>
              </a:solidFill>
              <a:latin typeface="DM Sans"/>
              <a:ea typeface="+mn-ea"/>
              <a:cs typeface="+mn-cs"/>
            </a:rPr>
            <a:t>check</a:t>
          </a:r>
          <a:r>
            <a:rPr lang="hr-HR" sz="1400" b="1" dirty="0">
              <a:solidFill>
                <a:srgbClr val="295A4D"/>
              </a:solidFill>
              <a:latin typeface="DM Sans"/>
              <a:ea typeface="+mn-ea"/>
              <a:cs typeface="+mn-cs"/>
            </a:rPr>
            <a:t> </a:t>
          </a:r>
          <a:r>
            <a:rPr lang="hr-HR" sz="1400" b="1" dirty="0" err="1">
              <a:solidFill>
                <a:srgbClr val="295A4D"/>
              </a:solidFill>
              <a:latin typeface="DM Sans"/>
              <a:ea typeface="+mn-ea"/>
              <a:cs typeface="+mn-cs"/>
            </a:rPr>
            <a:t>during</a:t>
          </a:r>
          <a:r>
            <a:rPr lang="hr-HR" sz="1400" b="1" dirty="0">
              <a:solidFill>
                <a:srgbClr val="295A4D"/>
              </a:solidFill>
              <a:latin typeface="DM Sans"/>
              <a:ea typeface="+mn-ea"/>
              <a:cs typeface="+mn-cs"/>
            </a:rPr>
            <a:t> </a:t>
          </a:r>
          <a:r>
            <a:rPr lang="hr-HR" sz="1400" b="1" dirty="0" err="1">
              <a:solidFill>
                <a:srgbClr val="295A4D"/>
              </a:solidFill>
              <a:latin typeface="DM Sans"/>
              <a:ea typeface="+mn-ea"/>
              <a:cs typeface="+mn-cs"/>
            </a:rPr>
            <a:t>evaluation</a:t>
          </a:r>
          <a:r>
            <a:rPr lang="hr-HR" sz="1400" b="1" dirty="0">
              <a:solidFill>
                <a:srgbClr val="295A4D"/>
              </a:solidFill>
              <a:latin typeface="DM Sans"/>
              <a:ea typeface="+mn-ea"/>
              <a:cs typeface="+mn-cs"/>
            </a:rPr>
            <a:t> proces</a:t>
          </a:r>
        </a:p>
      </dgm:t>
    </dgm:pt>
    <dgm:pt modelId="{9D3BE4B2-6070-4A69-896B-B51560E512EB}" type="sibTrans" cxnId="{F7D1588D-5CAA-4489-8926-F2C28C09D4A4}">
      <dgm:prSet/>
      <dgm:spPr/>
      <dgm:t>
        <a:bodyPr/>
        <a:lstStyle/>
        <a:p>
          <a:pPr algn="ctr"/>
          <a:endParaRPr lang="hr-HR" sz="800" b="0">
            <a:solidFill>
              <a:schemeClr val="tx1">
                <a:lumMod val="85000"/>
                <a:lumOff val="15000"/>
              </a:schemeClr>
            </a:solidFill>
          </a:endParaRPr>
        </a:p>
      </dgm:t>
    </dgm:pt>
    <dgm:pt modelId="{3B1076A5-8B34-4494-B1B5-7FC4E35454FF}" type="parTrans" cxnId="{F7D1588D-5CAA-4489-8926-F2C28C09D4A4}">
      <dgm:prSet/>
      <dgm:spPr/>
      <dgm:t>
        <a:bodyPr/>
        <a:lstStyle/>
        <a:p>
          <a:pPr algn="ctr"/>
          <a:endParaRPr lang="hr-HR" sz="800" b="0">
            <a:solidFill>
              <a:schemeClr val="tx1">
                <a:lumMod val="85000"/>
                <a:lumOff val="15000"/>
              </a:schemeClr>
            </a:solidFill>
          </a:endParaRPr>
        </a:p>
      </dgm:t>
    </dgm:pt>
    <dgm:pt modelId="{29054B1E-AF90-42B2-8ACE-AF6D0A550D35}" type="pres">
      <dgm:prSet presAssocID="{45604F08-D014-463F-B51A-8F8A31A663B8}" presName="hierChild1" presStyleCnt="0">
        <dgm:presLayoutVars>
          <dgm:orgChart val="1"/>
          <dgm:chPref val="1"/>
          <dgm:dir/>
          <dgm:animOne val="branch"/>
          <dgm:animLvl val="lvl"/>
          <dgm:resizeHandles/>
        </dgm:presLayoutVars>
      </dgm:prSet>
      <dgm:spPr/>
      <dgm:t>
        <a:bodyPr/>
        <a:lstStyle/>
        <a:p>
          <a:endParaRPr lang="en-US"/>
        </a:p>
      </dgm:t>
    </dgm:pt>
    <dgm:pt modelId="{C354842A-97DC-4771-8C80-0B7C95B80F2F}" type="pres">
      <dgm:prSet presAssocID="{F1ECC8F4-2EDB-4405-B37B-E7BC616E9EDC}" presName="hierRoot1" presStyleCnt="0">
        <dgm:presLayoutVars>
          <dgm:hierBranch/>
        </dgm:presLayoutVars>
      </dgm:prSet>
      <dgm:spPr/>
    </dgm:pt>
    <dgm:pt modelId="{675B231C-5E22-4523-B344-9B32E2E27855}" type="pres">
      <dgm:prSet presAssocID="{F1ECC8F4-2EDB-4405-B37B-E7BC616E9EDC}" presName="rootComposite1" presStyleCnt="0"/>
      <dgm:spPr/>
    </dgm:pt>
    <dgm:pt modelId="{2BE24DA0-BBA6-4B4D-87DC-679B95C4D089}" type="pres">
      <dgm:prSet presAssocID="{F1ECC8F4-2EDB-4405-B37B-E7BC616E9EDC}" presName="rootText1" presStyleLbl="node0" presStyleIdx="0" presStyleCnt="1" custScaleX="508089" custLinFactNeighborY="19093">
        <dgm:presLayoutVars>
          <dgm:chPref val="3"/>
        </dgm:presLayoutVars>
      </dgm:prSet>
      <dgm:spPr/>
      <dgm:t>
        <a:bodyPr/>
        <a:lstStyle/>
        <a:p>
          <a:endParaRPr lang="en-US"/>
        </a:p>
      </dgm:t>
    </dgm:pt>
    <dgm:pt modelId="{1FF7CE3B-2F70-4063-B07C-2F314CCB8CBF}" type="pres">
      <dgm:prSet presAssocID="{F1ECC8F4-2EDB-4405-B37B-E7BC616E9EDC}" presName="rootConnector1" presStyleLbl="node1" presStyleIdx="0" presStyleCnt="0"/>
      <dgm:spPr/>
      <dgm:t>
        <a:bodyPr/>
        <a:lstStyle/>
        <a:p>
          <a:endParaRPr lang="en-US"/>
        </a:p>
      </dgm:t>
    </dgm:pt>
    <dgm:pt modelId="{1EAE718B-D9E3-4521-A516-3A0887DA4252}" type="pres">
      <dgm:prSet presAssocID="{F1ECC8F4-2EDB-4405-B37B-E7BC616E9EDC}" presName="hierChild2" presStyleCnt="0"/>
      <dgm:spPr/>
    </dgm:pt>
    <dgm:pt modelId="{1F647ABB-60CA-4A67-959F-B0A2665C03BA}" type="pres">
      <dgm:prSet presAssocID="{D2B7FDC4-7B9C-4955-B797-EB7DB3EC8732}" presName="Name35" presStyleLbl="parChTrans1D2" presStyleIdx="0" presStyleCnt="1"/>
      <dgm:spPr/>
      <dgm:t>
        <a:bodyPr/>
        <a:lstStyle/>
        <a:p>
          <a:endParaRPr lang="en-US"/>
        </a:p>
      </dgm:t>
    </dgm:pt>
    <dgm:pt modelId="{C8313AC1-2950-433C-931B-2BC659EFF204}" type="pres">
      <dgm:prSet presAssocID="{A5E69B68-B6B5-4753-A6AD-4A91F7C7AC09}" presName="hierRoot2" presStyleCnt="0">
        <dgm:presLayoutVars>
          <dgm:hierBranch val="init"/>
        </dgm:presLayoutVars>
      </dgm:prSet>
      <dgm:spPr/>
    </dgm:pt>
    <dgm:pt modelId="{80F460EF-15DF-40C0-96B8-4AAA745D5150}" type="pres">
      <dgm:prSet presAssocID="{A5E69B68-B6B5-4753-A6AD-4A91F7C7AC09}" presName="rootComposite" presStyleCnt="0"/>
      <dgm:spPr/>
    </dgm:pt>
    <dgm:pt modelId="{9782B359-BD25-4568-8B2C-0C99ACCC2E26}" type="pres">
      <dgm:prSet presAssocID="{A5E69B68-B6B5-4753-A6AD-4A91F7C7AC09}" presName="rootText" presStyleLbl="node2" presStyleIdx="0" presStyleCnt="1" custScaleX="243228">
        <dgm:presLayoutVars>
          <dgm:chPref val="3"/>
        </dgm:presLayoutVars>
      </dgm:prSet>
      <dgm:spPr/>
      <dgm:t>
        <a:bodyPr/>
        <a:lstStyle/>
        <a:p>
          <a:endParaRPr lang="en-US"/>
        </a:p>
      </dgm:t>
    </dgm:pt>
    <dgm:pt modelId="{F7127480-59D2-4F1D-BD10-735EA28676AF}" type="pres">
      <dgm:prSet presAssocID="{A5E69B68-B6B5-4753-A6AD-4A91F7C7AC09}" presName="rootConnector" presStyleLbl="node2" presStyleIdx="0" presStyleCnt="1"/>
      <dgm:spPr/>
      <dgm:t>
        <a:bodyPr/>
        <a:lstStyle/>
        <a:p>
          <a:endParaRPr lang="en-US"/>
        </a:p>
      </dgm:t>
    </dgm:pt>
    <dgm:pt modelId="{DDBF4DB8-517B-4948-9983-0CA90239553E}" type="pres">
      <dgm:prSet presAssocID="{A5E69B68-B6B5-4753-A6AD-4A91F7C7AC09}" presName="hierChild4" presStyleCnt="0"/>
      <dgm:spPr/>
    </dgm:pt>
    <dgm:pt modelId="{DCFCB54B-FED5-4CCC-A116-7D58455614F2}" type="pres">
      <dgm:prSet presAssocID="{E08EBEE6-9129-4356-A8D5-C26AE456335E}" presName="Name37" presStyleLbl="parChTrans1D3" presStyleIdx="0" presStyleCnt="3"/>
      <dgm:spPr/>
      <dgm:t>
        <a:bodyPr/>
        <a:lstStyle/>
        <a:p>
          <a:endParaRPr lang="en-US"/>
        </a:p>
      </dgm:t>
    </dgm:pt>
    <dgm:pt modelId="{D6F3F83C-353D-4BA0-A4BC-DE22111FD43C}" type="pres">
      <dgm:prSet presAssocID="{E53AFF5A-3095-4B2E-8FC2-C265AC7ABC07}" presName="hierRoot2" presStyleCnt="0">
        <dgm:presLayoutVars>
          <dgm:hierBranch/>
        </dgm:presLayoutVars>
      </dgm:prSet>
      <dgm:spPr/>
    </dgm:pt>
    <dgm:pt modelId="{115B1E14-F7D4-4D06-80F9-500803649E2B}" type="pres">
      <dgm:prSet presAssocID="{E53AFF5A-3095-4B2E-8FC2-C265AC7ABC07}" presName="rootComposite" presStyleCnt="0"/>
      <dgm:spPr/>
    </dgm:pt>
    <dgm:pt modelId="{74081400-2D66-411A-9EBD-A8E5B6EBF698}" type="pres">
      <dgm:prSet presAssocID="{E53AFF5A-3095-4B2E-8FC2-C265AC7ABC07}" presName="rootText" presStyleLbl="node3" presStyleIdx="0" presStyleCnt="3" custScaleX="218905" custLinFactNeighborX="-11483" custLinFactNeighborY="12181">
        <dgm:presLayoutVars>
          <dgm:chPref val="3"/>
        </dgm:presLayoutVars>
      </dgm:prSet>
      <dgm:spPr/>
      <dgm:t>
        <a:bodyPr/>
        <a:lstStyle/>
        <a:p>
          <a:endParaRPr lang="en-US"/>
        </a:p>
      </dgm:t>
    </dgm:pt>
    <dgm:pt modelId="{16A49C27-5C5C-48E4-8F4E-3DC81CA6A698}" type="pres">
      <dgm:prSet presAssocID="{E53AFF5A-3095-4B2E-8FC2-C265AC7ABC07}" presName="rootConnector" presStyleLbl="node3" presStyleIdx="0" presStyleCnt="3"/>
      <dgm:spPr/>
      <dgm:t>
        <a:bodyPr/>
        <a:lstStyle/>
        <a:p>
          <a:endParaRPr lang="en-US"/>
        </a:p>
      </dgm:t>
    </dgm:pt>
    <dgm:pt modelId="{78903953-0EEC-4603-8202-2D6D0B6BEDA9}" type="pres">
      <dgm:prSet presAssocID="{E53AFF5A-3095-4B2E-8FC2-C265AC7ABC07}" presName="hierChild4" presStyleCnt="0"/>
      <dgm:spPr/>
    </dgm:pt>
    <dgm:pt modelId="{099F2058-05F7-4F75-B60D-4F5D3B14FD75}" type="pres">
      <dgm:prSet presAssocID="{E53AFF5A-3095-4B2E-8FC2-C265AC7ABC07}" presName="hierChild5" presStyleCnt="0"/>
      <dgm:spPr/>
    </dgm:pt>
    <dgm:pt modelId="{C05BEEE1-48AD-4641-A2C5-8AF20DC0426E}" type="pres">
      <dgm:prSet presAssocID="{826B3067-BFE3-43E7-AB60-24072E28AE6B}" presName="Name37" presStyleLbl="parChTrans1D3" presStyleIdx="1" presStyleCnt="3"/>
      <dgm:spPr/>
      <dgm:t>
        <a:bodyPr/>
        <a:lstStyle/>
        <a:p>
          <a:endParaRPr lang="en-US"/>
        </a:p>
      </dgm:t>
    </dgm:pt>
    <dgm:pt modelId="{C87FBDDC-29F5-4D1A-BBAA-EA4C053E3364}" type="pres">
      <dgm:prSet presAssocID="{AA6729FE-5B51-44AF-A5E2-D299268163D7}" presName="hierRoot2" presStyleCnt="0">
        <dgm:presLayoutVars>
          <dgm:hierBranch val="init"/>
        </dgm:presLayoutVars>
      </dgm:prSet>
      <dgm:spPr/>
    </dgm:pt>
    <dgm:pt modelId="{AABC0DEA-BC67-48A3-B70A-B51B0BC62681}" type="pres">
      <dgm:prSet presAssocID="{AA6729FE-5B51-44AF-A5E2-D299268163D7}" presName="rootComposite" presStyleCnt="0"/>
      <dgm:spPr/>
    </dgm:pt>
    <dgm:pt modelId="{8110F3C6-836C-45F9-B8E9-EB83DB5980D6}" type="pres">
      <dgm:prSet presAssocID="{AA6729FE-5B51-44AF-A5E2-D299268163D7}" presName="rootText" presStyleLbl="node3" presStyleIdx="1" presStyleCnt="3" custScaleX="255364" custScaleY="143432" custLinFactNeighborX="-120" custLinFactNeighborY="12215">
        <dgm:presLayoutVars>
          <dgm:chPref val="3"/>
        </dgm:presLayoutVars>
      </dgm:prSet>
      <dgm:spPr/>
      <dgm:t>
        <a:bodyPr/>
        <a:lstStyle/>
        <a:p>
          <a:endParaRPr lang="en-US"/>
        </a:p>
      </dgm:t>
    </dgm:pt>
    <dgm:pt modelId="{9A8B9444-57E3-494B-8235-54AFF1674A32}" type="pres">
      <dgm:prSet presAssocID="{AA6729FE-5B51-44AF-A5E2-D299268163D7}" presName="rootConnector" presStyleLbl="node3" presStyleIdx="1" presStyleCnt="3"/>
      <dgm:spPr/>
      <dgm:t>
        <a:bodyPr/>
        <a:lstStyle/>
        <a:p>
          <a:endParaRPr lang="en-US"/>
        </a:p>
      </dgm:t>
    </dgm:pt>
    <dgm:pt modelId="{33BF07A8-EEB1-4A2A-AD7C-1C66185E00AD}" type="pres">
      <dgm:prSet presAssocID="{AA6729FE-5B51-44AF-A5E2-D299268163D7}" presName="hierChild4" presStyleCnt="0"/>
      <dgm:spPr/>
    </dgm:pt>
    <dgm:pt modelId="{EEA9D462-2F7B-42D1-BF0A-91B3C059B310}" type="pres">
      <dgm:prSet presAssocID="{C189C17B-E850-47CA-9420-7C0A6D23C34F}" presName="Name37" presStyleLbl="parChTrans1D4" presStyleIdx="0" presStyleCnt="4"/>
      <dgm:spPr/>
      <dgm:t>
        <a:bodyPr/>
        <a:lstStyle/>
        <a:p>
          <a:endParaRPr lang="en-US"/>
        </a:p>
      </dgm:t>
    </dgm:pt>
    <dgm:pt modelId="{6D2D9050-DC49-4E7F-9581-BBF7E86AA060}" type="pres">
      <dgm:prSet presAssocID="{25F6DB06-C289-455D-8D53-2F3EB241E4F2}" presName="hierRoot2" presStyleCnt="0">
        <dgm:presLayoutVars>
          <dgm:hierBranch val="init"/>
        </dgm:presLayoutVars>
      </dgm:prSet>
      <dgm:spPr/>
    </dgm:pt>
    <dgm:pt modelId="{3703102D-9E66-4B72-A81C-08A198F7A2DD}" type="pres">
      <dgm:prSet presAssocID="{25F6DB06-C289-455D-8D53-2F3EB241E4F2}" presName="rootComposite" presStyleCnt="0"/>
      <dgm:spPr/>
    </dgm:pt>
    <dgm:pt modelId="{CE5352C9-92B9-4117-B284-19D30FA47E85}" type="pres">
      <dgm:prSet presAssocID="{25F6DB06-C289-455D-8D53-2F3EB241E4F2}" presName="rootText" presStyleLbl="node4" presStyleIdx="0" presStyleCnt="4" custScaleX="255410" custLinFactNeighborX="-22" custLinFactNeighborY="867">
        <dgm:presLayoutVars>
          <dgm:chPref val="3"/>
        </dgm:presLayoutVars>
      </dgm:prSet>
      <dgm:spPr/>
      <dgm:t>
        <a:bodyPr/>
        <a:lstStyle/>
        <a:p>
          <a:endParaRPr lang="en-US"/>
        </a:p>
      </dgm:t>
    </dgm:pt>
    <dgm:pt modelId="{E3F1CEE4-1AC4-4BA8-8B0D-A902CD35D21D}" type="pres">
      <dgm:prSet presAssocID="{25F6DB06-C289-455D-8D53-2F3EB241E4F2}" presName="rootConnector" presStyleLbl="node4" presStyleIdx="0" presStyleCnt="4"/>
      <dgm:spPr/>
      <dgm:t>
        <a:bodyPr/>
        <a:lstStyle/>
        <a:p>
          <a:endParaRPr lang="en-US"/>
        </a:p>
      </dgm:t>
    </dgm:pt>
    <dgm:pt modelId="{3303B8F9-FA35-4078-8CBA-A6B8D4E0A305}" type="pres">
      <dgm:prSet presAssocID="{25F6DB06-C289-455D-8D53-2F3EB241E4F2}" presName="hierChild4" presStyleCnt="0"/>
      <dgm:spPr/>
    </dgm:pt>
    <dgm:pt modelId="{18A665DF-3129-4536-8354-B998FB30188B}" type="pres">
      <dgm:prSet presAssocID="{FADF7809-7BF9-4B1C-84F4-9F1DD461F3E3}" presName="Name37" presStyleLbl="parChTrans1D4" presStyleIdx="1" presStyleCnt="4"/>
      <dgm:spPr/>
      <dgm:t>
        <a:bodyPr/>
        <a:lstStyle/>
        <a:p>
          <a:endParaRPr lang="en-US"/>
        </a:p>
      </dgm:t>
    </dgm:pt>
    <dgm:pt modelId="{37D8881C-CA3C-4167-9CD2-A36BDC78058A}" type="pres">
      <dgm:prSet presAssocID="{BDD551AF-CF57-4C20-A311-F1AA9C53507D}" presName="hierRoot2" presStyleCnt="0">
        <dgm:presLayoutVars>
          <dgm:hierBranch val="init"/>
        </dgm:presLayoutVars>
      </dgm:prSet>
      <dgm:spPr/>
    </dgm:pt>
    <dgm:pt modelId="{0869EBE1-592D-4B9D-BDFE-D729CC41B289}" type="pres">
      <dgm:prSet presAssocID="{BDD551AF-CF57-4C20-A311-F1AA9C53507D}" presName="rootComposite" presStyleCnt="0"/>
      <dgm:spPr/>
    </dgm:pt>
    <dgm:pt modelId="{F44695C1-F820-48C0-AF03-F24193428479}" type="pres">
      <dgm:prSet presAssocID="{BDD551AF-CF57-4C20-A311-F1AA9C53507D}" presName="rootText" presStyleLbl="node4" presStyleIdx="1" presStyleCnt="4" custScaleX="255410" custLinFactNeighborX="-42" custLinFactNeighborY="-3395">
        <dgm:presLayoutVars>
          <dgm:chPref val="3"/>
        </dgm:presLayoutVars>
      </dgm:prSet>
      <dgm:spPr/>
      <dgm:t>
        <a:bodyPr/>
        <a:lstStyle/>
        <a:p>
          <a:endParaRPr lang="en-US"/>
        </a:p>
      </dgm:t>
    </dgm:pt>
    <dgm:pt modelId="{93B290E2-8524-4C93-83D5-AFC9A27DC9CF}" type="pres">
      <dgm:prSet presAssocID="{BDD551AF-CF57-4C20-A311-F1AA9C53507D}" presName="rootConnector" presStyleLbl="node4" presStyleIdx="1" presStyleCnt="4"/>
      <dgm:spPr/>
      <dgm:t>
        <a:bodyPr/>
        <a:lstStyle/>
        <a:p>
          <a:endParaRPr lang="en-US"/>
        </a:p>
      </dgm:t>
    </dgm:pt>
    <dgm:pt modelId="{C70B4EE9-61BC-4437-8336-BBB3A0F4F1A7}" type="pres">
      <dgm:prSet presAssocID="{BDD551AF-CF57-4C20-A311-F1AA9C53507D}" presName="hierChild4" presStyleCnt="0"/>
      <dgm:spPr/>
    </dgm:pt>
    <dgm:pt modelId="{982DB677-6E5B-41B8-ACC8-301330568338}" type="pres">
      <dgm:prSet presAssocID="{EC7180F6-16E2-44A2-A5F1-B687BB49445B}" presName="Name37" presStyleLbl="parChTrans1D4" presStyleIdx="2" presStyleCnt="4"/>
      <dgm:spPr/>
      <dgm:t>
        <a:bodyPr/>
        <a:lstStyle/>
        <a:p>
          <a:endParaRPr lang="en-US"/>
        </a:p>
      </dgm:t>
    </dgm:pt>
    <dgm:pt modelId="{861F4688-0449-478C-8C64-ABF62BD42BDA}" type="pres">
      <dgm:prSet presAssocID="{B24FC5F7-A706-42CC-8837-F794AD488C42}" presName="hierRoot2" presStyleCnt="0">
        <dgm:presLayoutVars>
          <dgm:hierBranch/>
        </dgm:presLayoutVars>
      </dgm:prSet>
      <dgm:spPr/>
    </dgm:pt>
    <dgm:pt modelId="{17F807B6-1B8D-4F89-947B-BDE2BDD3CD0F}" type="pres">
      <dgm:prSet presAssocID="{B24FC5F7-A706-42CC-8837-F794AD488C42}" presName="rootComposite" presStyleCnt="0"/>
      <dgm:spPr/>
    </dgm:pt>
    <dgm:pt modelId="{4931A357-8225-44C3-87A3-87AD0F285F4B}" type="pres">
      <dgm:prSet presAssocID="{B24FC5F7-A706-42CC-8837-F794AD488C42}" presName="rootText" presStyleLbl="node4" presStyleIdx="2" presStyleCnt="4" custScaleX="255410" custLinFactNeighborX="-81" custLinFactNeighborY="-15164">
        <dgm:presLayoutVars>
          <dgm:chPref val="3"/>
        </dgm:presLayoutVars>
      </dgm:prSet>
      <dgm:spPr/>
      <dgm:t>
        <a:bodyPr/>
        <a:lstStyle/>
        <a:p>
          <a:endParaRPr lang="en-US"/>
        </a:p>
      </dgm:t>
    </dgm:pt>
    <dgm:pt modelId="{13218780-8C5D-422A-A2F4-C1EDB7CE2352}" type="pres">
      <dgm:prSet presAssocID="{B24FC5F7-A706-42CC-8837-F794AD488C42}" presName="rootConnector" presStyleLbl="node4" presStyleIdx="2" presStyleCnt="4"/>
      <dgm:spPr/>
      <dgm:t>
        <a:bodyPr/>
        <a:lstStyle/>
        <a:p>
          <a:endParaRPr lang="en-US"/>
        </a:p>
      </dgm:t>
    </dgm:pt>
    <dgm:pt modelId="{055BE48E-8938-4A85-B8B9-65A2FCBC7EE0}" type="pres">
      <dgm:prSet presAssocID="{B24FC5F7-A706-42CC-8837-F794AD488C42}" presName="hierChild4" presStyleCnt="0"/>
      <dgm:spPr/>
    </dgm:pt>
    <dgm:pt modelId="{0473EE0D-70A0-40CC-A0B2-52F56065E8E4}" type="pres">
      <dgm:prSet presAssocID="{BD93374F-4E38-4ADD-B878-52D565B221C9}" presName="Name35" presStyleLbl="parChTrans1D4" presStyleIdx="3" presStyleCnt="4"/>
      <dgm:spPr/>
      <dgm:t>
        <a:bodyPr/>
        <a:lstStyle/>
        <a:p>
          <a:endParaRPr lang="en-US"/>
        </a:p>
      </dgm:t>
    </dgm:pt>
    <dgm:pt modelId="{62C9520E-C359-4F5B-A6E0-DAEA5239614E}" type="pres">
      <dgm:prSet presAssocID="{D3B4705F-DDE2-4F20-B32D-F524FA3FA65C}" presName="hierRoot2" presStyleCnt="0">
        <dgm:presLayoutVars>
          <dgm:hierBranch val="init"/>
        </dgm:presLayoutVars>
      </dgm:prSet>
      <dgm:spPr/>
    </dgm:pt>
    <dgm:pt modelId="{5D7BAF6B-0B94-4951-AFBF-73D0AB69DE42}" type="pres">
      <dgm:prSet presAssocID="{D3B4705F-DDE2-4F20-B32D-F524FA3FA65C}" presName="rootComposite" presStyleCnt="0"/>
      <dgm:spPr/>
    </dgm:pt>
    <dgm:pt modelId="{B3348FC0-6959-46C3-BFBC-D94AB2DFE337}" type="pres">
      <dgm:prSet presAssocID="{D3B4705F-DDE2-4F20-B32D-F524FA3FA65C}" presName="rootText" presStyleLbl="node4" presStyleIdx="3" presStyleCnt="4" custFlipVert="1" custScaleX="785803" custScaleY="12587" custLinFactNeighborX="-32188" custLinFactNeighborY="-33226">
        <dgm:presLayoutVars>
          <dgm:chPref val="3"/>
        </dgm:presLayoutVars>
      </dgm:prSet>
      <dgm:spPr/>
      <dgm:t>
        <a:bodyPr/>
        <a:lstStyle/>
        <a:p>
          <a:endParaRPr lang="en-US"/>
        </a:p>
      </dgm:t>
    </dgm:pt>
    <dgm:pt modelId="{D39D0339-AF6E-478F-B9CD-6407667AA62F}" type="pres">
      <dgm:prSet presAssocID="{D3B4705F-DDE2-4F20-B32D-F524FA3FA65C}" presName="rootConnector" presStyleLbl="node4" presStyleIdx="3" presStyleCnt="4"/>
      <dgm:spPr/>
      <dgm:t>
        <a:bodyPr/>
        <a:lstStyle/>
        <a:p>
          <a:endParaRPr lang="en-US"/>
        </a:p>
      </dgm:t>
    </dgm:pt>
    <dgm:pt modelId="{9F2C6379-B78A-4D97-974A-D877D7521CC2}" type="pres">
      <dgm:prSet presAssocID="{D3B4705F-DDE2-4F20-B32D-F524FA3FA65C}" presName="hierChild4" presStyleCnt="0"/>
      <dgm:spPr/>
    </dgm:pt>
    <dgm:pt modelId="{1C7551B1-CA93-4D97-AECA-C9C20E3CB8C4}" type="pres">
      <dgm:prSet presAssocID="{D3B4705F-DDE2-4F20-B32D-F524FA3FA65C}" presName="hierChild5" presStyleCnt="0"/>
      <dgm:spPr/>
    </dgm:pt>
    <dgm:pt modelId="{2CB8C09A-82D0-4724-84AB-6A54EE7B9B21}" type="pres">
      <dgm:prSet presAssocID="{B24FC5F7-A706-42CC-8837-F794AD488C42}" presName="hierChild5" presStyleCnt="0"/>
      <dgm:spPr/>
    </dgm:pt>
    <dgm:pt modelId="{374A0FBC-5FD4-470F-84EA-08A754B5AF04}" type="pres">
      <dgm:prSet presAssocID="{BDD551AF-CF57-4C20-A311-F1AA9C53507D}" presName="hierChild5" presStyleCnt="0"/>
      <dgm:spPr/>
    </dgm:pt>
    <dgm:pt modelId="{EA142E96-237A-4406-A739-A516632F954F}" type="pres">
      <dgm:prSet presAssocID="{25F6DB06-C289-455D-8D53-2F3EB241E4F2}" presName="hierChild5" presStyleCnt="0"/>
      <dgm:spPr/>
    </dgm:pt>
    <dgm:pt modelId="{633E94F6-2F45-4BE9-AEAA-52ED3A58BD04}" type="pres">
      <dgm:prSet presAssocID="{AA6729FE-5B51-44AF-A5E2-D299268163D7}" presName="hierChild5" presStyleCnt="0"/>
      <dgm:spPr/>
    </dgm:pt>
    <dgm:pt modelId="{ED869F08-8C18-421F-AD50-804324E02804}" type="pres">
      <dgm:prSet presAssocID="{CBFC039C-E9BE-4F0E-9B92-CFD535BEBC84}" presName="Name37" presStyleLbl="parChTrans1D3" presStyleIdx="2" presStyleCnt="3"/>
      <dgm:spPr/>
      <dgm:t>
        <a:bodyPr/>
        <a:lstStyle/>
        <a:p>
          <a:endParaRPr lang="en-US"/>
        </a:p>
      </dgm:t>
    </dgm:pt>
    <dgm:pt modelId="{944E1BFE-B649-465E-898A-7CA7FA42D286}" type="pres">
      <dgm:prSet presAssocID="{E7F7ED69-B011-4AAF-8C8A-69AF5D89787B}" presName="hierRoot2" presStyleCnt="0">
        <dgm:presLayoutVars>
          <dgm:hierBranch val="init"/>
        </dgm:presLayoutVars>
      </dgm:prSet>
      <dgm:spPr/>
    </dgm:pt>
    <dgm:pt modelId="{3B59F149-B1C8-49D2-A83B-E02B83F742EA}" type="pres">
      <dgm:prSet presAssocID="{E7F7ED69-B011-4AAF-8C8A-69AF5D89787B}" presName="rootComposite" presStyleCnt="0"/>
      <dgm:spPr/>
    </dgm:pt>
    <dgm:pt modelId="{D71E2DAE-5EBE-4D03-8D3D-46A48EE05EF3}" type="pres">
      <dgm:prSet presAssocID="{E7F7ED69-B011-4AAF-8C8A-69AF5D89787B}" presName="rootText" presStyleLbl="node3" presStyleIdx="2" presStyleCnt="3" custScaleX="218905" custLinFactNeighborX="5195" custLinFactNeighborY="13224">
        <dgm:presLayoutVars>
          <dgm:chPref val="3"/>
        </dgm:presLayoutVars>
      </dgm:prSet>
      <dgm:spPr/>
      <dgm:t>
        <a:bodyPr/>
        <a:lstStyle/>
        <a:p>
          <a:endParaRPr lang="en-US"/>
        </a:p>
      </dgm:t>
    </dgm:pt>
    <dgm:pt modelId="{6AF53659-37F0-49CA-BA71-98BC9AA7E5E7}" type="pres">
      <dgm:prSet presAssocID="{E7F7ED69-B011-4AAF-8C8A-69AF5D89787B}" presName="rootConnector" presStyleLbl="node3" presStyleIdx="2" presStyleCnt="3"/>
      <dgm:spPr/>
      <dgm:t>
        <a:bodyPr/>
        <a:lstStyle/>
        <a:p>
          <a:endParaRPr lang="en-US"/>
        </a:p>
      </dgm:t>
    </dgm:pt>
    <dgm:pt modelId="{93AEAAEA-A844-42D1-8E29-05AB9FF24ED4}" type="pres">
      <dgm:prSet presAssocID="{E7F7ED69-B011-4AAF-8C8A-69AF5D89787B}" presName="hierChild4" presStyleCnt="0"/>
      <dgm:spPr/>
    </dgm:pt>
    <dgm:pt modelId="{5524F1F9-FBBE-47DB-BA0C-B24406EDB5B8}" type="pres">
      <dgm:prSet presAssocID="{E7F7ED69-B011-4AAF-8C8A-69AF5D89787B}" presName="hierChild5" presStyleCnt="0"/>
      <dgm:spPr/>
    </dgm:pt>
    <dgm:pt modelId="{4C455377-93E5-40BB-8AC9-780B2D56C356}" type="pres">
      <dgm:prSet presAssocID="{A5E69B68-B6B5-4753-A6AD-4A91F7C7AC09}" presName="hierChild5" presStyleCnt="0"/>
      <dgm:spPr/>
    </dgm:pt>
    <dgm:pt modelId="{9EA33E3A-397C-4715-A49A-576CBBB8581C}" type="pres">
      <dgm:prSet presAssocID="{F1ECC8F4-2EDB-4405-B37B-E7BC616E9EDC}" presName="hierChild3" presStyleCnt="0"/>
      <dgm:spPr/>
    </dgm:pt>
  </dgm:ptLst>
  <dgm:cxnLst>
    <dgm:cxn modelId="{F7D1588D-5CAA-4489-8926-F2C28C09D4A4}" srcId="{45604F08-D014-463F-B51A-8F8A31A663B8}" destId="{F1ECC8F4-2EDB-4405-B37B-E7BC616E9EDC}" srcOrd="0" destOrd="0" parTransId="{3B1076A5-8B34-4494-B1B5-7FC4E35454FF}" sibTransId="{9D3BE4B2-6070-4A69-896B-B51560E512EB}"/>
    <dgm:cxn modelId="{DDA32887-FEC0-44CA-84A0-6A9C6FB77E15}" srcId="{BDD551AF-CF57-4C20-A311-F1AA9C53507D}" destId="{B24FC5F7-A706-42CC-8837-F794AD488C42}" srcOrd="0" destOrd="0" parTransId="{EC7180F6-16E2-44A2-A5F1-B687BB49445B}" sibTransId="{5B38DD15-BE08-4E63-A72A-286C777CFB74}"/>
    <dgm:cxn modelId="{561FBD2F-2C9D-4D2D-8722-2729170194DD}" type="presOf" srcId="{F1ECC8F4-2EDB-4405-B37B-E7BC616E9EDC}" destId="{1FF7CE3B-2F70-4063-B07C-2F314CCB8CBF}" srcOrd="1" destOrd="0" presId="urn:microsoft.com/office/officeart/2005/8/layout/orgChart1"/>
    <dgm:cxn modelId="{676B84CB-28D7-490E-BEE0-B41F8C2DC0F1}" type="presOf" srcId="{25F6DB06-C289-455D-8D53-2F3EB241E4F2}" destId="{CE5352C9-92B9-4117-B284-19D30FA47E85}" srcOrd="0" destOrd="0" presId="urn:microsoft.com/office/officeart/2005/8/layout/orgChart1"/>
    <dgm:cxn modelId="{F87F6765-0357-4080-BD1C-B470F7903C0F}" type="presOf" srcId="{E53AFF5A-3095-4B2E-8FC2-C265AC7ABC07}" destId="{16A49C27-5C5C-48E4-8F4E-3DC81CA6A698}" srcOrd="1" destOrd="0" presId="urn:microsoft.com/office/officeart/2005/8/layout/orgChart1"/>
    <dgm:cxn modelId="{262CD1DF-2E9C-42DA-A8C4-C39236EBF6D3}" type="presOf" srcId="{EC7180F6-16E2-44A2-A5F1-B687BB49445B}" destId="{982DB677-6E5B-41B8-ACC8-301330568338}" srcOrd="0" destOrd="0" presId="urn:microsoft.com/office/officeart/2005/8/layout/orgChart1"/>
    <dgm:cxn modelId="{165A3F48-FCED-4451-BFB6-0662F42FC3D6}" type="presOf" srcId="{AA6729FE-5B51-44AF-A5E2-D299268163D7}" destId="{9A8B9444-57E3-494B-8235-54AFF1674A32}" srcOrd="1" destOrd="0" presId="urn:microsoft.com/office/officeart/2005/8/layout/orgChart1"/>
    <dgm:cxn modelId="{FE144FDB-17F1-45AA-BEBA-D5B52F36F7A7}" type="presOf" srcId="{826B3067-BFE3-43E7-AB60-24072E28AE6B}" destId="{C05BEEE1-48AD-4641-A2C5-8AF20DC0426E}" srcOrd="0" destOrd="0" presId="urn:microsoft.com/office/officeart/2005/8/layout/orgChart1"/>
    <dgm:cxn modelId="{E4A0CA34-33C4-4EF9-8C3B-010FC31F3F50}" type="presOf" srcId="{45604F08-D014-463F-B51A-8F8A31A663B8}" destId="{29054B1E-AF90-42B2-8ACE-AF6D0A550D35}" srcOrd="0" destOrd="0" presId="urn:microsoft.com/office/officeart/2005/8/layout/orgChart1"/>
    <dgm:cxn modelId="{59CE6564-8EC4-420A-8884-92436B6C56EA}" srcId="{25F6DB06-C289-455D-8D53-2F3EB241E4F2}" destId="{BDD551AF-CF57-4C20-A311-F1AA9C53507D}" srcOrd="0" destOrd="0" parTransId="{FADF7809-7BF9-4B1C-84F4-9F1DD461F3E3}" sibTransId="{4959C76C-C7F6-47BB-8025-B3D597D1E1A0}"/>
    <dgm:cxn modelId="{A5297F47-E6BC-44A1-8997-63EC048CBF27}" type="presOf" srcId="{FADF7809-7BF9-4B1C-84F4-9F1DD461F3E3}" destId="{18A665DF-3129-4536-8354-B998FB30188B}" srcOrd="0" destOrd="0" presId="urn:microsoft.com/office/officeart/2005/8/layout/orgChart1"/>
    <dgm:cxn modelId="{D1C16275-4745-456D-9DA4-72BE85BBD610}" srcId="{A5E69B68-B6B5-4753-A6AD-4A91F7C7AC09}" destId="{E7F7ED69-B011-4AAF-8C8A-69AF5D89787B}" srcOrd="2" destOrd="0" parTransId="{CBFC039C-E9BE-4F0E-9B92-CFD535BEBC84}" sibTransId="{93444AE3-E390-47E2-AAF9-C1F5F19290D8}"/>
    <dgm:cxn modelId="{8B34CED8-8C3D-492E-91F9-C4F0F08682D0}" type="presOf" srcId="{E08EBEE6-9129-4356-A8D5-C26AE456335E}" destId="{DCFCB54B-FED5-4CCC-A116-7D58455614F2}" srcOrd="0" destOrd="0" presId="urn:microsoft.com/office/officeart/2005/8/layout/orgChart1"/>
    <dgm:cxn modelId="{2C375009-ECF9-48BF-84EE-1ACC373BA329}" type="presOf" srcId="{CBFC039C-E9BE-4F0E-9B92-CFD535BEBC84}" destId="{ED869F08-8C18-421F-AD50-804324E02804}" srcOrd="0" destOrd="0" presId="urn:microsoft.com/office/officeart/2005/8/layout/orgChart1"/>
    <dgm:cxn modelId="{C7D3092D-5C37-47A9-9036-E0AB048C66A8}" srcId="{F1ECC8F4-2EDB-4405-B37B-E7BC616E9EDC}" destId="{A5E69B68-B6B5-4753-A6AD-4A91F7C7AC09}" srcOrd="0" destOrd="0" parTransId="{D2B7FDC4-7B9C-4955-B797-EB7DB3EC8732}" sibTransId="{5B3E5D7D-A15E-4197-A286-EB4472F8384A}"/>
    <dgm:cxn modelId="{B24BBF4D-9A97-4BDD-A275-00D4A79AC7A2}" type="presOf" srcId="{D2B7FDC4-7B9C-4955-B797-EB7DB3EC8732}" destId="{1F647ABB-60CA-4A67-959F-B0A2665C03BA}" srcOrd="0" destOrd="0" presId="urn:microsoft.com/office/officeart/2005/8/layout/orgChart1"/>
    <dgm:cxn modelId="{C60808CB-5535-4A1D-B2A2-87420D7236DA}" type="presOf" srcId="{B24FC5F7-A706-42CC-8837-F794AD488C42}" destId="{4931A357-8225-44C3-87A3-87AD0F285F4B}" srcOrd="0" destOrd="0" presId="urn:microsoft.com/office/officeart/2005/8/layout/orgChart1"/>
    <dgm:cxn modelId="{60023865-9492-4CAC-A48B-5E3D11C14D65}" type="presOf" srcId="{E7F7ED69-B011-4AAF-8C8A-69AF5D89787B}" destId="{6AF53659-37F0-49CA-BA71-98BC9AA7E5E7}" srcOrd="1" destOrd="0" presId="urn:microsoft.com/office/officeart/2005/8/layout/orgChart1"/>
    <dgm:cxn modelId="{FEC83DC1-F511-410C-9413-FD5D49BC7F6B}" type="presOf" srcId="{D3B4705F-DDE2-4F20-B32D-F524FA3FA65C}" destId="{B3348FC0-6959-46C3-BFBC-D94AB2DFE337}" srcOrd="0" destOrd="0" presId="urn:microsoft.com/office/officeart/2005/8/layout/orgChart1"/>
    <dgm:cxn modelId="{8C47C4FF-899B-4E1C-B48B-D0E6FF4EC365}" type="presOf" srcId="{E7F7ED69-B011-4AAF-8C8A-69AF5D89787B}" destId="{D71E2DAE-5EBE-4D03-8D3D-46A48EE05EF3}" srcOrd="0" destOrd="0" presId="urn:microsoft.com/office/officeart/2005/8/layout/orgChart1"/>
    <dgm:cxn modelId="{FD1E342A-AAA3-4103-92EB-9572A7ED76BD}" type="presOf" srcId="{C189C17B-E850-47CA-9420-7C0A6D23C34F}" destId="{EEA9D462-2F7B-42D1-BF0A-91B3C059B310}" srcOrd="0" destOrd="0" presId="urn:microsoft.com/office/officeart/2005/8/layout/orgChart1"/>
    <dgm:cxn modelId="{D4D3490C-410F-4FF6-97EF-A077073A0141}" type="presOf" srcId="{E53AFF5A-3095-4B2E-8FC2-C265AC7ABC07}" destId="{74081400-2D66-411A-9EBD-A8E5B6EBF698}" srcOrd="0" destOrd="0" presId="urn:microsoft.com/office/officeart/2005/8/layout/orgChart1"/>
    <dgm:cxn modelId="{15212E51-8F99-4237-9FEA-75460C3D55F0}" type="presOf" srcId="{AA6729FE-5B51-44AF-A5E2-D299268163D7}" destId="{8110F3C6-836C-45F9-B8E9-EB83DB5980D6}" srcOrd="0" destOrd="0" presId="urn:microsoft.com/office/officeart/2005/8/layout/orgChart1"/>
    <dgm:cxn modelId="{A5492473-AB09-4969-989C-F7C1CFCCCEBE}" type="presOf" srcId="{A5E69B68-B6B5-4753-A6AD-4A91F7C7AC09}" destId="{9782B359-BD25-4568-8B2C-0C99ACCC2E26}" srcOrd="0" destOrd="0" presId="urn:microsoft.com/office/officeart/2005/8/layout/orgChart1"/>
    <dgm:cxn modelId="{9EE39698-0C7B-4E51-BDA8-25EB0781A191}" type="presOf" srcId="{25F6DB06-C289-455D-8D53-2F3EB241E4F2}" destId="{E3F1CEE4-1AC4-4BA8-8B0D-A902CD35D21D}" srcOrd="1" destOrd="0" presId="urn:microsoft.com/office/officeart/2005/8/layout/orgChart1"/>
    <dgm:cxn modelId="{A71E8D6B-3CF5-41A4-B1F0-828AC6E6B254}" type="presOf" srcId="{BDD551AF-CF57-4C20-A311-F1AA9C53507D}" destId="{F44695C1-F820-48C0-AF03-F24193428479}" srcOrd="0" destOrd="0" presId="urn:microsoft.com/office/officeart/2005/8/layout/orgChart1"/>
    <dgm:cxn modelId="{26356E70-4CD1-4266-A818-7449BC3142B2}" type="presOf" srcId="{D3B4705F-DDE2-4F20-B32D-F524FA3FA65C}" destId="{D39D0339-AF6E-478F-B9CD-6407667AA62F}" srcOrd="1" destOrd="0" presId="urn:microsoft.com/office/officeart/2005/8/layout/orgChart1"/>
    <dgm:cxn modelId="{13D2F329-195D-447B-B8BE-CF39B28A33EF}" srcId="{B24FC5F7-A706-42CC-8837-F794AD488C42}" destId="{D3B4705F-DDE2-4F20-B32D-F524FA3FA65C}" srcOrd="0" destOrd="0" parTransId="{BD93374F-4E38-4ADD-B878-52D565B221C9}" sibTransId="{9BA710CF-A7B7-4DA5-A5F5-365EAD39612C}"/>
    <dgm:cxn modelId="{2A99405F-4BCB-4FAB-ACDA-E08C6BEBF9D7}" type="presOf" srcId="{A5E69B68-B6B5-4753-A6AD-4A91F7C7AC09}" destId="{F7127480-59D2-4F1D-BD10-735EA28676AF}" srcOrd="1" destOrd="0" presId="urn:microsoft.com/office/officeart/2005/8/layout/orgChart1"/>
    <dgm:cxn modelId="{5C7AB2BD-5F80-42F6-B4DD-DF4CFAB2BAFE}" type="presOf" srcId="{BDD551AF-CF57-4C20-A311-F1AA9C53507D}" destId="{93B290E2-8524-4C93-83D5-AFC9A27DC9CF}" srcOrd="1" destOrd="0" presId="urn:microsoft.com/office/officeart/2005/8/layout/orgChart1"/>
    <dgm:cxn modelId="{EE15BC65-7D7C-4069-8A58-8BBD7D300DFC}" type="presOf" srcId="{F1ECC8F4-2EDB-4405-B37B-E7BC616E9EDC}" destId="{2BE24DA0-BBA6-4B4D-87DC-679B95C4D089}" srcOrd="0" destOrd="0" presId="urn:microsoft.com/office/officeart/2005/8/layout/orgChart1"/>
    <dgm:cxn modelId="{86EA87DA-04EC-4ADB-A13D-FEEC83266AE4}" type="presOf" srcId="{BD93374F-4E38-4ADD-B878-52D565B221C9}" destId="{0473EE0D-70A0-40CC-A0B2-52F56065E8E4}" srcOrd="0" destOrd="0" presId="urn:microsoft.com/office/officeart/2005/8/layout/orgChart1"/>
    <dgm:cxn modelId="{C44E22D7-0595-40A9-B5B9-D6D421820504}" type="presOf" srcId="{B24FC5F7-A706-42CC-8837-F794AD488C42}" destId="{13218780-8C5D-422A-A2F4-C1EDB7CE2352}" srcOrd="1" destOrd="0" presId="urn:microsoft.com/office/officeart/2005/8/layout/orgChart1"/>
    <dgm:cxn modelId="{ED568FA1-9C6C-45D5-9A91-CD24D9754EE0}" srcId="{AA6729FE-5B51-44AF-A5E2-D299268163D7}" destId="{25F6DB06-C289-455D-8D53-2F3EB241E4F2}" srcOrd="0" destOrd="0" parTransId="{C189C17B-E850-47CA-9420-7C0A6D23C34F}" sibTransId="{674266A2-ADAB-45D4-B907-2B901BB94B92}"/>
    <dgm:cxn modelId="{84C00311-6EB1-421D-AF24-2530E6E28886}" srcId="{A5E69B68-B6B5-4753-A6AD-4A91F7C7AC09}" destId="{AA6729FE-5B51-44AF-A5E2-D299268163D7}" srcOrd="1" destOrd="0" parTransId="{826B3067-BFE3-43E7-AB60-24072E28AE6B}" sibTransId="{5CB85DEA-A617-4D83-B1DC-398D0A7FA55A}"/>
    <dgm:cxn modelId="{277C6A73-895D-4F61-8A62-E3318FE787E0}" srcId="{A5E69B68-B6B5-4753-A6AD-4A91F7C7AC09}" destId="{E53AFF5A-3095-4B2E-8FC2-C265AC7ABC07}" srcOrd="0" destOrd="0" parTransId="{E08EBEE6-9129-4356-A8D5-C26AE456335E}" sibTransId="{BEE74AEA-624A-4276-80A8-1A78CDF68AAE}"/>
    <dgm:cxn modelId="{971CADCB-12B9-4DC3-8B64-1121871D4041}" type="presParOf" srcId="{29054B1E-AF90-42B2-8ACE-AF6D0A550D35}" destId="{C354842A-97DC-4771-8C80-0B7C95B80F2F}" srcOrd="0" destOrd="0" presId="urn:microsoft.com/office/officeart/2005/8/layout/orgChart1"/>
    <dgm:cxn modelId="{7C40756B-0286-4E3C-BBE4-1CEB115DEF5A}" type="presParOf" srcId="{C354842A-97DC-4771-8C80-0B7C95B80F2F}" destId="{675B231C-5E22-4523-B344-9B32E2E27855}" srcOrd="0" destOrd="0" presId="urn:microsoft.com/office/officeart/2005/8/layout/orgChart1"/>
    <dgm:cxn modelId="{46419BFB-711D-45AB-9B1A-15BA2F902C6E}" type="presParOf" srcId="{675B231C-5E22-4523-B344-9B32E2E27855}" destId="{2BE24DA0-BBA6-4B4D-87DC-679B95C4D089}" srcOrd="0" destOrd="0" presId="urn:microsoft.com/office/officeart/2005/8/layout/orgChart1"/>
    <dgm:cxn modelId="{BC686AF3-0C2D-4C15-A4FE-7040E1F6577C}" type="presParOf" srcId="{675B231C-5E22-4523-B344-9B32E2E27855}" destId="{1FF7CE3B-2F70-4063-B07C-2F314CCB8CBF}" srcOrd="1" destOrd="0" presId="urn:microsoft.com/office/officeart/2005/8/layout/orgChart1"/>
    <dgm:cxn modelId="{03942ABF-4CE4-493C-B50C-4A7811B9A663}" type="presParOf" srcId="{C354842A-97DC-4771-8C80-0B7C95B80F2F}" destId="{1EAE718B-D9E3-4521-A516-3A0887DA4252}" srcOrd="1" destOrd="0" presId="urn:microsoft.com/office/officeart/2005/8/layout/orgChart1"/>
    <dgm:cxn modelId="{6541CD47-B9A0-460D-A6F6-ECF981D7AA97}" type="presParOf" srcId="{1EAE718B-D9E3-4521-A516-3A0887DA4252}" destId="{1F647ABB-60CA-4A67-959F-B0A2665C03BA}" srcOrd="0" destOrd="0" presId="urn:microsoft.com/office/officeart/2005/8/layout/orgChart1"/>
    <dgm:cxn modelId="{839CA01B-5457-46FF-894D-6053033C2406}" type="presParOf" srcId="{1EAE718B-D9E3-4521-A516-3A0887DA4252}" destId="{C8313AC1-2950-433C-931B-2BC659EFF204}" srcOrd="1" destOrd="0" presId="urn:microsoft.com/office/officeart/2005/8/layout/orgChart1"/>
    <dgm:cxn modelId="{C83B9607-1AA6-4FB0-ADD7-C79E0397F158}" type="presParOf" srcId="{C8313AC1-2950-433C-931B-2BC659EFF204}" destId="{80F460EF-15DF-40C0-96B8-4AAA745D5150}" srcOrd="0" destOrd="0" presId="urn:microsoft.com/office/officeart/2005/8/layout/orgChart1"/>
    <dgm:cxn modelId="{D4D2C565-11D8-4CEC-A455-5ACA7542AA85}" type="presParOf" srcId="{80F460EF-15DF-40C0-96B8-4AAA745D5150}" destId="{9782B359-BD25-4568-8B2C-0C99ACCC2E26}" srcOrd="0" destOrd="0" presId="urn:microsoft.com/office/officeart/2005/8/layout/orgChart1"/>
    <dgm:cxn modelId="{38D04039-08F0-4569-9A57-A0C12DB2609A}" type="presParOf" srcId="{80F460EF-15DF-40C0-96B8-4AAA745D5150}" destId="{F7127480-59D2-4F1D-BD10-735EA28676AF}" srcOrd="1" destOrd="0" presId="urn:microsoft.com/office/officeart/2005/8/layout/orgChart1"/>
    <dgm:cxn modelId="{4981DBB3-D875-4444-9781-9F01C623B8EB}" type="presParOf" srcId="{C8313AC1-2950-433C-931B-2BC659EFF204}" destId="{DDBF4DB8-517B-4948-9983-0CA90239553E}" srcOrd="1" destOrd="0" presId="urn:microsoft.com/office/officeart/2005/8/layout/orgChart1"/>
    <dgm:cxn modelId="{2DEAE2E4-7EDA-4BF0-9143-2C126E6B9284}" type="presParOf" srcId="{DDBF4DB8-517B-4948-9983-0CA90239553E}" destId="{DCFCB54B-FED5-4CCC-A116-7D58455614F2}" srcOrd="0" destOrd="0" presId="urn:microsoft.com/office/officeart/2005/8/layout/orgChart1"/>
    <dgm:cxn modelId="{91CE6A7D-71AE-4160-9F71-9321BFD850EF}" type="presParOf" srcId="{DDBF4DB8-517B-4948-9983-0CA90239553E}" destId="{D6F3F83C-353D-4BA0-A4BC-DE22111FD43C}" srcOrd="1" destOrd="0" presId="urn:microsoft.com/office/officeart/2005/8/layout/orgChart1"/>
    <dgm:cxn modelId="{28BC0F86-38C0-4C97-AE6E-C8F4A65B84E2}" type="presParOf" srcId="{D6F3F83C-353D-4BA0-A4BC-DE22111FD43C}" destId="{115B1E14-F7D4-4D06-80F9-500803649E2B}" srcOrd="0" destOrd="0" presId="urn:microsoft.com/office/officeart/2005/8/layout/orgChart1"/>
    <dgm:cxn modelId="{D2F21A71-C79B-4D07-97B7-F07DA7ACA4E8}" type="presParOf" srcId="{115B1E14-F7D4-4D06-80F9-500803649E2B}" destId="{74081400-2D66-411A-9EBD-A8E5B6EBF698}" srcOrd="0" destOrd="0" presId="urn:microsoft.com/office/officeart/2005/8/layout/orgChart1"/>
    <dgm:cxn modelId="{01F7A4D7-1C5E-4150-837A-4798C3A4EA7A}" type="presParOf" srcId="{115B1E14-F7D4-4D06-80F9-500803649E2B}" destId="{16A49C27-5C5C-48E4-8F4E-3DC81CA6A698}" srcOrd="1" destOrd="0" presId="urn:microsoft.com/office/officeart/2005/8/layout/orgChart1"/>
    <dgm:cxn modelId="{9DD4C212-F0CF-4E1B-9B6E-F3068D1A9FE6}" type="presParOf" srcId="{D6F3F83C-353D-4BA0-A4BC-DE22111FD43C}" destId="{78903953-0EEC-4603-8202-2D6D0B6BEDA9}" srcOrd="1" destOrd="0" presId="urn:microsoft.com/office/officeart/2005/8/layout/orgChart1"/>
    <dgm:cxn modelId="{3C0ABC71-275A-4F07-92B1-6E0DDEB444BD}" type="presParOf" srcId="{D6F3F83C-353D-4BA0-A4BC-DE22111FD43C}" destId="{099F2058-05F7-4F75-B60D-4F5D3B14FD75}" srcOrd="2" destOrd="0" presId="urn:microsoft.com/office/officeart/2005/8/layout/orgChart1"/>
    <dgm:cxn modelId="{F8D8001C-02E1-40F5-B18B-56712E9D6755}" type="presParOf" srcId="{DDBF4DB8-517B-4948-9983-0CA90239553E}" destId="{C05BEEE1-48AD-4641-A2C5-8AF20DC0426E}" srcOrd="2" destOrd="0" presId="urn:microsoft.com/office/officeart/2005/8/layout/orgChart1"/>
    <dgm:cxn modelId="{D6955799-DBAE-4C21-B419-4BD24F828A1C}" type="presParOf" srcId="{DDBF4DB8-517B-4948-9983-0CA90239553E}" destId="{C87FBDDC-29F5-4D1A-BBAA-EA4C053E3364}" srcOrd="3" destOrd="0" presId="urn:microsoft.com/office/officeart/2005/8/layout/orgChart1"/>
    <dgm:cxn modelId="{1DB68422-7BD5-41AA-9207-B28F02A5DFE0}" type="presParOf" srcId="{C87FBDDC-29F5-4D1A-BBAA-EA4C053E3364}" destId="{AABC0DEA-BC67-48A3-B70A-B51B0BC62681}" srcOrd="0" destOrd="0" presId="urn:microsoft.com/office/officeart/2005/8/layout/orgChart1"/>
    <dgm:cxn modelId="{9015E5E3-4258-4661-9586-EAF670C03D4F}" type="presParOf" srcId="{AABC0DEA-BC67-48A3-B70A-B51B0BC62681}" destId="{8110F3C6-836C-45F9-B8E9-EB83DB5980D6}" srcOrd="0" destOrd="0" presId="urn:microsoft.com/office/officeart/2005/8/layout/orgChart1"/>
    <dgm:cxn modelId="{39975667-D1EC-4409-A725-15EBA9559C6F}" type="presParOf" srcId="{AABC0DEA-BC67-48A3-B70A-B51B0BC62681}" destId="{9A8B9444-57E3-494B-8235-54AFF1674A32}" srcOrd="1" destOrd="0" presId="urn:microsoft.com/office/officeart/2005/8/layout/orgChart1"/>
    <dgm:cxn modelId="{14DDB50A-CDA9-4DDD-BE3E-58E48CA4566B}" type="presParOf" srcId="{C87FBDDC-29F5-4D1A-BBAA-EA4C053E3364}" destId="{33BF07A8-EEB1-4A2A-AD7C-1C66185E00AD}" srcOrd="1" destOrd="0" presId="urn:microsoft.com/office/officeart/2005/8/layout/orgChart1"/>
    <dgm:cxn modelId="{C3765878-2FE6-48FF-9EE0-DCAF7E32DE58}" type="presParOf" srcId="{33BF07A8-EEB1-4A2A-AD7C-1C66185E00AD}" destId="{EEA9D462-2F7B-42D1-BF0A-91B3C059B310}" srcOrd="0" destOrd="0" presId="urn:microsoft.com/office/officeart/2005/8/layout/orgChart1"/>
    <dgm:cxn modelId="{E93435B7-0F0B-4C2C-88BA-06E3CF04D719}" type="presParOf" srcId="{33BF07A8-EEB1-4A2A-AD7C-1C66185E00AD}" destId="{6D2D9050-DC49-4E7F-9581-BBF7E86AA060}" srcOrd="1" destOrd="0" presId="urn:microsoft.com/office/officeart/2005/8/layout/orgChart1"/>
    <dgm:cxn modelId="{AD2025A9-E775-4B5E-9D35-1E1FBA525318}" type="presParOf" srcId="{6D2D9050-DC49-4E7F-9581-BBF7E86AA060}" destId="{3703102D-9E66-4B72-A81C-08A198F7A2DD}" srcOrd="0" destOrd="0" presId="urn:microsoft.com/office/officeart/2005/8/layout/orgChart1"/>
    <dgm:cxn modelId="{0B8BC269-6E21-4CFC-9E5C-7C72EE9ABFE0}" type="presParOf" srcId="{3703102D-9E66-4B72-A81C-08A198F7A2DD}" destId="{CE5352C9-92B9-4117-B284-19D30FA47E85}" srcOrd="0" destOrd="0" presId="urn:microsoft.com/office/officeart/2005/8/layout/orgChart1"/>
    <dgm:cxn modelId="{B0BB4A79-8991-4BC0-8750-959D47A2108F}" type="presParOf" srcId="{3703102D-9E66-4B72-A81C-08A198F7A2DD}" destId="{E3F1CEE4-1AC4-4BA8-8B0D-A902CD35D21D}" srcOrd="1" destOrd="0" presId="urn:microsoft.com/office/officeart/2005/8/layout/orgChart1"/>
    <dgm:cxn modelId="{1F48A631-B1CB-4356-91AE-03D85A1AE3B2}" type="presParOf" srcId="{6D2D9050-DC49-4E7F-9581-BBF7E86AA060}" destId="{3303B8F9-FA35-4078-8CBA-A6B8D4E0A305}" srcOrd="1" destOrd="0" presId="urn:microsoft.com/office/officeart/2005/8/layout/orgChart1"/>
    <dgm:cxn modelId="{204AF446-0AB9-4A95-9549-C2050234A94B}" type="presParOf" srcId="{3303B8F9-FA35-4078-8CBA-A6B8D4E0A305}" destId="{18A665DF-3129-4536-8354-B998FB30188B}" srcOrd="0" destOrd="0" presId="urn:microsoft.com/office/officeart/2005/8/layout/orgChart1"/>
    <dgm:cxn modelId="{F4D6BB89-D25F-4BD4-BDB0-4FE271E923A7}" type="presParOf" srcId="{3303B8F9-FA35-4078-8CBA-A6B8D4E0A305}" destId="{37D8881C-CA3C-4167-9CD2-A36BDC78058A}" srcOrd="1" destOrd="0" presId="urn:microsoft.com/office/officeart/2005/8/layout/orgChart1"/>
    <dgm:cxn modelId="{B16AD7ED-4EB4-4627-AAA8-3BC2E7878361}" type="presParOf" srcId="{37D8881C-CA3C-4167-9CD2-A36BDC78058A}" destId="{0869EBE1-592D-4B9D-BDFE-D729CC41B289}" srcOrd="0" destOrd="0" presId="urn:microsoft.com/office/officeart/2005/8/layout/orgChart1"/>
    <dgm:cxn modelId="{C2D1469A-6D87-4F7F-A544-440BC5F4CD7A}" type="presParOf" srcId="{0869EBE1-592D-4B9D-BDFE-D729CC41B289}" destId="{F44695C1-F820-48C0-AF03-F24193428479}" srcOrd="0" destOrd="0" presId="urn:microsoft.com/office/officeart/2005/8/layout/orgChart1"/>
    <dgm:cxn modelId="{BAF18740-AF27-463F-9373-3A26D40FA761}" type="presParOf" srcId="{0869EBE1-592D-4B9D-BDFE-D729CC41B289}" destId="{93B290E2-8524-4C93-83D5-AFC9A27DC9CF}" srcOrd="1" destOrd="0" presId="urn:microsoft.com/office/officeart/2005/8/layout/orgChart1"/>
    <dgm:cxn modelId="{AA2B087C-0CA0-4862-BDDA-C4A6AC1C5F2B}" type="presParOf" srcId="{37D8881C-CA3C-4167-9CD2-A36BDC78058A}" destId="{C70B4EE9-61BC-4437-8336-BBB3A0F4F1A7}" srcOrd="1" destOrd="0" presId="urn:microsoft.com/office/officeart/2005/8/layout/orgChart1"/>
    <dgm:cxn modelId="{2B480CC5-0AA5-4F92-8415-DD15BAF8718A}" type="presParOf" srcId="{C70B4EE9-61BC-4437-8336-BBB3A0F4F1A7}" destId="{982DB677-6E5B-41B8-ACC8-301330568338}" srcOrd="0" destOrd="0" presId="urn:microsoft.com/office/officeart/2005/8/layout/orgChart1"/>
    <dgm:cxn modelId="{72EAB44A-7ED9-4E55-9871-E6D516692C0D}" type="presParOf" srcId="{C70B4EE9-61BC-4437-8336-BBB3A0F4F1A7}" destId="{861F4688-0449-478C-8C64-ABF62BD42BDA}" srcOrd="1" destOrd="0" presId="urn:microsoft.com/office/officeart/2005/8/layout/orgChart1"/>
    <dgm:cxn modelId="{70E74838-0E7D-42CF-9718-5526B1C30DD2}" type="presParOf" srcId="{861F4688-0449-478C-8C64-ABF62BD42BDA}" destId="{17F807B6-1B8D-4F89-947B-BDE2BDD3CD0F}" srcOrd="0" destOrd="0" presId="urn:microsoft.com/office/officeart/2005/8/layout/orgChart1"/>
    <dgm:cxn modelId="{372BD2C5-74FE-4455-974E-FBF7B156D4E4}" type="presParOf" srcId="{17F807B6-1B8D-4F89-947B-BDE2BDD3CD0F}" destId="{4931A357-8225-44C3-87A3-87AD0F285F4B}" srcOrd="0" destOrd="0" presId="urn:microsoft.com/office/officeart/2005/8/layout/orgChart1"/>
    <dgm:cxn modelId="{32488EE3-2B2D-4F73-9E5F-CDCA67951ACA}" type="presParOf" srcId="{17F807B6-1B8D-4F89-947B-BDE2BDD3CD0F}" destId="{13218780-8C5D-422A-A2F4-C1EDB7CE2352}" srcOrd="1" destOrd="0" presId="urn:microsoft.com/office/officeart/2005/8/layout/orgChart1"/>
    <dgm:cxn modelId="{CCDA61DE-8509-44BE-AC55-3ADF17E48B1A}" type="presParOf" srcId="{861F4688-0449-478C-8C64-ABF62BD42BDA}" destId="{055BE48E-8938-4A85-B8B9-65A2FCBC7EE0}" srcOrd="1" destOrd="0" presId="urn:microsoft.com/office/officeart/2005/8/layout/orgChart1"/>
    <dgm:cxn modelId="{B78C5A9A-CCC6-4C75-A53A-7377A3F013E7}" type="presParOf" srcId="{055BE48E-8938-4A85-B8B9-65A2FCBC7EE0}" destId="{0473EE0D-70A0-40CC-A0B2-52F56065E8E4}" srcOrd="0" destOrd="0" presId="urn:microsoft.com/office/officeart/2005/8/layout/orgChart1"/>
    <dgm:cxn modelId="{DD60F9B2-014A-496C-A034-920C896FB709}" type="presParOf" srcId="{055BE48E-8938-4A85-B8B9-65A2FCBC7EE0}" destId="{62C9520E-C359-4F5B-A6E0-DAEA5239614E}" srcOrd="1" destOrd="0" presId="urn:microsoft.com/office/officeart/2005/8/layout/orgChart1"/>
    <dgm:cxn modelId="{342E5C50-8BCF-48E7-ABB1-CFD514901573}" type="presParOf" srcId="{62C9520E-C359-4F5B-A6E0-DAEA5239614E}" destId="{5D7BAF6B-0B94-4951-AFBF-73D0AB69DE42}" srcOrd="0" destOrd="0" presId="urn:microsoft.com/office/officeart/2005/8/layout/orgChart1"/>
    <dgm:cxn modelId="{05387F8F-9045-493A-B6FA-3CF917788C81}" type="presParOf" srcId="{5D7BAF6B-0B94-4951-AFBF-73D0AB69DE42}" destId="{B3348FC0-6959-46C3-BFBC-D94AB2DFE337}" srcOrd="0" destOrd="0" presId="urn:microsoft.com/office/officeart/2005/8/layout/orgChart1"/>
    <dgm:cxn modelId="{C29F3578-ADE4-4D52-8EE6-391908A13060}" type="presParOf" srcId="{5D7BAF6B-0B94-4951-AFBF-73D0AB69DE42}" destId="{D39D0339-AF6E-478F-B9CD-6407667AA62F}" srcOrd="1" destOrd="0" presId="urn:microsoft.com/office/officeart/2005/8/layout/orgChart1"/>
    <dgm:cxn modelId="{95480537-71CC-494F-AD6C-B39E610EC20C}" type="presParOf" srcId="{62C9520E-C359-4F5B-A6E0-DAEA5239614E}" destId="{9F2C6379-B78A-4D97-974A-D877D7521CC2}" srcOrd="1" destOrd="0" presId="urn:microsoft.com/office/officeart/2005/8/layout/orgChart1"/>
    <dgm:cxn modelId="{ABD0E72F-6039-401F-87BC-B84885ACD872}" type="presParOf" srcId="{62C9520E-C359-4F5B-A6E0-DAEA5239614E}" destId="{1C7551B1-CA93-4D97-AECA-C9C20E3CB8C4}" srcOrd="2" destOrd="0" presId="urn:microsoft.com/office/officeart/2005/8/layout/orgChart1"/>
    <dgm:cxn modelId="{4043CE41-99D0-408D-964C-8B2077D5D478}" type="presParOf" srcId="{861F4688-0449-478C-8C64-ABF62BD42BDA}" destId="{2CB8C09A-82D0-4724-84AB-6A54EE7B9B21}" srcOrd="2" destOrd="0" presId="urn:microsoft.com/office/officeart/2005/8/layout/orgChart1"/>
    <dgm:cxn modelId="{910F080F-264A-4D0C-A0B8-68038E23BC65}" type="presParOf" srcId="{37D8881C-CA3C-4167-9CD2-A36BDC78058A}" destId="{374A0FBC-5FD4-470F-84EA-08A754B5AF04}" srcOrd="2" destOrd="0" presId="urn:microsoft.com/office/officeart/2005/8/layout/orgChart1"/>
    <dgm:cxn modelId="{E525CF4E-03E6-499B-B00E-6FF6F69CC28F}" type="presParOf" srcId="{6D2D9050-DC49-4E7F-9581-BBF7E86AA060}" destId="{EA142E96-237A-4406-A739-A516632F954F}" srcOrd="2" destOrd="0" presId="urn:microsoft.com/office/officeart/2005/8/layout/orgChart1"/>
    <dgm:cxn modelId="{84500D01-DAC2-4A59-81CE-160B2494EAD3}" type="presParOf" srcId="{C87FBDDC-29F5-4D1A-BBAA-EA4C053E3364}" destId="{633E94F6-2F45-4BE9-AEAA-52ED3A58BD04}" srcOrd="2" destOrd="0" presId="urn:microsoft.com/office/officeart/2005/8/layout/orgChart1"/>
    <dgm:cxn modelId="{F6F6A8E8-A52F-4DA0-9A44-219829AD7EBE}" type="presParOf" srcId="{DDBF4DB8-517B-4948-9983-0CA90239553E}" destId="{ED869F08-8C18-421F-AD50-804324E02804}" srcOrd="4" destOrd="0" presId="urn:microsoft.com/office/officeart/2005/8/layout/orgChart1"/>
    <dgm:cxn modelId="{26231D12-E203-407F-B55B-F870F9F29866}" type="presParOf" srcId="{DDBF4DB8-517B-4948-9983-0CA90239553E}" destId="{944E1BFE-B649-465E-898A-7CA7FA42D286}" srcOrd="5" destOrd="0" presId="urn:microsoft.com/office/officeart/2005/8/layout/orgChart1"/>
    <dgm:cxn modelId="{1DF90CE1-FDD0-4BF4-A1EF-CEE8C165625F}" type="presParOf" srcId="{944E1BFE-B649-465E-898A-7CA7FA42D286}" destId="{3B59F149-B1C8-49D2-A83B-E02B83F742EA}" srcOrd="0" destOrd="0" presId="urn:microsoft.com/office/officeart/2005/8/layout/orgChart1"/>
    <dgm:cxn modelId="{189056F7-320E-4353-9528-419A1F6CC82D}" type="presParOf" srcId="{3B59F149-B1C8-49D2-A83B-E02B83F742EA}" destId="{D71E2DAE-5EBE-4D03-8D3D-46A48EE05EF3}" srcOrd="0" destOrd="0" presId="urn:microsoft.com/office/officeart/2005/8/layout/orgChart1"/>
    <dgm:cxn modelId="{1A109C78-3540-41A2-9E52-92E5AE4562DC}" type="presParOf" srcId="{3B59F149-B1C8-49D2-A83B-E02B83F742EA}" destId="{6AF53659-37F0-49CA-BA71-98BC9AA7E5E7}" srcOrd="1" destOrd="0" presId="urn:microsoft.com/office/officeart/2005/8/layout/orgChart1"/>
    <dgm:cxn modelId="{D90EA9C8-F17F-43A2-934C-A0BE17408316}" type="presParOf" srcId="{944E1BFE-B649-465E-898A-7CA7FA42D286}" destId="{93AEAAEA-A844-42D1-8E29-05AB9FF24ED4}" srcOrd="1" destOrd="0" presId="urn:microsoft.com/office/officeart/2005/8/layout/orgChart1"/>
    <dgm:cxn modelId="{6D875B12-2177-4312-8B09-3A8EF376E64F}" type="presParOf" srcId="{944E1BFE-B649-465E-898A-7CA7FA42D286}" destId="{5524F1F9-FBBE-47DB-BA0C-B24406EDB5B8}" srcOrd="2" destOrd="0" presId="urn:microsoft.com/office/officeart/2005/8/layout/orgChart1"/>
    <dgm:cxn modelId="{E7B3033E-4DD1-41D3-99C2-A9A8C5A1159E}" type="presParOf" srcId="{C8313AC1-2950-433C-931B-2BC659EFF204}" destId="{4C455377-93E5-40BB-8AC9-780B2D56C356}" srcOrd="2" destOrd="0" presId="urn:microsoft.com/office/officeart/2005/8/layout/orgChart1"/>
    <dgm:cxn modelId="{4B6B8494-64B4-4594-8495-79E15B64D457}" type="presParOf" srcId="{C354842A-97DC-4771-8C80-0B7C95B80F2F}" destId="{9EA33E3A-397C-4715-A49A-576CBBB8581C}" srcOrd="2" destOrd="0" presId="urn:microsoft.com/office/officeart/2005/8/layout/orgChart1"/>
  </dgm:cxnLst>
  <dgm:bg>
    <a:noFill/>
  </dgm:bg>
  <dgm:whole>
    <a:ln w="3175" cap="flat" cmpd="sng" algn="ctr">
      <a:solidFill>
        <a:schemeClr val="accent6">
          <a:lumMod val="5000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69F08-8C18-421F-AD50-804324E02804}">
      <dsp:nvSpPr>
        <dsp:cNvPr id="0" name=""/>
        <dsp:cNvSpPr/>
      </dsp:nvSpPr>
      <dsp:spPr>
        <a:xfrm>
          <a:off x="5068765" y="1452052"/>
          <a:ext cx="3152772" cy="330591"/>
        </a:xfrm>
        <a:custGeom>
          <a:avLst/>
          <a:gdLst/>
          <a:ahLst/>
          <a:cxnLst/>
          <a:rect l="0" t="0" r="0" b="0"/>
          <a:pathLst>
            <a:path>
              <a:moveTo>
                <a:pt x="0" y="0"/>
              </a:moveTo>
              <a:lnTo>
                <a:pt x="0" y="124314"/>
              </a:lnTo>
              <a:lnTo>
                <a:pt x="1913017" y="124314"/>
              </a:lnTo>
              <a:lnTo>
                <a:pt x="1913017" y="200593"/>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0473EE0D-70A0-40CC-A0B2-52F56065E8E4}">
      <dsp:nvSpPr>
        <dsp:cNvPr id="0" name=""/>
        <dsp:cNvSpPr/>
      </dsp:nvSpPr>
      <dsp:spPr>
        <a:xfrm>
          <a:off x="4704103" y="5021530"/>
          <a:ext cx="363691" cy="143301"/>
        </a:xfrm>
        <a:custGeom>
          <a:avLst/>
          <a:gdLst/>
          <a:ahLst/>
          <a:cxnLst/>
          <a:rect l="0" t="0" r="0" b="0"/>
          <a:pathLst>
            <a:path>
              <a:moveTo>
                <a:pt x="45720" y="45720"/>
              </a:moveTo>
              <a:lnTo>
                <a:pt x="45720" y="56391"/>
              </a:lnTo>
              <a:lnTo>
                <a:pt x="46307" y="56391"/>
              </a:lnTo>
              <a:lnTo>
                <a:pt x="46307" y="13267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82DB677-6E5B-41B8-ACC8-301330568338}">
      <dsp:nvSpPr>
        <dsp:cNvPr id="0" name=""/>
        <dsp:cNvSpPr/>
      </dsp:nvSpPr>
      <dsp:spPr>
        <a:xfrm>
          <a:off x="5022075" y="4241920"/>
          <a:ext cx="91440" cy="180973"/>
        </a:xfrm>
        <a:custGeom>
          <a:avLst/>
          <a:gdLst/>
          <a:ahLst/>
          <a:cxnLst/>
          <a:rect l="0" t="0" r="0" b="0"/>
          <a:pathLst>
            <a:path>
              <a:moveTo>
                <a:pt x="46003" y="0"/>
              </a:moveTo>
              <a:lnTo>
                <a:pt x="46003" y="33530"/>
              </a:lnTo>
              <a:lnTo>
                <a:pt x="45720" y="33530"/>
              </a:lnTo>
              <a:lnTo>
                <a:pt x="45720" y="109810"/>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18A665DF-3129-4536-8354-B998FB30188B}">
      <dsp:nvSpPr>
        <dsp:cNvPr id="0" name=""/>
        <dsp:cNvSpPr/>
      </dsp:nvSpPr>
      <dsp:spPr>
        <a:xfrm>
          <a:off x="5022542" y="3417370"/>
          <a:ext cx="91440" cy="225913"/>
        </a:xfrm>
        <a:custGeom>
          <a:avLst/>
          <a:gdLst/>
          <a:ahLst/>
          <a:cxnLst/>
          <a:rect l="0" t="0" r="0" b="0"/>
          <a:pathLst>
            <a:path>
              <a:moveTo>
                <a:pt x="45865" y="0"/>
              </a:moveTo>
              <a:lnTo>
                <a:pt x="45865" y="60798"/>
              </a:lnTo>
              <a:lnTo>
                <a:pt x="45720" y="60798"/>
              </a:lnTo>
              <a:lnTo>
                <a:pt x="45720" y="137078"/>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EEA9D462-2F7B-42D1-BF0A-91B3C059B310}">
      <dsp:nvSpPr>
        <dsp:cNvPr id="0" name=""/>
        <dsp:cNvSpPr/>
      </dsp:nvSpPr>
      <dsp:spPr>
        <a:xfrm>
          <a:off x="5021608" y="2635239"/>
          <a:ext cx="91440" cy="183494"/>
        </a:xfrm>
        <a:custGeom>
          <a:avLst/>
          <a:gdLst/>
          <a:ahLst/>
          <a:cxnLst/>
          <a:rect l="0" t="0" r="0" b="0"/>
          <a:pathLst>
            <a:path>
              <a:moveTo>
                <a:pt x="45720" y="0"/>
              </a:moveTo>
              <a:lnTo>
                <a:pt x="45720" y="35059"/>
              </a:lnTo>
              <a:lnTo>
                <a:pt x="46431" y="35059"/>
              </a:lnTo>
              <a:lnTo>
                <a:pt x="46431" y="111339"/>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C05BEEE1-48AD-4641-A2C5-8AF20DC0426E}">
      <dsp:nvSpPr>
        <dsp:cNvPr id="0" name=""/>
        <dsp:cNvSpPr/>
      </dsp:nvSpPr>
      <dsp:spPr>
        <a:xfrm>
          <a:off x="5021608" y="1452052"/>
          <a:ext cx="91440" cy="324550"/>
        </a:xfrm>
        <a:custGeom>
          <a:avLst/>
          <a:gdLst/>
          <a:ahLst/>
          <a:cxnLst/>
          <a:rect l="0" t="0" r="0" b="0"/>
          <a:pathLst>
            <a:path>
              <a:moveTo>
                <a:pt x="46591" y="0"/>
              </a:moveTo>
              <a:lnTo>
                <a:pt x="46591" y="120649"/>
              </a:lnTo>
              <a:lnTo>
                <a:pt x="45720" y="120649"/>
              </a:lnTo>
              <a:lnTo>
                <a:pt x="45720" y="196928"/>
              </a:lnTo>
            </a:path>
          </a:pathLst>
        </a:custGeom>
        <a:noFill/>
        <a:ln w="9525" cap="flat" cmpd="sng" algn="ctr">
          <a:solidFill>
            <a:srgbClr val="E9F1EF"/>
          </a:solidFill>
          <a:prstDash val="solid"/>
          <a:miter lim="800000"/>
        </a:ln>
        <a:effectLst/>
      </dsp:spPr>
      <dsp:style>
        <a:lnRef idx="2">
          <a:scrgbClr r="0" g="0" b="0"/>
        </a:lnRef>
        <a:fillRef idx="0">
          <a:scrgbClr r="0" g="0" b="0"/>
        </a:fillRef>
        <a:effectRef idx="0">
          <a:scrgbClr r="0" g="0" b="0"/>
        </a:effectRef>
        <a:fontRef idx="minor"/>
      </dsp:style>
    </dsp:sp>
    <dsp:sp modelId="{DCFCB54B-FED5-4CCC-A116-7D58455614F2}">
      <dsp:nvSpPr>
        <dsp:cNvPr id="0" name=""/>
        <dsp:cNvSpPr/>
      </dsp:nvSpPr>
      <dsp:spPr>
        <a:xfrm>
          <a:off x="1840707" y="1452052"/>
          <a:ext cx="3228057" cy="324347"/>
        </a:xfrm>
        <a:custGeom>
          <a:avLst/>
          <a:gdLst/>
          <a:ahLst/>
          <a:cxnLst/>
          <a:rect l="0" t="0" r="0" b="0"/>
          <a:pathLst>
            <a:path>
              <a:moveTo>
                <a:pt x="1958698" y="0"/>
              </a:moveTo>
              <a:lnTo>
                <a:pt x="1958698" y="120525"/>
              </a:lnTo>
              <a:lnTo>
                <a:pt x="0" y="120525"/>
              </a:lnTo>
              <a:lnTo>
                <a:pt x="0" y="196805"/>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1F647ABB-60CA-4A67-959F-B0A2665C03BA}">
      <dsp:nvSpPr>
        <dsp:cNvPr id="0" name=""/>
        <dsp:cNvSpPr/>
      </dsp:nvSpPr>
      <dsp:spPr>
        <a:xfrm>
          <a:off x="5023045" y="716286"/>
          <a:ext cx="91440" cy="137129"/>
        </a:xfrm>
        <a:custGeom>
          <a:avLst/>
          <a:gdLst/>
          <a:ahLst/>
          <a:cxnLst/>
          <a:rect l="0" t="0" r="0" b="0"/>
          <a:pathLst>
            <a:path>
              <a:moveTo>
                <a:pt x="45720" y="0"/>
              </a:moveTo>
              <a:lnTo>
                <a:pt x="45720" y="152559"/>
              </a:lnTo>
            </a:path>
          </a:pathLst>
        </a:custGeom>
        <a:noFill/>
        <a:ln w="6350" cap="flat" cmpd="sng" algn="ctr">
          <a:solidFill>
            <a:srgbClr val="295A4D"/>
          </a:solidFill>
          <a:prstDash val="solid"/>
          <a:miter lim="800000"/>
        </a:ln>
        <a:effectLst/>
      </dsp:spPr>
      <dsp:style>
        <a:lnRef idx="2">
          <a:scrgbClr r="0" g="0" b="0"/>
        </a:lnRef>
        <a:fillRef idx="0">
          <a:scrgbClr r="0" g="0" b="0"/>
        </a:fillRef>
        <a:effectRef idx="0">
          <a:scrgbClr r="0" g="0" b="0"/>
        </a:effectRef>
        <a:fontRef idx="minor"/>
      </dsp:style>
    </dsp:sp>
    <dsp:sp modelId="{2BE24DA0-BBA6-4B4D-87DC-679B95C4D089}">
      <dsp:nvSpPr>
        <dsp:cNvPr id="0" name=""/>
        <dsp:cNvSpPr/>
      </dsp:nvSpPr>
      <dsp:spPr>
        <a:xfrm>
          <a:off x="2027158" y="117650"/>
          <a:ext cx="6083212"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hr-HR" sz="1400" b="1" kern="1200" dirty="0" err="1">
              <a:solidFill>
                <a:srgbClr val="295A4D"/>
              </a:solidFill>
              <a:latin typeface="DM Sans"/>
              <a:ea typeface="+mn-ea"/>
              <a:cs typeface="+mn-cs"/>
            </a:rPr>
            <a:t>Eligibilty</a:t>
          </a:r>
          <a:r>
            <a:rPr lang="hr-HR" sz="1400" b="1" kern="1200" dirty="0">
              <a:solidFill>
                <a:srgbClr val="295A4D"/>
              </a:solidFill>
              <a:latin typeface="DM Sans"/>
              <a:ea typeface="+mn-ea"/>
              <a:cs typeface="+mn-cs"/>
            </a:rPr>
            <a:t> </a:t>
          </a:r>
          <a:r>
            <a:rPr lang="hr-HR" sz="1400" b="1" kern="1200" dirty="0" err="1">
              <a:solidFill>
                <a:srgbClr val="295A4D"/>
              </a:solidFill>
              <a:latin typeface="DM Sans"/>
              <a:ea typeface="+mn-ea"/>
              <a:cs typeface="+mn-cs"/>
            </a:rPr>
            <a:t>check</a:t>
          </a:r>
          <a:r>
            <a:rPr lang="hr-HR" sz="1400" b="1" kern="1200" dirty="0">
              <a:solidFill>
                <a:srgbClr val="295A4D"/>
              </a:solidFill>
              <a:latin typeface="DM Sans"/>
              <a:ea typeface="+mn-ea"/>
              <a:cs typeface="+mn-cs"/>
            </a:rPr>
            <a:t> </a:t>
          </a:r>
          <a:r>
            <a:rPr lang="hr-HR" sz="1400" b="1" kern="1200" dirty="0" err="1">
              <a:solidFill>
                <a:srgbClr val="295A4D"/>
              </a:solidFill>
              <a:latin typeface="DM Sans"/>
              <a:ea typeface="+mn-ea"/>
              <a:cs typeface="+mn-cs"/>
            </a:rPr>
            <a:t>during</a:t>
          </a:r>
          <a:r>
            <a:rPr lang="hr-HR" sz="1400" b="1" kern="1200" dirty="0">
              <a:solidFill>
                <a:srgbClr val="295A4D"/>
              </a:solidFill>
              <a:latin typeface="DM Sans"/>
              <a:ea typeface="+mn-ea"/>
              <a:cs typeface="+mn-cs"/>
            </a:rPr>
            <a:t> </a:t>
          </a:r>
          <a:r>
            <a:rPr lang="hr-HR" sz="1400" b="1" kern="1200" dirty="0" err="1">
              <a:solidFill>
                <a:srgbClr val="295A4D"/>
              </a:solidFill>
              <a:latin typeface="DM Sans"/>
              <a:ea typeface="+mn-ea"/>
              <a:cs typeface="+mn-cs"/>
            </a:rPr>
            <a:t>evaluation</a:t>
          </a:r>
          <a:r>
            <a:rPr lang="hr-HR" sz="1400" b="1" kern="1200" dirty="0">
              <a:solidFill>
                <a:srgbClr val="295A4D"/>
              </a:solidFill>
              <a:latin typeface="DM Sans"/>
              <a:ea typeface="+mn-ea"/>
              <a:cs typeface="+mn-cs"/>
            </a:rPr>
            <a:t> proces</a:t>
          </a:r>
        </a:p>
      </dsp:txBody>
      <dsp:txXfrm>
        <a:off x="2027158" y="117650"/>
        <a:ext cx="6083212" cy="598636"/>
      </dsp:txXfrm>
    </dsp:sp>
    <dsp:sp modelId="{9782B359-BD25-4568-8B2C-0C99ACCC2E26}">
      <dsp:nvSpPr>
        <dsp:cNvPr id="0" name=""/>
        <dsp:cNvSpPr/>
      </dsp:nvSpPr>
      <dsp:spPr>
        <a:xfrm>
          <a:off x="3612713" y="853416"/>
          <a:ext cx="2912103"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295A4D"/>
              </a:solidFill>
              <a:latin typeface="DM Sans"/>
              <a:ea typeface="+mn-ea"/>
              <a:cs typeface="+mn-cs"/>
            </a:rPr>
            <a:t>E&amp;S </a:t>
          </a:r>
          <a:r>
            <a:rPr lang="hr-HR" sz="1200" b="0" kern="1200" dirty="0">
              <a:solidFill>
                <a:srgbClr val="295A4D"/>
              </a:solidFill>
              <a:latin typeface="DM Sans"/>
              <a:ea typeface="+mn-ea"/>
              <a:cs typeface="+mn-cs"/>
            </a:rPr>
            <a:t>s</a:t>
          </a:r>
          <a:r>
            <a:rPr lang="en-US" sz="1200" b="0" kern="1200" dirty="0" err="1">
              <a:solidFill>
                <a:srgbClr val="295A4D"/>
              </a:solidFill>
              <a:latin typeface="DM Sans"/>
              <a:ea typeface="+mn-ea"/>
              <a:cs typeface="+mn-cs"/>
            </a:rPr>
            <a:t>creening</a:t>
          </a:r>
          <a:r>
            <a:rPr lang="en-US" sz="1200" b="0" kern="1200" dirty="0">
              <a:solidFill>
                <a:srgbClr val="295A4D"/>
              </a:solidFill>
              <a:latin typeface="DM Sans"/>
              <a:ea typeface="+mn-ea"/>
              <a:cs typeface="+mn-cs"/>
            </a:rPr>
            <a:t> and risk assessment (ESS</a:t>
          </a:r>
          <a:r>
            <a:rPr lang="hr-HR" sz="1200" b="0" kern="1200" dirty="0">
              <a:solidFill>
                <a:srgbClr val="295A4D"/>
              </a:solidFill>
              <a:latin typeface="DM Sans"/>
              <a:ea typeface="+mn-ea"/>
              <a:cs typeface="+mn-cs"/>
            </a:rPr>
            <a:t> </a:t>
          </a:r>
          <a:r>
            <a:rPr lang="en-US" sz="1200" b="0" kern="1200" dirty="0">
              <a:solidFill>
                <a:srgbClr val="295A4D"/>
              </a:solidFill>
              <a:latin typeface="DM Sans"/>
              <a:ea typeface="+mn-ea"/>
              <a:cs typeface="+mn-cs"/>
            </a:rPr>
            <a:t>Questionnaire</a:t>
          </a:r>
          <a:r>
            <a:rPr lang="hr-HR" sz="1200" b="0" kern="1200" dirty="0">
              <a:solidFill>
                <a:srgbClr val="295A4D"/>
              </a:solidFill>
              <a:latin typeface="DM Sans"/>
              <a:ea typeface="+mn-ea"/>
              <a:cs typeface="+mn-cs"/>
            </a:rPr>
            <a:t>) </a:t>
          </a:r>
          <a:r>
            <a:rPr lang="en-US" sz="1200" b="0" kern="1200" dirty="0">
              <a:solidFill>
                <a:srgbClr val="295A4D"/>
              </a:solidFill>
              <a:latin typeface="DM Sans"/>
              <a:ea typeface="+mn-ea"/>
              <a:cs typeface="+mn-cs"/>
            </a:rPr>
            <a:t>(only projects for which funds are available)</a:t>
          </a:r>
        </a:p>
      </dsp:txBody>
      <dsp:txXfrm>
        <a:off x="3612713" y="853416"/>
        <a:ext cx="2912103" cy="598636"/>
      </dsp:txXfrm>
    </dsp:sp>
    <dsp:sp modelId="{74081400-2D66-411A-9EBD-A8E5B6EBF698}">
      <dsp:nvSpPr>
        <dsp:cNvPr id="0" name=""/>
        <dsp:cNvSpPr/>
      </dsp:nvSpPr>
      <dsp:spPr>
        <a:xfrm>
          <a:off x="530262" y="1776400"/>
          <a:ext cx="2620890"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295A4D"/>
              </a:solidFill>
              <a:latin typeface="DM Sans"/>
              <a:ea typeface="+mn-ea"/>
              <a:cs typeface="+mn-cs"/>
            </a:rPr>
            <a:t>Projects that do not need further assessment</a:t>
          </a:r>
          <a:endParaRPr lang="hr-HR" sz="1200" b="0" kern="1200" dirty="0">
            <a:solidFill>
              <a:srgbClr val="295A4D"/>
            </a:solidFill>
            <a:latin typeface="DM Sans"/>
            <a:ea typeface="+mn-ea"/>
            <a:cs typeface="+mn-cs"/>
          </a:endParaRPr>
        </a:p>
      </dsp:txBody>
      <dsp:txXfrm>
        <a:off x="530262" y="1776400"/>
        <a:ext cx="2620890" cy="598636"/>
      </dsp:txXfrm>
    </dsp:sp>
    <dsp:sp modelId="{8110F3C6-836C-45F9-B8E9-EB83DB5980D6}">
      <dsp:nvSpPr>
        <dsp:cNvPr id="0" name=""/>
        <dsp:cNvSpPr/>
      </dsp:nvSpPr>
      <dsp:spPr>
        <a:xfrm>
          <a:off x="3538626" y="1776603"/>
          <a:ext cx="3057404" cy="85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295A4D"/>
              </a:solidFill>
              <a:latin typeface="DM Sans"/>
              <a:ea typeface="+mn-ea"/>
              <a:cs typeface="+mn-cs"/>
            </a:rPr>
            <a:t>Projects that need further assessment and for which proper E&amp;S instrument should be prepared (risk is low to moderate</a:t>
          </a:r>
          <a:r>
            <a:rPr lang="hr-HR" sz="1200" b="0" kern="1200" dirty="0">
              <a:solidFill>
                <a:srgbClr val="295A4D"/>
              </a:solidFill>
              <a:latin typeface="DM Sans"/>
              <a:ea typeface="+mn-ea"/>
              <a:cs typeface="+mn-cs"/>
            </a:rPr>
            <a:t>)</a:t>
          </a:r>
          <a:r>
            <a:rPr lang="en-US" sz="1200" b="0" kern="1200" dirty="0">
              <a:solidFill>
                <a:srgbClr val="295A4D"/>
              </a:solidFill>
              <a:latin typeface="DM Sans"/>
              <a:ea typeface="+mn-ea"/>
              <a:cs typeface="+mn-cs"/>
            </a:rPr>
            <a:t> </a:t>
          </a:r>
          <a:endParaRPr lang="hr-HR" sz="1200" b="0" kern="1200" dirty="0">
            <a:solidFill>
              <a:srgbClr val="295A4D"/>
            </a:solidFill>
            <a:latin typeface="DM Sans"/>
            <a:ea typeface="+mn-ea"/>
            <a:cs typeface="+mn-cs"/>
          </a:endParaRPr>
        </a:p>
      </dsp:txBody>
      <dsp:txXfrm>
        <a:off x="3538626" y="1776603"/>
        <a:ext cx="3057404" cy="858636"/>
      </dsp:txXfrm>
    </dsp:sp>
    <dsp:sp modelId="{CE5352C9-92B9-4117-B284-19D30FA47E85}">
      <dsp:nvSpPr>
        <dsp:cNvPr id="0" name=""/>
        <dsp:cNvSpPr/>
      </dsp:nvSpPr>
      <dsp:spPr>
        <a:xfrm>
          <a:off x="3539524" y="2818733"/>
          <a:ext cx="3057954"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hr-HR" sz="1200" b="0" kern="1200" dirty="0">
              <a:solidFill>
                <a:srgbClr val="295A4D"/>
              </a:solidFill>
              <a:latin typeface="DM Sans"/>
              <a:ea typeface="+mn-ea"/>
              <a:cs typeface="+mn-cs"/>
            </a:rPr>
            <a:t>STEP 1: </a:t>
          </a:r>
          <a:r>
            <a:rPr lang="hr-HR" sz="1200" b="0" kern="1200" dirty="0" err="1">
              <a:solidFill>
                <a:srgbClr val="295A4D"/>
              </a:solidFill>
              <a:latin typeface="DM Sans"/>
              <a:ea typeface="+mn-ea"/>
              <a:cs typeface="+mn-cs"/>
            </a:rPr>
            <a:t>Preparation</a:t>
          </a:r>
          <a:r>
            <a:rPr lang="hr-HR" sz="1200" b="0" kern="1200" dirty="0">
              <a:solidFill>
                <a:srgbClr val="295A4D"/>
              </a:solidFill>
              <a:latin typeface="DM Sans"/>
              <a:ea typeface="+mn-ea"/>
              <a:cs typeface="+mn-cs"/>
            </a:rPr>
            <a:t> and </a:t>
          </a:r>
          <a:r>
            <a:rPr lang="hr-HR" sz="1200" b="0" kern="1200" dirty="0" err="1">
              <a:solidFill>
                <a:srgbClr val="295A4D"/>
              </a:solidFill>
              <a:latin typeface="DM Sans"/>
              <a:ea typeface="+mn-ea"/>
              <a:cs typeface="+mn-cs"/>
            </a:rPr>
            <a:t>disclosure</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of</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proper</a:t>
          </a:r>
          <a:r>
            <a:rPr lang="hr-HR" sz="1200" b="0" kern="1200" dirty="0">
              <a:solidFill>
                <a:srgbClr val="295A4D"/>
              </a:solidFill>
              <a:latin typeface="DM Sans"/>
              <a:ea typeface="+mn-ea"/>
              <a:cs typeface="+mn-cs"/>
            </a:rPr>
            <a:t> E&amp;S instrument (ESCOP/ESMP </a:t>
          </a:r>
          <a:r>
            <a:rPr lang="hr-HR" sz="1200" b="0" kern="1200" dirty="0" err="1">
              <a:solidFill>
                <a:srgbClr val="295A4D"/>
              </a:solidFill>
              <a:latin typeface="DM Sans"/>
              <a:ea typeface="+mn-ea"/>
              <a:cs typeface="+mn-cs"/>
            </a:rPr>
            <a:t>Checklist</a:t>
          </a:r>
          <a:r>
            <a:rPr lang="hr-HR" sz="1200" b="0" kern="1200" dirty="0">
              <a:solidFill>
                <a:srgbClr val="295A4D"/>
              </a:solidFill>
              <a:latin typeface="DM Sans"/>
              <a:ea typeface="+mn-ea"/>
              <a:cs typeface="+mn-cs"/>
            </a:rPr>
            <a:t>/ESMP)</a:t>
          </a:r>
        </a:p>
      </dsp:txBody>
      <dsp:txXfrm>
        <a:off x="3539524" y="2818733"/>
        <a:ext cx="3057954" cy="598636"/>
      </dsp:txXfrm>
    </dsp:sp>
    <dsp:sp modelId="{F44695C1-F820-48C0-AF03-F24193428479}">
      <dsp:nvSpPr>
        <dsp:cNvPr id="0" name=""/>
        <dsp:cNvSpPr/>
      </dsp:nvSpPr>
      <dsp:spPr>
        <a:xfrm>
          <a:off x="3539284" y="3643283"/>
          <a:ext cx="3057954"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hr-HR" sz="1200" b="0" kern="1200" dirty="0">
              <a:solidFill>
                <a:srgbClr val="295A4D"/>
              </a:solidFill>
              <a:latin typeface="DM Sans"/>
              <a:ea typeface="+mn-ea"/>
              <a:cs typeface="+mn-cs"/>
            </a:rPr>
            <a:t>STEP 2: </a:t>
          </a:r>
          <a:r>
            <a:rPr lang="hr-HR" sz="1200" b="0" kern="1200" dirty="0" err="1">
              <a:solidFill>
                <a:srgbClr val="295A4D"/>
              </a:solidFill>
              <a:latin typeface="DM Sans"/>
              <a:ea typeface="+mn-ea"/>
              <a:cs typeface="+mn-cs"/>
            </a:rPr>
            <a:t>Integration</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of</a:t>
          </a:r>
          <a:r>
            <a:rPr lang="hr-HR" sz="1200" b="0" kern="1200" dirty="0">
              <a:solidFill>
                <a:srgbClr val="295A4D"/>
              </a:solidFill>
              <a:latin typeface="DM Sans"/>
              <a:ea typeface="+mn-ea"/>
              <a:cs typeface="+mn-cs"/>
            </a:rPr>
            <a:t> E&amp;S instrument </a:t>
          </a:r>
          <a:r>
            <a:rPr lang="hr-HR" sz="1200" b="0" kern="1200" dirty="0" err="1">
              <a:solidFill>
                <a:srgbClr val="295A4D"/>
              </a:solidFill>
              <a:latin typeface="DM Sans"/>
              <a:ea typeface="+mn-ea"/>
              <a:cs typeface="+mn-cs"/>
            </a:rPr>
            <a:t>in</a:t>
          </a:r>
          <a:r>
            <a:rPr lang="hr-HR" sz="1200" b="0" kern="1200" dirty="0">
              <a:solidFill>
                <a:srgbClr val="295A4D"/>
              </a:solidFill>
              <a:latin typeface="DM Sans"/>
              <a:ea typeface="+mn-ea"/>
              <a:cs typeface="+mn-cs"/>
            </a:rPr>
            <a:t> tender </a:t>
          </a:r>
          <a:r>
            <a:rPr lang="hr-HR" sz="1200" b="0" kern="1200" dirty="0" err="1">
              <a:solidFill>
                <a:srgbClr val="295A4D"/>
              </a:solidFill>
              <a:latin typeface="DM Sans"/>
              <a:ea typeface="+mn-ea"/>
              <a:cs typeface="+mn-cs"/>
            </a:rPr>
            <a:t>documentation</a:t>
          </a:r>
          <a:r>
            <a:rPr lang="hr-HR" sz="1200" b="0" kern="1200" dirty="0">
              <a:solidFill>
                <a:srgbClr val="295A4D"/>
              </a:solidFill>
              <a:latin typeface="DM Sans"/>
              <a:ea typeface="+mn-ea"/>
              <a:cs typeface="+mn-cs"/>
            </a:rPr>
            <a:t> </a:t>
          </a:r>
          <a:r>
            <a:rPr lang="en-US" sz="1200" b="0" kern="1200" dirty="0">
              <a:solidFill>
                <a:srgbClr val="295A4D"/>
              </a:solidFill>
              <a:latin typeface="DM Sans"/>
              <a:ea typeface="+mn-ea"/>
              <a:cs typeface="+mn-cs"/>
            </a:rPr>
            <a:t>(if relevant</a:t>
          </a:r>
          <a:r>
            <a:rPr lang="hr-HR" sz="1200" b="0" kern="1200" dirty="0">
              <a:solidFill>
                <a:srgbClr val="295A4D"/>
              </a:solidFill>
              <a:latin typeface="DM Sans"/>
              <a:ea typeface="+mn-ea"/>
              <a:cs typeface="+mn-cs"/>
            </a:rPr>
            <a:t>)</a:t>
          </a:r>
        </a:p>
      </dsp:txBody>
      <dsp:txXfrm>
        <a:off x="3539284" y="3643283"/>
        <a:ext cx="3057954" cy="598636"/>
      </dsp:txXfrm>
    </dsp:sp>
    <dsp:sp modelId="{4931A357-8225-44C3-87A3-87AD0F285F4B}">
      <dsp:nvSpPr>
        <dsp:cNvPr id="0" name=""/>
        <dsp:cNvSpPr/>
      </dsp:nvSpPr>
      <dsp:spPr>
        <a:xfrm>
          <a:off x="3538817" y="4422894"/>
          <a:ext cx="3057954"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hr-HR" sz="1200" b="0" kern="1200" dirty="0">
              <a:solidFill>
                <a:srgbClr val="295A4D"/>
              </a:solidFill>
              <a:latin typeface="DM Sans"/>
              <a:ea typeface="+mn-ea"/>
              <a:cs typeface="+mn-cs"/>
            </a:rPr>
            <a:t>STEP 3: </a:t>
          </a:r>
          <a:r>
            <a:rPr lang="hr-HR" sz="1200" b="0" kern="1200" dirty="0" err="1">
              <a:solidFill>
                <a:srgbClr val="295A4D"/>
              </a:solidFill>
              <a:latin typeface="DM Sans"/>
              <a:ea typeface="+mn-ea"/>
              <a:cs typeface="+mn-cs"/>
            </a:rPr>
            <a:t>Implementation</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project</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supervision</a:t>
          </a:r>
          <a:r>
            <a:rPr lang="hr-HR" sz="1200" b="0" kern="1200" dirty="0">
              <a:solidFill>
                <a:srgbClr val="295A4D"/>
              </a:solidFill>
              <a:latin typeface="DM Sans"/>
              <a:ea typeface="+mn-ea"/>
              <a:cs typeface="+mn-cs"/>
            </a:rPr>
            <a:t>, monitoring and </a:t>
          </a:r>
          <a:r>
            <a:rPr lang="hr-HR" sz="1200" b="0" kern="1200" dirty="0" err="1">
              <a:solidFill>
                <a:srgbClr val="295A4D"/>
              </a:solidFill>
              <a:latin typeface="DM Sans"/>
              <a:ea typeface="+mn-ea"/>
              <a:cs typeface="+mn-cs"/>
            </a:rPr>
            <a:t>reporting</a:t>
          </a:r>
          <a:endParaRPr lang="hr-HR" sz="1200" b="0" kern="1200" dirty="0">
            <a:solidFill>
              <a:srgbClr val="295A4D"/>
            </a:solidFill>
            <a:latin typeface="DM Sans"/>
            <a:ea typeface="+mn-ea"/>
            <a:cs typeface="+mn-cs"/>
          </a:endParaRPr>
        </a:p>
      </dsp:txBody>
      <dsp:txXfrm>
        <a:off x="3538817" y="4422894"/>
        <a:ext cx="3057954" cy="598636"/>
      </dsp:txXfrm>
    </dsp:sp>
    <dsp:sp modelId="{B3348FC0-6959-46C3-BFBC-D94AB2DFE337}">
      <dsp:nvSpPr>
        <dsp:cNvPr id="0" name=""/>
        <dsp:cNvSpPr/>
      </dsp:nvSpPr>
      <dsp:spPr>
        <a:xfrm flipV="1">
          <a:off x="0" y="5164832"/>
          <a:ext cx="9408207" cy="753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hr-HR" sz="1200" b="0" kern="1200" dirty="0">
            <a:ln>
              <a:noFill/>
            </a:ln>
            <a:solidFill>
              <a:sysClr val="windowText" lastClr="000000">
                <a:lumMod val="85000"/>
                <a:lumOff val="15000"/>
              </a:sysClr>
            </a:solidFill>
            <a:latin typeface="DM Sans"/>
            <a:ea typeface="+mn-ea"/>
            <a:cs typeface="+mn-cs"/>
          </a:endParaRPr>
        </a:p>
      </dsp:txBody>
      <dsp:txXfrm rot="10800000">
        <a:off x="0" y="5164832"/>
        <a:ext cx="9408207" cy="75350"/>
      </dsp:txXfrm>
    </dsp:sp>
    <dsp:sp modelId="{D71E2DAE-5EBE-4D03-8D3D-46A48EE05EF3}">
      <dsp:nvSpPr>
        <dsp:cNvPr id="0" name=""/>
        <dsp:cNvSpPr/>
      </dsp:nvSpPr>
      <dsp:spPr>
        <a:xfrm>
          <a:off x="6911092" y="1782643"/>
          <a:ext cx="2620890" cy="598636"/>
        </a:xfrm>
        <a:prstGeom prst="rect">
          <a:avLst/>
        </a:prstGeom>
        <a:solidFill>
          <a:srgbClr val="C1D7D2"/>
        </a:solidFill>
        <a:ln w="6350" cap="flat" cmpd="sng" algn="ctr">
          <a:solidFill>
            <a:srgbClr val="295A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hr-HR" sz="1200" b="0" kern="1200" dirty="0" err="1">
              <a:solidFill>
                <a:srgbClr val="295A4D"/>
              </a:solidFill>
              <a:latin typeface="DM Sans"/>
              <a:ea typeface="+mn-ea"/>
              <a:cs typeface="+mn-cs"/>
            </a:rPr>
            <a:t>Projects</a:t>
          </a:r>
          <a:r>
            <a:rPr lang="hr-HR" sz="1200" b="0" kern="1200" dirty="0">
              <a:solidFill>
                <a:srgbClr val="295A4D"/>
              </a:solidFill>
              <a:latin typeface="DM Sans"/>
              <a:ea typeface="+mn-ea"/>
              <a:cs typeface="+mn-cs"/>
            </a:rPr>
            <a:t> with </a:t>
          </a:r>
          <a:r>
            <a:rPr lang="hr-HR" sz="1200" b="0" kern="1200" dirty="0" err="1">
              <a:solidFill>
                <a:srgbClr val="295A4D"/>
              </a:solidFill>
              <a:latin typeface="DM Sans"/>
              <a:ea typeface="+mn-ea"/>
              <a:cs typeface="+mn-cs"/>
            </a:rPr>
            <a:t>potential</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substantial</a:t>
          </a:r>
          <a:r>
            <a:rPr lang="hr-HR" sz="1200" b="0" kern="1200" dirty="0">
              <a:solidFill>
                <a:srgbClr val="295A4D"/>
              </a:solidFill>
              <a:latin typeface="DM Sans"/>
              <a:ea typeface="+mn-ea"/>
              <a:cs typeface="+mn-cs"/>
            </a:rPr>
            <a:t> and </a:t>
          </a:r>
          <a:r>
            <a:rPr lang="hr-HR" sz="1200" b="0" kern="1200" dirty="0" err="1">
              <a:solidFill>
                <a:srgbClr val="295A4D"/>
              </a:solidFill>
              <a:latin typeface="DM Sans"/>
              <a:ea typeface="+mn-ea"/>
              <a:cs typeface="+mn-cs"/>
            </a:rPr>
            <a:t>high</a:t>
          </a:r>
          <a:r>
            <a:rPr lang="hr-HR" sz="1200" b="0" kern="1200" dirty="0">
              <a:solidFill>
                <a:srgbClr val="295A4D"/>
              </a:solidFill>
              <a:latin typeface="DM Sans"/>
              <a:ea typeface="+mn-ea"/>
              <a:cs typeface="+mn-cs"/>
            </a:rPr>
            <a:t> E&amp;S </a:t>
          </a:r>
          <a:r>
            <a:rPr lang="hr-HR" sz="1200" b="0" kern="1200" dirty="0" err="1">
              <a:solidFill>
                <a:srgbClr val="295A4D"/>
              </a:solidFill>
              <a:latin typeface="DM Sans"/>
              <a:ea typeface="+mn-ea"/>
              <a:cs typeface="+mn-cs"/>
            </a:rPr>
            <a:t>risk</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will</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not</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be</a:t>
          </a:r>
          <a:r>
            <a:rPr lang="hr-HR" sz="1200" b="0" kern="1200" dirty="0">
              <a:solidFill>
                <a:srgbClr val="295A4D"/>
              </a:solidFill>
              <a:latin typeface="DM Sans"/>
              <a:ea typeface="+mn-ea"/>
              <a:cs typeface="+mn-cs"/>
            </a:rPr>
            <a:t> </a:t>
          </a:r>
          <a:r>
            <a:rPr lang="hr-HR" sz="1200" b="0" kern="1200" dirty="0" err="1">
              <a:solidFill>
                <a:srgbClr val="295A4D"/>
              </a:solidFill>
              <a:latin typeface="DM Sans"/>
              <a:ea typeface="+mn-ea"/>
              <a:cs typeface="+mn-cs"/>
            </a:rPr>
            <a:t>awarded</a:t>
          </a:r>
          <a:endParaRPr lang="hr-HR" sz="1200" b="0" kern="1200" dirty="0">
            <a:solidFill>
              <a:srgbClr val="295A4D"/>
            </a:solidFill>
            <a:latin typeface="DM Sans"/>
            <a:ea typeface="+mn-ea"/>
            <a:cs typeface="+mn-cs"/>
          </a:endParaRPr>
        </a:p>
      </dsp:txBody>
      <dsp:txXfrm>
        <a:off x="6911092" y="1782643"/>
        <a:ext cx="2620890" cy="5986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41910-4C75-B14F-9922-311B1249383F}" type="datetimeFigureOut">
              <a:rPr lang="hr-HR" smtClean="0"/>
              <a:t>20.6.2025.</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D446-CEE6-7744-9CF5-39945A94E57F}" type="slidenum">
              <a:rPr lang="hr-HR" smtClean="0"/>
              <a:t>‹#›</a:t>
            </a:fld>
            <a:endParaRPr lang="hr-HR"/>
          </a:p>
        </p:txBody>
      </p:sp>
    </p:spTree>
    <p:extLst>
      <p:ext uri="{BB962C8B-B14F-4D97-AF65-F5344CB8AC3E}">
        <p14:creationId xmlns:p14="http://schemas.microsoft.com/office/powerpoint/2010/main" val="5629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9F24-71A9-3A29-75EA-CA2288F9C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DBA91-F05E-7576-4C7A-9F5C0C816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D5B06-8314-8C8B-B0D3-646E63EAF951}"/>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93D6A0A6-88D9-8BEB-0C85-F7AC2A0467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7C839-4FD4-4524-8530-B9F75100EA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49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26</a:t>
            </a:fld>
            <a:endParaRPr lang="hr-HR"/>
          </a:p>
        </p:txBody>
      </p:sp>
    </p:spTree>
    <p:extLst>
      <p:ext uri="{BB962C8B-B14F-4D97-AF65-F5344CB8AC3E}">
        <p14:creationId xmlns:p14="http://schemas.microsoft.com/office/powerpoint/2010/main" val="36209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27</a:t>
            </a:fld>
            <a:endParaRPr lang="hr-HR"/>
          </a:p>
        </p:txBody>
      </p:sp>
    </p:spTree>
    <p:extLst>
      <p:ext uri="{BB962C8B-B14F-4D97-AF65-F5344CB8AC3E}">
        <p14:creationId xmlns:p14="http://schemas.microsoft.com/office/powerpoint/2010/main" val="9338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28</a:t>
            </a:fld>
            <a:endParaRPr lang="hr-HR"/>
          </a:p>
        </p:txBody>
      </p:sp>
    </p:spTree>
    <p:extLst>
      <p:ext uri="{BB962C8B-B14F-4D97-AF65-F5344CB8AC3E}">
        <p14:creationId xmlns:p14="http://schemas.microsoft.com/office/powerpoint/2010/main" val="371386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FB0D446-CEE6-7744-9CF5-39945A94E57F}" type="slidenum">
              <a:rPr lang="hr-HR" smtClean="0"/>
              <a:t>29</a:t>
            </a:fld>
            <a:endParaRPr lang="hr-HR"/>
          </a:p>
        </p:txBody>
      </p:sp>
    </p:spTree>
    <p:extLst>
      <p:ext uri="{BB962C8B-B14F-4D97-AF65-F5344CB8AC3E}">
        <p14:creationId xmlns:p14="http://schemas.microsoft.com/office/powerpoint/2010/main" val="134951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8D63-803E-F3EF-4CCE-F883D52E87E9}"/>
              </a:ext>
            </a:extLst>
          </p:cNvPr>
          <p:cNvSpPr>
            <a:spLocks noGrp="1"/>
          </p:cNvSpPr>
          <p:nvPr>
            <p:ph type="ctrTitle"/>
          </p:nvPr>
        </p:nvSpPr>
        <p:spPr>
          <a:xfrm>
            <a:off x="1524000" y="1122363"/>
            <a:ext cx="9144000" cy="2387600"/>
          </a:xfrm>
        </p:spPr>
        <p:txBody>
          <a:bodyPr anchor="b"/>
          <a:lstStyle>
            <a:lvl1pPr algn="l">
              <a:defRPr sz="6000">
                <a:solidFill>
                  <a:srgbClr val="295A4D"/>
                </a:solidFill>
                <a:latin typeface=""/>
              </a:defRPr>
            </a:lvl1pPr>
          </a:lstStyle>
          <a:p>
            <a:r>
              <a:rPr lang="en-GB" dirty="0"/>
              <a:t>Click to edit Master title style</a:t>
            </a:r>
            <a:endParaRPr lang="en-HR" dirty="0"/>
          </a:p>
        </p:txBody>
      </p:sp>
      <p:sp>
        <p:nvSpPr>
          <p:cNvPr id="3" name="Subtitle 2">
            <a:extLst>
              <a:ext uri="{FF2B5EF4-FFF2-40B4-BE49-F238E27FC236}">
                <a16:creationId xmlns:a16="http://schemas.microsoft.com/office/drawing/2014/main" id="{3D045C99-05F6-1CF5-2164-18B6913AE229}"/>
              </a:ext>
            </a:extLst>
          </p:cNvPr>
          <p:cNvSpPr>
            <a:spLocks noGrp="1"/>
          </p:cNvSpPr>
          <p:nvPr>
            <p:ph type="subTitle" idx="1"/>
          </p:nvPr>
        </p:nvSpPr>
        <p:spPr>
          <a:xfrm>
            <a:off x="1524000" y="3735621"/>
            <a:ext cx="9144000" cy="521727"/>
          </a:xfrm>
        </p:spPr>
        <p:txBody>
          <a:bodyPr/>
          <a:lstStyle>
            <a:lvl1pPr marL="0" indent="0" algn="l">
              <a:buNone/>
              <a:defRPr sz="2400">
                <a:solidFill>
                  <a:srgbClr val="295A4D"/>
                </a:solidFill>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HR" dirty="0"/>
          </a:p>
        </p:txBody>
      </p:sp>
    </p:spTree>
    <p:extLst>
      <p:ext uri="{BB962C8B-B14F-4D97-AF65-F5344CB8AC3E}">
        <p14:creationId xmlns:p14="http://schemas.microsoft.com/office/powerpoint/2010/main" val="68826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292533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384830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285340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AE6A-F277-49F2-8D4C-183F77D7462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85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158530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AE6A-F277-49F2-8D4C-183F77D7462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95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11E9-0E2F-4801-A1C8-7A5719BFA722}"/>
              </a:ext>
            </a:extLst>
          </p:cNvPr>
          <p:cNvSpPr>
            <a:spLocks noGrp="1"/>
          </p:cNvSpPr>
          <p:nvPr>
            <p:ph type="title"/>
          </p:nvPr>
        </p:nvSpPr>
        <p:spPr/>
        <p:txBody>
          <a:bodyPr/>
          <a:lstStyle>
            <a:lvl1pPr>
              <a:defRPr>
                <a:solidFill>
                  <a:srgbClr val="295A4D"/>
                </a:solidFill>
              </a:defRPr>
            </a:lvl1pPr>
          </a:lstStyle>
          <a:p>
            <a:r>
              <a:rPr lang="en-GB" dirty="0"/>
              <a:t>Click to edit Master title style</a:t>
            </a:r>
            <a:endParaRPr lang="en-HR" dirty="0"/>
          </a:p>
        </p:txBody>
      </p:sp>
      <p:sp>
        <p:nvSpPr>
          <p:cNvPr id="3" name="Content Placeholder 2">
            <a:extLst>
              <a:ext uri="{FF2B5EF4-FFF2-40B4-BE49-F238E27FC236}">
                <a16:creationId xmlns:a16="http://schemas.microsoft.com/office/drawing/2014/main" id="{670895A1-35B6-EDCD-19C4-186AE4B0B886}"/>
              </a:ext>
            </a:extLst>
          </p:cNvPr>
          <p:cNvSpPr>
            <a:spLocks noGrp="1"/>
          </p:cNvSpPr>
          <p:nvPr>
            <p:ph idx="1"/>
          </p:nvPr>
        </p:nvSpPr>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Tree>
    <p:extLst>
      <p:ext uri="{BB962C8B-B14F-4D97-AF65-F5344CB8AC3E}">
        <p14:creationId xmlns:p14="http://schemas.microsoft.com/office/powerpoint/2010/main" val="85125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E9F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DD66-EBDD-CD8C-55AD-38AC7FC47880}"/>
              </a:ext>
            </a:extLst>
          </p:cNvPr>
          <p:cNvSpPr>
            <a:spLocks noGrp="1"/>
          </p:cNvSpPr>
          <p:nvPr>
            <p:ph type="title"/>
          </p:nvPr>
        </p:nvSpPr>
        <p:spPr/>
        <p:txBody>
          <a:bodyPr/>
          <a:lstStyle>
            <a:lvl1pPr>
              <a:defRPr>
                <a:solidFill>
                  <a:srgbClr val="295A4D"/>
                </a:solidFill>
              </a:defRPr>
            </a:lvl1pPr>
          </a:lstStyle>
          <a:p>
            <a:r>
              <a:rPr lang="en-GB" dirty="0"/>
              <a:t>Click to edit Master title style</a:t>
            </a:r>
            <a:endParaRPr lang="en-HR" dirty="0"/>
          </a:p>
        </p:txBody>
      </p:sp>
      <p:sp>
        <p:nvSpPr>
          <p:cNvPr id="3" name="Content Placeholder 2">
            <a:extLst>
              <a:ext uri="{FF2B5EF4-FFF2-40B4-BE49-F238E27FC236}">
                <a16:creationId xmlns:a16="http://schemas.microsoft.com/office/drawing/2014/main" id="{DBD9C37A-E306-9164-20DB-6BB75074AE65}"/>
              </a:ext>
            </a:extLst>
          </p:cNvPr>
          <p:cNvSpPr>
            <a:spLocks noGrp="1"/>
          </p:cNvSpPr>
          <p:nvPr>
            <p:ph sz="half" idx="1"/>
          </p:nvPr>
        </p:nvSpPr>
        <p:spPr>
          <a:xfrm>
            <a:off x="838200" y="1825625"/>
            <a:ext cx="5181600" cy="4351338"/>
          </a:xfrm>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4" name="Content Placeholder 3">
            <a:extLst>
              <a:ext uri="{FF2B5EF4-FFF2-40B4-BE49-F238E27FC236}">
                <a16:creationId xmlns:a16="http://schemas.microsoft.com/office/drawing/2014/main" id="{4086CFE1-C78B-2250-BB9A-F3E930A3B9D8}"/>
              </a:ext>
            </a:extLst>
          </p:cNvPr>
          <p:cNvSpPr>
            <a:spLocks noGrp="1"/>
          </p:cNvSpPr>
          <p:nvPr>
            <p:ph sz="half" idx="2"/>
          </p:nvPr>
        </p:nvSpPr>
        <p:spPr>
          <a:xfrm>
            <a:off x="6172200" y="1825625"/>
            <a:ext cx="5181600" cy="4351338"/>
          </a:xfrm>
        </p:spPr>
        <p:txBody>
          <a:bodyPr/>
          <a:lstStyle>
            <a:lvl1pPr>
              <a:defRPr>
                <a:solidFill>
                  <a:srgbClr val="295A4D"/>
                </a:solidFill>
              </a:defRPr>
            </a:lvl1pPr>
            <a:lvl2pPr>
              <a:defRPr>
                <a:solidFill>
                  <a:srgbClr val="295A4D"/>
                </a:solidFill>
              </a:defRPr>
            </a:lvl2pPr>
            <a:lvl3pPr>
              <a:defRPr>
                <a:solidFill>
                  <a:srgbClr val="295A4D"/>
                </a:solidFill>
              </a:defRPr>
            </a:lvl3pPr>
            <a:lvl4pPr>
              <a:defRPr>
                <a:solidFill>
                  <a:srgbClr val="295A4D"/>
                </a:solidFill>
              </a:defRPr>
            </a:lvl4pPr>
            <a:lvl5pPr>
              <a:defRPr>
                <a:solidFill>
                  <a:srgbClr val="295A4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5" name="Date Placeholder 4">
            <a:extLst>
              <a:ext uri="{FF2B5EF4-FFF2-40B4-BE49-F238E27FC236}">
                <a16:creationId xmlns:a16="http://schemas.microsoft.com/office/drawing/2014/main" id="{8D657622-A053-B7E2-A5AC-2E5B70D01DAD}"/>
              </a:ext>
            </a:extLst>
          </p:cNvPr>
          <p:cNvSpPr>
            <a:spLocks noGrp="1"/>
          </p:cNvSpPr>
          <p:nvPr>
            <p:ph type="dt" sz="half" idx="10"/>
          </p:nvPr>
        </p:nvSpPr>
        <p:spPr/>
        <p:txBody>
          <a:bodyPr/>
          <a:lstStyle/>
          <a:p>
            <a:fld id="{C22DA00F-5EF3-0F40-B42D-BDED0C5653CA}" type="datetimeFigureOut">
              <a:rPr lang="en-HR" smtClean="0"/>
              <a:t>06/20/2025</a:t>
            </a:fld>
            <a:endParaRPr lang="en-HR"/>
          </a:p>
        </p:txBody>
      </p:sp>
      <p:sp>
        <p:nvSpPr>
          <p:cNvPr id="6" name="Footer Placeholder 5">
            <a:extLst>
              <a:ext uri="{FF2B5EF4-FFF2-40B4-BE49-F238E27FC236}">
                <a16:creationId xmlns:a16="http://schemas.microsoft.com/office/drawing/2014/main" id="{40CD191C-8B10-870E-3594-9BA40378BA53}"/>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0C04B1BE-255A-F336-BDAF-EB3CAE919F03}"/>
              </a:ext>
            </a:extLst>
          </p:cNvPr>
          <p:cNvSpPr>
            <a:spLocks noGrp="1"/>
          </p:cNvSpPr>
          <p:nvPr>
            <p:ph type="sldNum" sz="quarter" idx="12"/>
          </p:nvPr>
        </p:nvSpPr>
        <p:spPr/>
        <p:txBody>
          <a:bodyPr/>
          <a:lstStyle/>
          <a:p>
            <a:fld id="{924116BA-D97F-E246-A094-80A82B4C848D}" type="slidenum">
              <a:rPr lang="en-HR" smtClean="0"/>
              <a:t>‹#›</a:t>
            </a:fld>
            <a:endParaRPr lang="en-HR"/>
          </a:p>
        </p:txBody>
      </p:sp>
    </p:spTree>
    <p:extLst>
      <p:ext uri="{BB962C8B-B14F-4D97-AF65-F5344CB8AC3E}">
        <p14:creationId xmlns:p14="http://schemas.microsoft.com/office/powerpoint/2010/main" val="105054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E06F19-A48B-41A8-BEA1-F27F514CE42C}" type="datetime1">
              <a:rPr lang="en-US" smtClean="0"/>
              <a:t>6/20/2025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892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7C1D3F81-53CA-4B5A-8420-BA31C951C580}"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AE6A-F277-49F2-8D4C-183F77D7462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96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53653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AE6A-F277-49F2-8D4C-183F77D7462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83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24014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1D3F81-53CA-4B5A-8420-BA31C951C580}" type="datetimeFigureOut">
              <a:rPr lang="en-US" smtClean="0"/>
              <a:t>6/20/2025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2AAE6A-F277-49F2-8D4C-183F77D74628}" type="slidenum">
              <a:rPr lang="en-US" smtClean="0"/>
              <a:t>‹#›</a:t>
            </a:fld>
            <a:endParaRPr lang="en-US" dirty="0"/>
          </a:p>
        </p:txBody>
      </p:sp>
    </p:spTree>
    <p:extLst>
      <p:ext uri="{BB962C8B-B14F-4D97-AF65-F5344CB8AC3E}">
        <p14:creationId xmlns:p14="http://schemas.microsoft.com/office/powerpoint/2010/main" val="3553413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1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23A86-F0BA-043C-2F28-0E3F6C093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HR" dirty="0"/>
          </a:p>
        </p:txBody>
      </p:sp>
      <p:sp>
        <p:nvSpPr>
          <p:cNvPr id="3" name="Text Placeholder 2">
            <a:extLst>
              <a:ext uri="{FF2B5EF4-FFF2-40B4-BE49-F238E27FC236}">
                <a16:creationId xmlns:a16="http://schemas.microsoft.com/office/drawing/2014/main" id="{E56612DA-E8A2-63AF-10F0-77F18C432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HR" dirty="0"/>
          </a:p>
        </p:txBody>
      </p:sp>
      <p:sp>
        <p:nvSpPr>
          <p:cNvPr id="4" name="Date Placeholder 3">
            <a:extLst>
              <a:ext uri="{FF2B5EF4-FFF2-40B4-BE49-F238E27FC236}">
                <a16:creationId xmlns:a16="http://schemas.microsoft.com/office/drawing/2014/main" id="{E728B273-4A9D-4F6E-D976-D4DD3F4E9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2DA00F-5EF3-0F40-B42D-BDED0C5653CA}" type="datetimeFigureOut">
              <a:rPr lang="en-HR" smtClean="0"/>
              <a:t>06/20/2025</a:t>
            </a:fld>
            <a:endParaRPr lang="en-HR"/>
          </a:p>
        </p:txBody>
      </p:sp>
      <p:sp>
        <p:nvSpPr>
          <p:cNvPr id="5" name="Footer Placeholder 4">
            <a:extLst>
              <a:ext uri="{FF2B5EF4-FFF2-40B4-BE49-F238E27FC236}">
                <a16:creationId xmlns:a16="http://schemas.microsoft.com/office/drawing/2014/main" id="{CC377900-518A-6C02-8AE6-764E358D3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HR"/>
          </a:p>
        </p:txBody>
      </p:sp>
      <p:sp>
        <p:nvSpPr>
          <p:cNvPr id="6" name="Slide Number Placeholder 5">
            <a:extLst>
              <a:ext uri="{FF2B5EF4-FFF2-40B4-BE49-F238E27FC236}">
                <a16:creationId xmlns:a16="http://schemas.microsoft.com/office/drawing/2014/main" id="{0295199E-228E-F7E3-3107-F8B2F4225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4116BA-D97F-E246-A094-80A82B4C848D}" type="slidenum">
              <a:rPr lang="en-HR" smtClean="0"/>
              <a:t>‹#›</a:t>
            </a:fld>
            <a:endParaRPr lang="en-HR"/>
          </a:p>
        </p:txBody>
      </p:sp>
    </p:spTree>
    <p:extLst>
      <p:ext uri="{BB962C8B-B14F-4D97-AF65-F5344CB8AC3E}">
        <p14:creationId xmlns:p14="http://schemas.microsoft.com/office/powerpoint/2010/main" val="231611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b="1" kern="1200">
          <a:solidFill>
            <a:srgbClr val="295A4D"/>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1D3F81-53CA-4B5A-8420-BA31C951C580}" type="datetimeFigureOut">
              <a:rPr lang="en-US" smtClean="0"/>
              <a:t>6/20/2025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52AAE6A-F277-49F2-8D4C-183F77D74628}"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5364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svg"/><Relationship Id="rId5" Type="http://schemas.openxmlformats.org/officeDocument/2006/relationships/image" Target="../media/image20.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igit.mzom.h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3552D95A-532B-0CF6-3D43-0868091FAD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6729"/>
          </a:xfrm>
          <a:prstGeom prst="rect">
            <a:avLst/>
          </a:prstGeom>
        </p:spPr>
      </p:pic>
      <p:sp>
        <p:nvSpPr>
          <p:cNvPr id="13" name="Title 1">
            <a:extLst>
              <a:ext uri="{FF2B5EF4-FFF2-40B4-BE49-F238E27FC236}">
                <a16:creationId xmlns:a16="http://schemas.microsoft.com/office/drawing/2014/main" id="{B0D6D153-B462-7947-2296-CF402E4269F9}"/>
              </a:ext>
            </a:extLst>
          </p:cNvPr>
          <p:cNvSpPr>
            <a:spLocks noGrp="1"/>
          </p:cNvSpPr>
          <p:nvPr>
            <p:ph type="ctrTitle"/>
          </p:nvPr>
        </p:nvSpPr>
        <p:spPr>
          <a:xfrm>
            <a:off x="735105" y="1571582"/>
            <a:ext cx="11241742" cy="2123683"/>
          </a:xfrm>
        </p:spPr>
        <p:txBody>
          <a:bodyPr>
            <a:noAutofit/>
          </a:bodyPr>
          <a:lstStyle/>
          <a:p>
            <a:r>
              <a:rPr lang="hr-HR" sz="3600" dirty="0" smtClean="0"/>
              <a:t>Radionica: </a:t>
            </a:r>
            <a:r>
              <a:rPr lang="en-US" sz="3600" i="1" dirty="0" smtClean="0"/>
              <a:t>Call </a:t>
            </a:r>
            <a:r>
              <a:rPr lang="en-US" sz="3600" i="1" dirty="0"/>
              <a:t>for proposals under the Challenge </a:t>
            </a:r>
            <a:r>
              <a:rPr lang="en-US" sz="3600" i="1" dirty="0" smtClean="0"/>
              <a:t>program</a:t>
            </a:r>
            <a:r>
              <a:rPr lang="hr-HR" sz="3600" i="1" dirty="0"/>
              <a:t> - DIGIT.2.1.02</a:t>
            </a:r>
            <a:r>
              <a:rPr lang="hr-HR" sz="4000" dirty="0" smtClean="0"/>
              <a:t/>
            </a:r>
            <a:br>
              <a:rPr lang="hr-HR" sz="4000" dirty="0" smtClean="0"/>
            </a:br>
            <a:r>
              <a:rPr lang="hr-HR" sz="4000" dirty="0" smtClean="0"/>
              <a:t/>
            </a:r>
            <a:br>
              <a:rPr lang="hr-HR" sz="4000" dirty="0" smtClean="0"/>
            </a:br>
            <a:r>
              <a:rPr lang="hr-HR" sz="2400" dirty="0"/>
              <a:t>DIGIT – Digitalne, inovativne i zelene tehnologije</a:t>
            </a:r>
          </a:p>
        </p:txBody>
      </p:sp>
      <p:sp>
        <p:nvSpPr>
          <p:cNvPr id="15" name="Subtitle 2">
            <a:extLst>
              <a:ext uri="{FF2B5EF4-FFF2-40B4-BE49-F238E27FC236}">
                <a16:creationId xmlns:a16="http://schemas.microsoft.com/office/drawing/2014/main" id="{EE89B0E1-02EC-D937-F52B-1A9E37E499F4}"/>
              </a:ext>
            </a:extLst>
          </p:cNvPr>
          <p:cNvSpPr txBox="1">
            <a:spLocks/>
          </p:cNvSpPr>
          <p:nvPr/>
        </p:nvSpPr>
        <p:spPr>
          <a:xfrm>
            <a:off x="735105" y="5653454"/>
            <a:ext cx="9144000" cy="8791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95A4D"/>
                </a:solidFill>
                <a:latin typeface=""/>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95A4D"/>
                </a:solidFill>
                <a:latin typeface=""/>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95A4D"/>
                </a:solidFill>
                <a:latin typeface=""/>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95A4D"/>
                </a:solidFill>
                <a:latin typeface=""/>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95A4D"/>
                </a:solidFill>
                <a:latin typeface=""/>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800" b="1" dirty="0" smtClean="0"/>
              <a:t>Ministarstvo znanosti, obrazovanja i mladih, 18. lipnja 2025.</a:t>
            </a:r>
            <a:endParaRPr lang="hr-HR" sz="1800" b="1" dirty="0"/>
          </a:p>
        </p:txBody>
      </p:sp>
      <p:pic>
        <p:nvPicPr>
          <p:cNvPr id="18" name="Picture 17">
            <a:extLst>
              <a:ext uri="{FF2B5EF4-FFF2-40B4-BE49-F238E27FC236}">
                <a16:creationId xmlns:a16="http://schemas.microsoft.com/office/drawing/2014/main" id="{20E0526F-CE11-CF59-8602-C6A2353103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097" y="493640"/>
            <a:ext cx="1730283" cy="992029"/>
          </a:xfrm>
          <a:prstGeom prst="rect">
            <a:avLst/>
          </a:prstGeom>
        </p:spPr>
      </p:pic>
      <p:pic>
        <p:nvPicPr>
          <p:cNvPr id="19" name="Picture 18">
            <a:extLst>
              <a:ext uri="{FF2B5EF4-FFF2-40B4-BE49-F238E27FC236}">
                <a16:creationId xmlns:a16="http://schemas.microsoft.com/office/drawing/2014/main" id="{7B371B94-1E71-78B8-7A0E-1E8401AC6D0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06183" y="378810"/>
            <a:ext cx="2358163" cy="1326466"/>
          </a:xfrm>
          <a:prstGeom prst="rect">
            <a:avLst/>
          </a:prstGeom>
        </p:spPr>
      </p:pic>
      <p:pic>
        <p:nvPicPr>
          <p:cNvPr id="20" name="Picture 19">
            <a:extLst>
              <a:ext uri="{FF2B5EF4-FFF2-40B4-BE49-F238E27FC236}">
                <a16:creationId xmlns:a16="http://schemas.microsoft.com/office/drawing/2014/main" id="{B18C0E34-E882-2385-5299-2197EFCC744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03149" y="856269"/>
            <a:ext cx="1906043" cy="377991"/>
          </a:xfrm>
          <a:prstGeom prst="rect">
            <a:avLst/>
          </a:prstGeom>
        </p:spPr>
      </p:pic>
    </p:spTree>
    <p:extLst>
      <p:ext uri="{BB962C8B-B14F-4D97-AF65-F5344CB8AC3E}">
        <p14:creationId xmlns:p14="http://schemas.microsoft.com/office/powerpoint/2010/main" val="415767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73" y="164000"/>
            <a:ext cx="9791701" cy="430886"/>
          </a:xfrm>
        </p:spPr>
        <p:txBody>
          <a:bodyPr>
            <a:noAutofit/>
          </a:bodyPr>
          <a:lstStyle/>
          <a:p>
            <a:r>
              <a:rPr lang="hr-HR" sz="2400" dirty="0" smtClean="0"/>
              <a:t>Dokumentacija Poziva</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282784"/>
            <a:ext cx="10216694" cy="4832092"/>
          </a:xfrm>
          <a:prstGeom prst="rect">
            <a:avLst/>
          </a:prstGeom>
          <a:noFill/>
        </p:spPr>
        <p:txBody>
          <a:bodyPr wrap="square">
            <a:spAutoFit/>
          </a:bodyPr>
          <a:lstStyle/>
          <a:p>
            <a:pPr marL="457200" indent="-457200">
              <a:buFont typeface="+mj-lt"/>
              <a:buAutoNum type="arabicPeriod"/>
            </a:pPr>
            <a:r>
              <a:rPr lang="en-US" sz="2200" b="1" dirty="0">
                <a:solidFill>
                  <a:srgbClr val="295A4D"/>
                </a:solidFill>
                <a:latin typeface=""/>
              </a:rPr>
              <a:t>Guidelines for </a:t>
            </a:r>
            <a:r>
              <a:rPr lang="en-US" sz="2200" b="1" dirty="0" smtClean="0">
                <a:solidFill>
                  <a:srgbClr val="295A4D"/>
                </a:solidFill>
                <a:latin typeface=""/>
              </a:rPr>
              <a:t>Applicants</a:t>
            </a:r>
            <a:endParaRPr lang="hr-HR" sz="2200" b="1" dirty="0" smtClean="0">
              <a:solidFill>
                <a:srgbClr val="295A4D"/>
              </a:solidFill>
              <a:latin typeface=""/>
            </a:endParaRPr>
          </a:p>
          <a:p>
            <a:pPr marL="457200" indent="-457200">
              <a:buFont typeface="+mj-lt"/>
              <a:buAutoNum type="arabicPeriod"/>
            </a:pPr>
            <a:endParaRPr lang="en-US" sz="2200" b="1" dirty="0">
              <a:solidFill>
                <a:srgbClr val="295A4D"/>
              </a:solidFill>
              <a:latin typeface=""/>
            </a:endParaRPr>
          </a:p>
          <a:p>
            <a:pPr marL="914400" lvl="1" indent="-457200">
              <a:buFont typeface="Arial" panose="020B0604020202020204" pitchFamily="34" charset="0"/>
              <a:buChar char="•"/>
            </a:pPr>
            <a:r>
              <a:rPr lang="en-US" sz="2200" dirty="0">
                <a:solidFill>
                  <a:srgbClr val="295A4D"/>
                </a:solidFill>
                <a:latin typeface=""/>
              </a:rPr>
              <a:t>Annex I. Conditions for the preparation and implementation of projects</a:t>
            </a:r>
          </a:p>
          <a:p>
            <a:pPr marL="914400" lvl="1" indent="-457200">
              <a:buFont typeface="Arial" panose="020B0604020202020204" pitchFamily="34" charset="0"/>
              <a:buChar char="•"/>
            </a:pPr>
            <a:r>
              <a:rPr lang="en-US" sz="2200" dirty="0">
                <a:solidFill>
                  <a:srgbClr val="295A4D"/>
                </a:solidFill>
                <a:latin typeface=""/>
              </a:rPr>
              <a:t>Annex II. Declaration by the </a:t>
            </a:r>
            <a:r>
              <a:rPr lang="en-US" sz="2200" dirty="0" smtClean="0">
                <a:solidFill>
                  <a:srgbClr val="295A4D"/>
                </a:solidFill>
                <a:latin typeface=""/>
              </a:rPr>
              <a:t>Applicant</a:t>
            </a:r>
            <a:r>
              <a:rPr lang="hr-HR" sz="2200" dirty="0" smtClean="0">
                <a:solidFill>
                  <a:srgbClr val="295A4D"/>
                </a:solidFill>
                <a:latin typeface=""/>
              </a:rPr>
              <a:t> – </a:t>
            </a:r>
            <a:r>
              <a:rPr lang="hr-HR" sz="2200" dirty="0" err="1" smtClean="0">
                <a:solidFill>
                  <a:srgbClr val="295A4D"/>
                </a:solidFill>
                <a:latin typeface=""/>
              </a:rPr>
              <a:t>Concept</a:t>
            </a:r>
            <a:r>
              <a:rPr lang="hr-HR" sz="2200" dirty="0" smtClean="0">
                <a:solidFill>
                  <a:srgbClr val="295A4D"/>
                </a:solidFill>
                <a:latin typeface=""/>
              </a:rPr>
              <a:t> note faza</a:t>
            </a:r>
            <a:endParaRPr lang="en-US" sz="2200" dirty="0">
              <a:solidFill>
                <a:srgbClr val="295A4D"/>
              </a:solidFill>
              <a:latin typeface=""/>
            </a:endParaRPr>
          </a:p>
          <a:p>
            <a:pPr marL="914400" lvl="1" indent="-457200">
              <a:buFont typeface="Arial" panose="020B0604020202020204" pitchFamily="34" charset="0"/>
              <a:buChar char="•"/>
            </a:pPr>
            <a:r>
              <a:rPr lang="en-US" sz="2200" dirty="0">
                <a:solidFill>
                  <a:srgbClr val="295A4D"/>
                </a:solidFill>
                <a:latin typeface=""/>
              </a:rPr>
              <a:t>Annex III. Declaration by the </a:t>
            </a:r>
            <a:r>
              <a:rPr lang="en-US" sz="2200" dirty="0" smtClean="0">
                <a:solidFill>
                  <a:srgbClr val="295A4D"/>
                </a:solidFill>
                <a:latin typeface=""/>
              </a:rPr>
              <a:t>Partner</a:t>
            </a:r>
            <a:r>
              <a:rPr lang="hr-HR" sz="2200" dirty="0" smtClean="0">
                <a:solidFill>
                  <a:srgbClr val="295A4D"/>
                </a:solidFill>
                <a:latin typeface=""/>
              </a:rPr>
              <a:t> </a:t>
            </a:r>
            <a:r>
              <a:rPr lang="hr-HR" sz="2200" dirty="0">
                <a:solidFill>
                  <a:srgbClr val="295A4D"/>
                </a:solidFill>
                <a:latin typeface=""/>
              </a:rPr>
              <a:t>– </a:t>
            </a:r>
            <a:r>
              <a:rPr lang="hr-HR" sz="2200" dirty="0" err="1">
                <a:solidFill>
                  <a:srgbClr val="295A4D"/>
                </a:solidFill>
                <a:latin typeface=""/>
              </a:rPr>
              <a:t>Concept</a:t>
            </a:r>
            <a:r>
              <a:rPr lang="hr-HR" sz="2200" dirty="0">
                <a:solidFill>
                  <a:srgbClr val="295A4D"/>
                </a:solidFill>
                <a:latin typeface=""/>
              </a:rPr>
              <a:t> note faza</a:t>
            </a:r>
            <a:endParaRPr lang="en-US" sz="2200" dirty="0">
              <a:solidFill>
                <a:srgbClr val="295A4D"/>
              </a:solidFill>
              <a:latin typeface=""/>
            </a:endParaRPr>
          </a:p>
          <a:p>
            <a:pPr marL="914400" lvl="1" indent="-457200">
              <a:buFont typeface="Arial" panose="020B0604020202020204" pitchFamily="34" charset="0"/>
              <a:buChar char="•"/>
            </a:pPr>
            <a:r>
              <a:rPr lang="en-US" sz="2200" dirty="0" smtClean="0">
                <a:solidFill>
                  <a:srgbClr val="295A4D"/>
                </a:solidFill>
                <a:latin typeface=""/>
              </a:rPr>
              <a:t>Annex </a:t>
            </a:r>
            <a:r>
              <a:rPr lang="en-US" sz="2200" dirty="0">
                <a:solidFill>
                  <a:srgbClr val="295A4D"/>
                </a:solidFill>
                <a:latin typeface=""/>
              </a:rPr>
              <a:t>IV. Concept note form</a:t>
            </a:r>
          </a:p>
          <a:p>
            <a:pPr marL="914400" lvl="1" indent="-457200">
              <a:buFont typeface="Arial" panose="020B0604020202020204" pitchFamily="34" charset="0"/>
              <a:buChar char="•"/>
            </a:pPr>
            <a:r>
              <a:rPr lang="en-US" sz="2200" dirty="0">
                <a:solidFill>
                  <a:srgbClr val="295A4D"/>
                </a:solidFill>
                <a:latin typeface=""/>
              </a:rPr>
              <a:t>Annex V. Indicative content of the baseline </a:t>
            </a:r>
            <a:r>
              <a:rPr lang="en-US" sz="2200" dirty="0" smtClean="0">
                <a:solidFill>
                  <a:srgbClr val="295A4D"/>
                </a:solidFill>
                <a:latin typeface=""/>
              </a:rPr>
              <a:t>survey</a:t>
            </a:r>
            <a:r>
              <a:rPr lang="hr-HR" sz="2200" dirty="0" smtClean="0">
                <a:solidFill>
                  <a:srgbClr val="295A4D"/>
                </a:solidFill>
                <a:latin typeface=""/>
              </a:rPr>
              <a:t> </a:t>
            </a:r>
            <a:r>
              <a:rPr lang="hr-HR" sz="2200" dirty="0">
                <a:solidFill>
                  <a:srgbClr val="295A4D"/>
                </a:solidFill>
                <a:latin typeface=""/>
              </a:rPr>
              <a:t>– </a:t>
            </a:r>
            <a:r>
              <a:rPr lang="hr-HR" sz="2200" dirty="0" err="1">
                <a:solidFill>
                  <a:srgbClr val="295A4D"/>
                </a:solidFill>
                <a:latin typeface=""/>
              </a:rPr>
              <a:t>Concept</a:t>
            </a:r>
            <a:r>
              <a:rPr lang="hr-HR" sz="2200" dirty="0">
                <a:solidFill>
                  <a:srgbClr val="295A4D"/>
                </a:solidFill>
                <a:latin typeface=""/>
              </a:rPr>
              <a:t> note faza</a:t>
            </a:r>
            <a:endParaRPr lang="en-US" sz="2200" dirty="0">
              <a:solidFill>
                <a:srgbClr val="295A4D"/>
              </a:solidFill>
              <a:latin typeface=""/>
            </a:endParaRPr>
          </a:p>
          <a:p>
            <a:pPr marL="914400" lvl="1" indent="-457200">
              <a:buFont typeface="Arial" panose="020B0604020202020204" pitchFamily="34" charset="0"/>
              <a:buChar char="•"/>
            </a:pPr>
            <a:r>
              <a:rPr lang="en-US" sz="2200" dirty="0" smtClean="0">
                <a:solidFill>
                  <a:srgbClr val="295A4D"/>
                </a:solidFill>
                <a:latin typeface=""/>
              </a:rPr>
              <a:t>Annex </a:t>
            </a:r>
            <a:r>
              <a:rPr lang="en-US" sz="2200" dirty="0">
                <a:solidFill>
                  <a:srgbClr val="295A4D"/>
                </a:solidFill>
                <a:latin typeface=""/>
              </a:rPr>
              <a:t>VI. Full application form</a:t>
            </a:r>
          </a:p>
          <a:p>
            <a:pPr marL="914400" lvl="1" indent="-457200">
              <a:buFont typeface="Arial" panose="020B0604020202020204" pitchFamily="34" charset="0"/>
              <a:buChar char="•"/>
            </a:pPr>
            <a:r>
              <a:rPr lang="en-US" sz="2200" dirty="0">
                <a:solidFill>
                  <a:srgbClr val="295A4D"/>
                </a:solidFill>
                <a:latin typeface=""/>
              </a:rPr>
              <a:t>Annex VII. Environmental and social screening questionnaire</a:t>
            </a:r>
          </a:p>
          <a:p>
            <a:pPr marL="914400" lvl="1" indent="-457200">
              <a:buFont typeface="Arial" panose="020B0604020202020204" pitchFamily="34" charset="0"/>
              <a:buChar char="•"/>
            </a:pPr>
            <a:r>
              <a:rPr lang="en-US" sz="2200" dirty="0">
                <a:solidFill>
                  <a:srgbClr val="295A4D"/>
                </a:solidFill>
                <a:latin typeface=""/>
              </a:rPr>
              <a:t>Annex VIII. Minimum content requirements for the Partnership agreement</a:t>
            </a:r>
          </a:p>
          <a:p>
            <a:pPr marL="914400" lvl="1" indent="-457200">
              <a:buFont typeface="Arial" panose="020B0604020202020204" pitchFamily="34" charset="0"/>
              <a:buChar char="•"/>
            </a:pPr>
            <a:r>
              <a:rPr lang="en-US" sz="2200" dirty="0">
                <a:solidFill>
                  <a:srgbClr val="295A4D"/>
                </a:solidFill>
                <a:latin typeface=""/>
              </a:rPr>
              <a:t>Annex IX. Group statement</a:t>
            </a:r>
          </a:p>
          <a:p>
            <a:pPr marL="914400" lvl="1" indent="-457200">
              <a:buFont typeface="Arial" panose="020B0604020202020204" pitchFamily="34" charset="0"/>
              <a:buChar char="•"/>
            </a:pPr>
            <a:r>
              <a:rPr lang="en-US" sz="2200" dirty="0">
                <a:solidFill>
                  <a:srgbClr val="295A4D"/>
                </a:solidFill>
                <a:latin typeface=""/>
              </a:rPr>
              <a:t>Annex X. State aid </a:t>
            </a:r>
            <a:r>
              <a:rPr lang="en-US" sz="2200" dirty="0" smtClean="0">
                <a:solidFill>
                  <a:srgbClr val="295A4D"/>
                </a:solidFill>
                <a:latin typeface=""/>
              </a:rPr>
              <a:t>request</a:t>
            </a:r>
            <a:endParaRPr lang="hr-HR" sz="2200" dirty="0" smtClean="0">
              <a:solidFill>
                <a:srgbClr val="295A4D"/>
              </a:solidFill>
              <a:latin typeface=""/>
            </a:endParaRPr>
          </a:p>
          <a:p>
            <a:pPr marL="914400" lvl="1" indent="-457200">
              <a:buFont typeface="Arial" panose="020B0604020202020204" pitchFamily="34" charset="0"/>
              <a:buChar char="•"/>
            </a:pPr>
            <a:endParaRPr lang="hr-HR" sz="2200" dirty="0">
              <a:solidFill>
                <a:srgbClr val="295A4D"/>
              </a:solidFill>
              <a:latin typeface=""/>
            </a:endParaRPr>
          </a:p>
          <a:p>
            <a:pPr marL="457200" indent="-457200">
              <a:buFont typeface="+mj-lt"/>
              <a:buAutoNum type="arabicPeriod"/>
            </a:pPr>
            <a:r>
              <a:rPr lang="en-US" sz="2200" b="1" dirty="0" smtClean="0">
                <a:solidFill>
                  <a:srgbClr val="295A4D"/>
                </a:solidFill>
                <a:latin typeface=""/>
              </a:rPr>
              <a:t>State </a:t>
            </a:r>
            <a:r>
              <a:rPr lang="en-US" sz="2200" b="1" dirty="0">
                <a:solidFill>
                  <a:srgbClr val="295A4D"/>
                </a:solidFill>
                <a:latin typeface=""/>
              </a:rPr>
              <a:t>aid program</a:t>
            </a: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1D45F7D4-15A7-EA43-4E91-D99338AC30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0068" y="1224758"/>
            <a:ext cx="1061545" cy="1061545"/>
          </a:xfrm>
          <a:prstGeom prst="rect">
            <a:avLst/>
          </a:prstGeom>
        </p:spPr>
      </p:pic>
    </p:spTree>
    <p:extLst>
      <p:ext uri="{BB962C8B-B14F-4D97-AF65-F5344CB8AC3E}">
        <p14:creationId xmlns:p14="http://schemas.microsoft.com/office/powerpoint/2010/main" val="454859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379443"/>
            <a:ext cx="9791701" cy="430886"/>
          </a:xfrm>
        </p:spPr>
        <p:txBody>
          <a:bodyPr>
            <a:noAutofit/>
          </a:bodyPr>
          <a:lstStyle/>
          <a:p>
            <a:r>
              <a:rPr lang="hr-HR" sz="2400" dirty="0" smtClean="0"/>
              <a:t>Cilj Poziva</a:t>
            </a:r>
            <a:r>
              <a:rPr lang="hr-HR" sz="2400" b="1" dirty="0" smtClean="0"/>
              <a:t/>
            </a:r>
            <a:br>
              <a:rPr lang="hr-HR" sz="2400" b="1" dirty="0" smtClean="0"/>
            </a:br>
            <a:endParaRPr lang="hr-HR" sz="2400" b="1" dirty="0"/>
          </a:p>
        </p:txBody>
      </p:sp>
      <p:pic>
        <p:nvPicPr>
          <p:cNvPr id="4" name="Picture 3">
            <a:extLst>
              <a:ext uri="{FF2B5EF4-FFF2-40B4-BE49-F238E27FC236}">
                <a16:creationId xmlns:a16="http://schemas.microsoft.com/office/drawing/2014/main" id="{18188659-C47A-2367-B9B1-D628124A1B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2411" y="1282784"/>
            <a:ext cx="669108" cy="669108"/>
          </a:xfrm>
          <a:prstGeom prst="rect">
            <a:avLst/>
          </a:prstGeom>
        </p:spPr>
      </p:pic>
      <p:sp>
        <p:nvSpPr>
          <p:cNvPr id="6" name="TextBox 5">
            <a:extLst>
              <a:ext uri="{FF2B5EF4-FFF2-40B4-BE49-F238E27FC236}">
                <a16:creationId xmlns:a16="http://schemas.microsoft.com/office/drawing/2014/main" id="{BD6F83E0-5E70-1AC6-8C49-965EC8A2B822}"/>
              </a:ext>
            </a:extLst>
          </p:cNvPr>
          <p:cNvSpPr txBox="1"/>
          <p:nvPr/>
        </p:nvSpPr>
        <p:spPr>
          <a:xfrm>
            <a:off x="1706498" y="1282784"/>
            <a:ext cx="10216694" cy="3477875"/>
          </a:xfrm>
          <a:prstGeom prst="rect">
            <a:avLst/>
          </a:prstGeom>
          <a:noFill/>
        </p:spPr>
        <p:txBody>
          <a:bodyPr wrap="square">
            <a:spAutoFit/>
          </a:bodyPr>
          <a:lstStyle/>
          <a:p>
            <a:r>
              <a:rPr lang="hr-HR" sz="2200" b="1" dirty="0">
                <a:solidFill>
                  <a:srgbClr val="295A4D"/>
                </a:solidFill>
                <a:latin typeface=""/>
              </a:rPr>
              <a:t>Opći cilj</a:t>
            </a:r>
            <a:r>
              <a:rPr lang="hr-HR" sz="2200" dirty="0">
                <a:solidFill>
                  <a:srgbClr val="295A4D"/>
                </a:solidFill>
                <a:latin typeface=""/>
              </a:rPr>
              <a:t>: Razvoj i </a:t>
            </a:r>
            <a:r>
              <a:rPr lang="hr-HR" sz="2200" dirty="0" smtClean="0">
                <a:solidFill>
                  <a:srgbClr val="295A4D"/>
                </a:solidFill>
                <a:latin typeface=""/>
              </a:rPr>
              <a:t>implementacija </a:t>
            </a:r>
            <a:r>
              <a:rPr lang="hr-HR" sz="2200" dirty="0">
                <a:solidFill>
                  <a:srgbClr val="295A4D"/>
                </a:solidFill>
                <a:latin typeface=""/>
              </a:rPr>
              <a:t>inovativnih rješenja koja odgovaraju na glavne izazove digitalizacije i zelene tranzicije, s ciljem poboljšanja industrijske učinkovitosti, konkurentnosti i jačanja sektorskih i tehnoloških </a:t>
            </a:r>
            <a:r>
              <a:rPr lang="hr-HR" sz="2200" dirty="0" smtClean="0">
                <a:solidFill>
                  <a:srgbClr val="295A4D"/>
                </a:solidFill>
                <a:latin typeface=""/>
              </a:rPr>
              <a:t>poveznica</a:t>
            </a:r>
          </a:p>
          <a:p>
            <a:endParaRPr lang="hr-HR" sz="2200" dirty="0">
              <a:solidFill>
                <a:srgbClr val="295A4D"/>
              </a:solidFill>
              <a:latin typeface=""/>
            </a:endParaRPr>
          </a:p>
          <a:p>
            <a:r>
              <a:rPr lang="hr-HR" sz="2200" dirty="0" smtClean="0">
                <a:solidFill>
                  <a:srgbClr val="295A4D"/>
                </a:solidFill>
                <a:latin typeface=""/>
              </a:rPr>
              <a:t>Poziv traži visokokvalitetne, </a:t>
            </a:r>
            <a:r>
              <a:rPr lang="hr-HR" sz="2200" b="1" dirty="0" smtClean="0">
                <a:solidFill>
                  <a:srgbClr val="295A4D"/>
                </a:solidFill>
                <a:latin typeface=""/>
              </a:rPr>
              <a:t>misijski usmjerene projekte </a:t>
            </a:r>
            <a:r>
              <a:rPr lang="hr-HR" sz="2200" dirty="0" smtClean="0">
                <a:solidFill>
                  <a:srgbClr val="295A4D"/>
                </a:solidFill>
                <a:latin typeface=""/>
              </a:rPr>
              <a:t>konzorcija koji doprinose digitalnoj transformaciji i zelenoj tranziciji RH.</a:t>
            </a:r>
          </a:p>
          <a:p>
            <a:endParaRPr lang="hr-HR" sz="2200" dirty="0" smtClean="0">
              <a:solidFill>
                <a:srgbClr val="295A4D"/>
              </a:solidFill>
              <a:latin typeface=""/>
            </a:endParaRPr>
          </a:p>
          <a:p>
            <a:r>
              <a:rPr lang="hr-HR" sz="2200" dirty="0" smtClean="0">
                <a:solidFill>
                  <a:srgbClr val="295A4D"/>
                </a:solidFill>
                <a:latin typeface=""/>
              </a:rPr>
              <a:t>Projekti moraju biti u skladu s </a:t>
            </a:r>
            <a:r>
              <a:rPr lang="hr-HR" sz="2200" b="1" dirty="0" smtClean="0">
                <a:solidFill>
                  <a:srgbClr val="295A4D"/>
                </a:solidFill>
                <a:latin typeface=""/>
              </a:rPr>
              <a:t>S3 strategijom </a:t>
            </a:r>
            <a:r>
              <a:rPr lang="hr-HR" sz="2200" dirty="0" smtClean="0">
                <a:solidFill>
                  <a:srgbClr val="295A4D"/>
                </a:solidFill>
                <a:latin typeface=""/>
              </a:rPr>
              <a:t>te </a:t>
            </a:r>
            <a:r>
              <a:rPr lang="hr-HR" sz="2200" b="1" dirty="0" smtClean="0">
                <a:solidFill>
                  <a:srgbClr val="295A4D"/>
                </a:solidFill>
                <a:latin typeface=""/>
              </a:rPr>
              <a:t>NRS </a:t>
            </a:r>
            <a:r>
              <a:rPr lang="hr-HR" sz="2200" b="1" dirty="0">
                <a:solidFill>
                  <a:srgbClr val="295A4D"/>
                </a:solidFill>
                <a:latin typeface=""/>
              </a:rPr>
              <a:t>2030 </a:t>
            </a:r>
            <a:r>
              <a:rPr lang="hr-HR" sz="2200" dirty="0" smtClean="0">
                <a:solidFill>
                  <a:srgbClr val="295A4D"/>
                </a:solidFill>
                <a:latin typeface=""/>
              </a:rPr>
              <a:t>(Razvojni smjer 3. Zelena </a:t>
            </a:r>
            <a:r>
              <a:rPr lang="hr-HR" sz="2200" dirty="0">
                <a:solidFill>
                  <a:srgbClr val="295A4D"/>
                </a:solidFill>
                <a:latin typeface=""/>
              </a:rPr>
              <a:t>i digitalna </a:t>
            </a:r>
            <a:r>
              <a:rPr lang="hr-HR" sz="2200" dirty="0" smtClean="0">
                <a:solidFill>
                  <a:srgbClr val="295A4D"/>
                </a:solidFill>
                <a:latin typeface=""/>
              </a:rPr>
              <a:t>tranzicija).</a:t>
            </a:r>
          </a:p>
          <a:p>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28">
            <a:extLst>
              <a:ext uri="{FF2B5EF4-FFF2-40B4-BE49-F238E27FC236}">
                <a16:creationId xmlns:a16="http://schemas.microsoft.com/office/drawing/2014/main" id="{909146DF-8885-52F8-2A15-C76130875F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2411" y="2572421"/>
            <a:ext cx="667112" cy="667112"/>
          </a:xfrm>
          <a:prstGeom prst="rect">
            <a:avLst/>
          </a:prstGeom>
        </p:spPr>
      </p:pic>
      <p:pic>
        <p:nvPicPr>
          <p:cNvPr id="14" name="Picture 13">
            <a:extLst>
              <a:ext uri="{FF2B5EF4-FFF2-40B4-BE49-F238E27FC236}">
                <a16:creationId xmlns:a16="http://schemas.microsoft.com/office/drawing/2014/main" id="{DC943244-DFB9-E67A-4E54-DD69737B4A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9128" y="3672075"/>
            <a:ext cx="570395" cy="570395"/>
          </a:xfrm>
          <a:prstGeom prst="rect">
            <a:avLst/>
          </a:prstGeom>
        </p:spPr>
      </p:pic>
    </p:spTree>
    <p:extLst>
      <p:ext uri="{BB962C8B-B14F-4D97-AF65-F5344CB8AC3E}">
        <p14:creationId xmlns:p14="http://schemas.microsoft.com/office/powerpoint/2010/main" val="340146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379443"/>
            <a:ext cx="9791701" cy="430886"/>
          </a:xfrm>
        </p:spPr>
        <p:txBody>
          <a:bodyPr>
            <a:noAutofit/>
          </a:bodyPr>
          <a:lstStyle/>
          <a:p>
            <a:r>
              <a:rPr lang="hr-HR" sz="2400" dirty="0" smtClean="0"/>
              <a:t>Prihvatljivost projekta</a:t>
            </a:r>
            <a:r>
              <a:rPr lang="hr-HR" sz="2400" b="1" dirty="0" smtClean="0"/>
              <a:t/>
            </a:r>
            <a:br>
              <a:rPr lang="hr-HR" sz="2400" b="1" dirty="0" smtClean="0"/>
            </a:b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413239" y="1150900"/>
            <a:ext cx="11457200" cy="4832092"/>
          </a:xfrm>
          <a:prstGeom prst="rect">
            <a:avLst/>
          </a:prstGeom>
          <a:noFill/>
        </p:spPr>
        <p:txBody>
          <a:bodyPr wrap="square">
            <a:spAutoFit/>
          </a:bodyPr>
          <a:lstStyle/>
          <a:p>
            <a:pPr marL="342900" indent="-342900">
              <a:buFont typeface="Arial" panose="020B0604020202020204" pitchFamily="34" charset="0"/>
              <a:buChar char="•"/>
            </a:pPr>
            <a:r>
              <a:rPr lang="hr-HR" sz="2200" dirty="0">
                <a:solidFill>
                  <a:srgbClr val="295A4D"/>
                </a:solidFill>
                <a:latin typeface=""/>
              </a:rPr>
              <a:t>Predložena </a:t>
            </a:r>
            <a:r>
              <a:rPr lang="hr-HR" sz="2200" b="1" dirty="0">
                <a:solidFill>
                  <a:srgbClr val="295A4D"/>
                </a:solidFill>
                <a:latin typeface=""/>
              </a:rPr>
              <a:t>misija</a:t>
            </a:r>
            <a:r>
              <a:rPr lang="hr-HR" sz="2200" dirty="0">
                <a:solidFill>
                  <a:srgbClr val="295A4D"/>
                </a:solidFill>
                <a:latin typeface=""/>
              </a:rPr>
              <a:t> mora biti usklađena s ciljem Poziva i doprinositi njegovom okviru </a:t>
            </a:r>
            <a:r>
              <a:rPr lang="hr-HR" sz="2200" dirty="0" smtClean="0">
                <a:solidFill>
                  <a:srgbClr val="295A4D"/>
                </a:solidFill>
                <a:latin typeface=""/>
              </a:rPr>
              <a:t>rezultata (</a:t>
            </a:r>
            <a:r>
              <a:rPr lang="hr-HR" sz="2200" dirty="0" err="1" smtClean="0">
                <a:solidFill>
                  <a:srgbClr val="295A4D"/>
                </a:solidFill>
                <a:latin typeface=""/>
              </a:rPr>
              <a:t>Theory</a:t>
            </a:r>
            <a:r>
              <a:rPr lang="hr-HR" sz="2200" dirty="0" smtClean="0">
                <a:solidFill>
                  <a:srgbClr val="295A4D"/>
                </a:solidFill>
                <a:latin typeface=""/>
              </a:rPr>
              <a:t> </a:t>
            </a:r>
            <a:r>
              <a:rPr lang="hr-HR" sz="2200" dirty="0" err="1" smtClean="0">
                <a:solidFill>
                  <a:srgbClr val="295A4D"/>
                </a:solidFill>
                <a:latin typeface=""/>
              </a:rPr>
              <a:t>of</a:t>
            </a:r>
            <a:r>
              <a:rPr lang="hr-HR" sz="2200" dirty="0" smtClean="0">
                <a:solidFill>
                  <a:srgbClr val="295A4D"/>
                </a:solidFill>
                <a:latin typeface=""/>
              </a:rPr>
              <a:t> </a:t>
            </a:r>
            <a:r>
              <a:rPr lang="hr-HR" sz="2200" dirty="0" err="1" smtClean="0">
                <a:solidFill>
                  <a:srgbClr val="295A4D"/>
                </a:solidFill>
                <a:latin typeface=""/>
              </a:rPr>
              <a:t>Change</a:t>
            </a:r>
            <a:r>
              <a:rPr lang="hr-HR" sz="2200" dirty="0" smtClean="0">
                <a:solidFill>
                  <a:srgbClr val="295A4D"/>
                </a:solidFill>
                <a:latin typeface=""/>
              </a:rPr>
              <a:t>)</a:t>
            </a:r>
          </a:p>
          <a:p>
            <a:pPr marL="342900" indent="-342900">
              <a:buFont typeface="Arial" panose="020B0604020202020204" pitchFamily="34" charset="0"/>
              <a:buChar char="•"/>
            </a:pPr>
            <a:r>
              <a:rPr lang="hr-HR" sz="2200" b="1" dirty="0" smtClean="0">
                <a:solidFill>
                  <a:srgbClr val="295A4D"/>
                </a:solidFill>
                <a:latin typeface=""/>
              </a:rPr>
              <a:t>Struktura</a:t>
            </a:r>
            <a:r>
              <a:rPr lang="hr-HR" sz="2200" dirty="0" smtClean="0">
                <a:solidFill>
                  <a:srgbClr val="295A4D"/>
                </a:solidFill>
                <a:latin typeface=""/>
              </a:rPr>
              <a:t> </a:t>
            </a:r>
            <a:r>
              <a:rPr lang="hr-HR" sz="2200" b="1" dirty="0" smtClean="0">
                <a:solidFill>
                  <a:srgbClr val="295A4D"/>
                </a:solidFill>
                <a:latin typeface=""/>
              </a:rPr>
              <a:t>konzorcija</a:t>
            </a:r>
            <a:r>
              <a:rPr lang="hr-HR" sz="2200" dirty="0" smtClean="0">
                <a:solidFill>
                  <a:srgbClr val="295A4D"/>
                </a:solidFill>
                <a:latin typeface=""/>
              </a:rPr>
              <a:t> je u skladu s Pozivom</a:t>
            </a:r>
          </a:p>
          <a:p>
            <a:pPr marL="342900" indent="-342900">
              <a:buFont typeface="Arial" panose="020B0604020202020204" pitchFamily="34" charset="0"/>
              <a:buChar char="•"/>
            </a:pPr>
            <a:r>
              <a:rPr lang="hr-HR" sz="2200" dirty="0" smtClean="0">
                <a:solidFill>
                  <a:srgbClr val="295A4D"/>
                </a:solidFill>
                <a:latin typeface=""/>
              </a:rPr>
              <a:t>Provedba projekta je </a:t>
            </a:r>
            <a:r>
              <a:rPr lang="hr-HR" sz="2200" b="1" dirty="0" smtClean="0">
                <a:solidFill>
                  <a:srgbClr val="295A4D"/>
                </a:solidFill>
                <a:latin typeface=""/>
              </a:rPr>
              <a:t>na području </a:t>
            </a:r>
            <a:r>
              <a:rPr lang="hr-HR" sz="2200" b="1" dirty="0">
                <a:solidFill>
                  <a:srgbClr val="295A4D"/>
                </a:solidFill>
                <a:latin typeface=""/>
              </a:rPr>
              <a:t>RH </a:t>
            </a:r>
            <a:r>
              <a:rPr lang="hr-HR" sz="2200" dirty="0">
                <a:solidFill>
                  <a:srgbClr val="295A4D"/>
                </a:solidFill>
                <a:latin typeface=""/>
              </a:rPr>
              <a:t>(izuzev </a:t>
            </a:r>
            <a:r>
              <a:rPr lang="hr-HR" sz="2200" dirty="0" smtClean="0">
                <a:solidFill>
                  <a:srgbClr val="295A4D"/>
                </a:solidFill>
                <a:latin typeface=""/>
              </a:rPr>
              <a:t>aktivnosti stranih </a:t>
            </a:r>
            <a:r>
              <a:rPr lang="hr-HR" sz="2200" dirty="0">
                <a:solidFill>
                  <a:srgbClr val="295A4D"/>
                </a:solidFill>
                <a:latin typeface=""/>
              </a:rPr>
              <a:t>partnera i putovanja</a:t>
            </a:r>
            <a:r>
              <a:rPr lang="hr-HR" sz="2200" dirty="0" smtClean="0">
                <a:solidFill>
                  <a:srgbClr val="295A4D"/>
                </a:solidFill>
                <a:latin typeface=""/>
              </a:rPr>
              <a:t>)</a:t>
            </a:r>
          </a:p>
          <a:p>
            <a:pPr marL="342900" indent="-342900">
              <a:buFont typeface="Arial" panose="020B0604020202020204" pitchFamily="34" charset="0"/>
              <a:buChar char="•"/>
            </a:pPr>
            <a:r>
              <a:rPr lang="hr-HR" sz="2200" b="1" dirty="0" smtClean="0">
                <a:solidFill>
                  <a:srgbClr val="295A4D"/>
                </a:solidFill>
                <a:latin typeface=""/>
              </a:rPr>
              <a:t>Projektni i istraživački </a:t>
            </a:r>
            <a:r>
              <a:rPr lang="hr-HR" sz="2200" b="1" dirty="0">
                <a:solidFill>
                  <a:srgbClr val="295A4D"/>
                </a:solidFill>
                <a:latin typeface=""/>
              </a:rPr>
              <a:t>tim </a:t>
            </a:r>
            <a:r>
              <a:rPr lang="hr-HR" sz="2200" dirty="0" smtClean="0">
                <a:solidFill>
                  <a:srgbClr val="295A4D"/>
                </a:solidFill>
                <a:latin typeface=""/>
              </a:rPr>
              <a:t>moraju </a:t>
            </a:r>
            <a:r>
              <a:rPr lang="hr-HR" sz="2200" dirty="0">
                <a:solidFill>
                  <a:srgbClr val="295A4D"/>
                </a:solidFill>
                <a:latin typeface=""/>
              </a:rPr>
              <a:t>biti </a:t>
            </a:r>
            <a:r>
              <a:rPr lang="hr-HR" sz="2200" dirty="0" smtClean="0">
                <a:solidFill>
                  <a:srgbClr val="295A4D"/>
                </a:solidFill>
                <a:latin typeface=""/>
              </a:rPr>
              <a:t>definirani </a:t>
            </a:r>
            <a:r>
              <a:rPr lang="hr-HR" sz="2200" dirty="0">
                <a:solidFill>
                  <a:srgbClr val="295A4D"/>
                </a:solidFill>
                <a:latin typeface=""/>
              </a:rPr>
              <a:t>u </a:t>
            </a:r>
            <a:r>
              <a:rPr lang="hr-HR" sz="2200" dirty="0" smtClean="0">
                <a:solidFill>
                  <a:srgbClr val="295A4D"/>
                </a:solidFill>
                <a:latin typeface=""/>
              </a:rPr>
              <a:t>projektnom prijedlogu</a:t>
            </a:r>
          </a:p>
          <a:p>
            <a:pPr marL="342900" indent="-342900">
              <a:buFont typeface="Arial" panose="020B0604020202020204" pitchFamily="34" charset="0"/>
              <a:buChar char="•"/>
            </a:pPr>
            <a:r>
              <a:rPr lang="hr-HR" sz="2200" dirty="0" smtClean="0">
                <a:solidFill>
                  <a:srgbClr val="295A4D"/>
                </a:solidFill>
                <a:latin typeface=""/>
              </a:rPr>
              <a:t>Projekt </a:t>
            </a:r>
            <a:r>
              <a:rPr lang="hr-HR" sz="2200" dirty="0">
                <a:solidFill>
                  <a:srgbClr val="295A4D"/>
                </a:solidFill>
                <a:latin typeface=""/>
              </a:rPr>
              <a:t>ne smije </a:t>
            </a:r>
            <a:r>
              <a:rPr lang="hr-HR" sz="2200" dirty="0" smtClean="0">
                <a:solidFill>
                  <a:srgbClr val="295A4D"/>
                </a:solidFill>
                <a:latin typeface=""/>
              </a:rPr>
              <a:t>započeti prije </a:t>
            </a:r>
            <a:r>
              <a:rPr lang="hr-HR" sz="2200" dirty="0">
                <a:solidFill>
                  <a:srgbClr val="295A4D"/>
                </a:solidFill>
                <a:latin typeface=""/>
              </a:rPr>
              <a:t>predaje </a:t>
            </a:r>
            <a:r>
              <a:rPr lang="hr-HR" sz="2200" dirty="0" err="1">
                <a:solidFill>
                  <a:srgbClr val="295A4D"/>
                </a:solidFill>
                <a:latin typeface=""/>
              </a:rPr>
              <a:t>Concept</a:t>
            </a:r>
            <a:r>
              <a:rPr lang="hr-HR" sz="2200" dirty="0">
                <a:solidFill>
                  <a:srgbClr val="295A4D"/>
                </a:solidFill>
                <a:latin typeface=""/>
              </a:rPr>
              <a:t> note (osim </a:t>
            </a:r>
            <a:r>
              <a:rPr lang="hr-HR" sz="2200" dirty="0" smtClean="0">
                <a:solidFill>
                  <a:srgbClr val="295A4D"/>
                </a:solidFill>
                <a:latin typeface=""/>
              </a:rPr>
              <a:t>izrade projektno-tehničke </a:t>
            </a:r>
            <a:r>
              <a:rPr lang="hr-HR" sz="2200" dirty="0">
                <a:solidFill>
                  <a:srgbClr val="295A4D"/>
                </a:solidFill>
                <a:latin typeface=""/>
              </a:rPr>
              <a:t>dokumentacije </a:t>
            </a:r>
            <a:r>
              <a:rPr lang="hr-HR" sz="2200" dirty="0" smtClean="0">
                <a:solidFill>
                  <a:srgbClr val="295A4D"/>
                </a:solidFill>
                <a:latin typeface=""/>
              </a:rPr>
              <a:t>– prihvatljivo od </a:t>
            </a:r>
            <a:r>
              <a:rPr lang="hr-HR" sz="2200" dirty="0">
                <a:solidFill>
                  <a:srgbClr val="295A4D"/>
                </a:solidFill>
                <a:latin typeface=""/>
              </a:rPr>
              <a:t>1.12.2023</a:t>
            </a:r>
            <a:r>
              <a:rPr lang="hr-HR" sz="2200" dirty="0" smtClean="0">
                <a:solidFill>
                  <a:srgbClr val="295A4D"/>
                </a:solidFill>
                <a:latin typeface=""/>
              </a:rPr>
              <a:t>.)</a:t>
            </a:r>
          </a:p>
          <a:p>
            <a:pPr marL="342900" indent="-342900">
              <a:buFont typeface="Arial" panose="020B0604020202020204" pitchFamily="34" charset="0"/>
              <a:buChar char="•"/>
            </a:pPr>
            <a:r>
              <a:rPr lang="hr-HR" sz="2200" dirty="0" smtClean="0">
                <a:solidFill>
                  <a:srgbClr val="295A4D"/>
                </a:solidFill>
                <a:latin typeface=""/>
              </a:rPr>
              <a:t>Projekt </a:t>
            </a:r>
            <a:r>
              <a:rPr lang="hr-HR" sz="2200" dirty="0">
                <a:solidFill>
                  <a:srgbClr val="295A4D"/>
                </a:solidFill>
                <a:latin typeface=""/>
              </a:rPr>
              <a:t>ne smije </a:t>
            </a:r>
            <a:r>
              <a:rPr lang="hr-HR" sz="2200" dirty="0" smtClean="0">
                <a:solidFill>
                  <a:srgbClr val="295A4D"/>
                </a:solidFill>
                <a:latin typeface=""/>
              </a:rPr>
              <a:t>završiti prije </a:t>
            </a:r>
            <a:r>
              <a:rPr lang="hr-HR" sz="2200" dirty="0">
                <a:solidFill>
                  <a:srgbClr val="295A4D"/>
                </a:solidFill>
                <a:latin typeface=""/>
              </a:rPr>
              <a:t>potpisa </a:t>
            </a:r>
            <a:r>
              <a:rPr lang="hr-HR" sz="2200" dirty="0" smtClean="0">
                <a:solidFill>
                  <a:srgbClr val="295A4D"/>
                </a:solidFill>
                <a:latin typeface=""/>
              </a:rPr>
              <a:t>Grant </a:t>
            </a:r>
            <a:r>
              <a:rPr lang="hr-HR" sz="2200" dirty="0" err="1" smtClean="0">
                <a:solidFill>
                  <a:srgbClr val="295A4D"/>
                </a:solidFill>
                <a:latin typeface=""/>
              </a:rPr>
              <a:t>Agreement</a:t>
            </a:r>
            <a:r>
              <a:rPr lang="hr-HR" sz="2200" dirty="0" smtClean="0">
                <a:solidFill>
                  <a:srgbClr val="295A4D"/>
                </a:solidFill>
                <a:latin typeface=""/>
              </a:rPr>
              <a:t>-a</a:t>
            </a:r>
          </a:p>
          <a:p>
            <a:pPr marL="342900" indent="-342900">
              <a:buFont typeface="Arial" panose="020B0604020202020204" pitchFamily="34" charset="0"/>
              <a:buChar char="•"/>
            </a:pPr>
            <a:r>
              <a:rPr lang="hr-HR" sz="2200" dirty="0" smtClean="0">
                <a:solidFill>
                  <a:srgbClr val="295A4D"/>
                </a:solidFill>
                <a:latin typeface=""/>
              </a:rPr>
              <a:t>Projekt traje </a:t>
            </a:r>
            <a:r>
              <a:rPr lang="hr-HR" sz="2200" b="1" dirty="0" smtClean="0">
                <a:solidFill>
                  <a:srgbClr val="295A4D"/>
                </a:solidFill>
                <a:latin typeface=""/>
              </a:rPr>
              <a:t>do </a:t>
            </a:r>
            <a:r>
              <a:rPr lang="hr-HR" sz="2200" b="1" dirty="0">
                <a:solidFill>
                  <a:srgbClr val="295A4D"/>
                </a:solidFill>
                <a:latin typeface=""/>
              </a:rPr>
              <a:t>36 mjeseci</a:t>
            </a:r>
            <a:r>
              <a:rPr lang="hr-HR" sz="2200" dirty="0">
                <a:solidFill>
                  <a:srgbClr val="295A4D"/>
                </a:solidFill>
                <a:latin typeface=""/>
              </a:rPr>
              <a:t>, </a:t>
            </a:r>
            <a:r>
              <a:rPr lang="hr-HR" sz="2200" dirty="0" smtClean="0">
                <a:solidFill>
                  <a:srgbClr val="295A4D"/>
                </a:solidFill>
                <a:latin typeface=""/>
              </a:rPr>
              <a:t>a najkasnije </a:t>
            </a:r>
            <a:r>
              <a:rPr lang="hr-HR" sz="2200" dirty="0">
                <a:solidFill>
                  <a:srgbClr val="295A4D"/>
                </a:solidFill>
                <a:latin typeface=""/>
              </a:rPr>
              <a:t>do 31.10.2028</a:t>
            </a:r>
            <a:r>
              <a:rPr lang="hr-HR" sz="2200" dirty="0" smtClean="0">
                <a:solidFill>
                  <a:srgbClr val="295A4D"/>
                </a:solidFill>
                <a:latin typeface=""/>
              </a:rPr>
              <a:t>.</a:t>
            </a:r>
          </a:p>
          <a:p>
            <a:pPr marL="342900" indent="-342900">
              <a:buFont typeface="Arial" panose="020B0604020202020204" pitchFamily="34" charset="0"/>
              <a:buChar char="•"/>
            </a:pPr>
            <a:r>
              <a:rPr lang="hr-HR" sz="2200" dirty="0" smtClean="0">
                <a:solidFill>
                  <a:srgbClr val="295A4D"/>
                </a:solidFill>
                <a:latin typeface=""/>
              </a:rPr>
              <a:t>Projekt </a:t>
            </a:r>
            <a:r>
              <a:rPr lang="hr-HR" sz="2200" dirty="0">
                <a:solidFill>
                  <a:srgbClr val="295A4D"/>
                </a:solidFill>
                <a:latin typeface=""/>
              </a:rPr>
              <a:t>ne </a:t>
            </a:r>
            <a:r>
              <a:rPr lang="hr-HR" sz="2200" dirty="0" smtClean="0">
                <a:solidFill>
                  <a:srgbClr val="295A4D"/>
                </a:solidFill>
                <a:latin typeface=""/>
              </a:rPr>
              <a:t>obuhvaća neprihvatljive aktivnosti navedene u IFC </a:t>
            </a:r>
            <a:r>
              <a:rPr lang="hr-HR" sz="2200" dirty="0" err="1" smtClean="0">
                <a:solidFill>
                  <a:srgbClr val="295A4D"/>
                </a:solidFill>
                <a:latin typeface=""/>
              </a:rPr>
              <a:t>Exlucion</a:t>
            </a:r>
            <a:r>
              <a:rPr lang="hr-HR" sz="2200" dirty="0" smtClean="0">
                <a:solidFill>
                  <a:srgbClr val="295A4D"/>
                </a:solidFill>
                <a:latin typeface=""/>
              </a:rPr>
              <a:t> list i ESMF-u </a:t>
            </a:r>
          </a:p>
          <a:p>
            <a:pPr marL="342900" indent="-342900">
              <a:buFont typeface="Arial" panose="020B0604020202020204" pitchFamily="34" charset="0"/>
              <a:buChar char="•"/>
            </a:pPr>
            <a:r>
              <a:rPr lang="hr-HR" sz="2200" dirty="0" smtClean="0">
                <a:solidFill>
                  <a:srgbClr val="295A4D"/>
                </a:solidFill>
                <a:latin typeface=""/>
              </a:rPr>
              <a:t>Iznos </a:t>
            </a:r>
            <a:r>
              <a:rPr lang="hr-HR" sz="2200" dirty="0">
                <a:solidFill>
                  <a:srgbClr val="295A4D"/>
                </a:solidFill>
                <a:latin typeface=""/>
              </a:rPr>
              <a:t>potpore </a:t>
            </a:r>
            <a:r>
              <a:rPr lang="hr-HR" sz="2200" dirty="0" smtClean="0">
                <a:solidFill>
                  <a:srgbClr val="295A4D"/>
                </a:solidFill>
                <a:latin typeface=""/>
              </a:rPr>
              <a:t>je </a:t>
            </a:r>
            <a:r>
              <a:rPr lang="hr-HR" sz="2200" dirty="0">
                <a:solidFill>
                  <a:srgbClr val="295A4D"/>
                </a:solidFill>
                <a:latin typeface=""/>
              </a:rPr>
              <a:t>unutar propisanih </a:t>
            </a:r>
            <a:r>
              <a:rPr lang="hr-HR" sz="2200" dirty="0" smtClean="0">
                <a:solidFill>
                  <a:srgbClr val="295A4D"/>
                </a:solidFill>
                <a:latin typeface=""/>
              </a:rPr>
              <a:t>granica</a:t>
            </a:r>
          </a:p>
          <a:p>
            <a:pPr marL="342900" indent="-342900">
              <a:buFont typeface="Arial" panose="020B0604020202020204" pitchFamily="34" charset="0"/>
              <a:buChar char="•"/>
            </a:pPr>
            <a:r>
              <a:rPr lang="hr-HR" sz="2200" dirty="0" smtClean="0">
                <a:solidFill>
                  <a:srgbClr val="295A4D"/>
                </a:solidFill>
                <a:latin typeface=""/>
              </a:rPr>
              <a:t>Projekt ne predstavlja dvostruko financiranje</a:t>
            </a:r>
          </a:p>
          <a:p>
            <a:pPr marL="342900" indent="-342900">
              <a:buFont typeface="Arial" panose="020B0604020202020204" pitchFamily="34" charset="0"/>
              <a:buChar char="•"/>
            </a:pPr>
            <a:r>
              <a:rPr lang="hr-HR" sz="2200" dirty="0" smtClean="0">
                <a:solidFill>
                  <a:srgbClr val="295A4D"/>
                </a:solidFill>
                <a:latin typeface=""/>
              </a:rPr>
              <a:t>Projekt poštuje horizontalna i etička načela projekta DIGIT</a:t>
            </a:r>
          </a:p>
          <a:p>
            <a:pPr marL="342900" indent="-342900">
              <a:buFont typeface="Arial" panose="020B0604020202020204" pitchFamily="34" charset="0"/>
              <a:buChar char="•"/>
            </a:pPr>
            <a:r>
              <a:rPr lang="hr-HR" sz="2200" dirty="0">
                <a:solidFill>
                  <a:srgbClr val="295A4D"/>
                </a:solidFill>
                <a:latin typeface=""/>
              </a:rPr>
              <a:t>Projekt </a:t>
            </a:r>
            <a:r>
              <a:rPr lang="hr-HR" sz="2200" dirty="0" smtClean="0">
                <a:solidFill>
                  <a:srgbClr val="295A4D"/>
                </a:solidFill>
                <a:latin typeface=""/>
              </a:rPr>
              <a:t>je </a:t>
            </a:r>
            <a:r>
              <a:rPr lang="hr-HR" sz="2200" b="1" dirty="0" smtClean="0">
                <a:solidFill>
                  <a:srgbClr val="295A4D"/>
                </a:solidFill>
                <a:latin typeface=""/>
              </a:rPr>
              <a:t>niskog ili umjerenog E&amp;S rizika </a:t>
            </a:r>
            <a:r>
              <a:rPr lang="hr-HR" sz="2200" dirty="0">
                <a:solidFill>
                  <a:srgbClr val="295A4D"/>
                </a:solidFill>
                <a:latin typeface=""/>
              </a:rPr>
              <a:t>prema kriterijima Svjetske banke i </a:t>
            </a:r>
            <a:r>
              <a:rPr lang="hr-HR" sz="2200" dirty="0" smtClean="0">
                <a:solidFill>
                  <a:srgbClr val="295A4D"/>
                </a:solidFill>
                <a:latin typeface=""/>
              </a:rPr>
              <a:t>ESMF-u</a:t>
            </a: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5196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smtClean="0"/>
              <a:t>Što je misija?</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137205" y="948676"/>
            <a:ext cx="10899464" cy="5632311"/>
          </a:xfrm>
          <a:prstGeom prst="rect">
            <a:avLst/>
          </a:prstGeom>
          <a:noFill/>
        </p:spPr>
        <p:txBody>
          <a:bodyPr wrap="square">
            <a:spAutoFit/>
          </a:bodyPr>
          <a:lstStyle/>
          <a:p>
            <a:r>
              <a:rPr lang="hr-HR" sz="2000" dirty="0">
                <a:solidFill>
                  <a:srgbClr val="295A4D"/>
                </a:solidFill>
                <a:latin typeface=""/>
              </a:rPr>
              <a:t>Misija predstavlja </a:t>
            </a:r>
            <a:r>
              <a:rPr lang="hr-HR" sz="2000" b="1" dirty="0">
                <a:solidFill>
                  <a:srgbClr val="295A4D"/>
                </a:solidFill>
                <a:latin typeface=""/>
              </a:rPr>
              <a:t>specifičan, ambiciozan i mjerljiv cilj </a:t>
            </a:r>
            <a:r>
              <a:rPr lang="hr-HR" sz="2000" dirty="0">
                <a:solidFill>
                  <a:srgbClr val="295A4D"/>
                </a:solidFill>
                <a:latin typeface=""/>
              </a:rPr>
              <a:t>koji konzorcij postavlja kako bi odgovorio na jedan od ključnih izazova </a:t>
            </a:r>
            <a:r>
              <a:rPr lang="hr-HR" sz="2000" dirty="0" smtClean="0">
                <a:solidFill>
                  <a:srgbClr val="295A4D"/>
                </a:solidFill>
                <a:latin typeface=""/>
              </a:rPr>
              <a:t>poziva:</a:t>
            </a:r>
          </a:p>
          <a:p>
            <a:pPr marL="800100" lvl="1" indent="-342900">
              <a:buFont typeface="Arial" panose="020B0604020202020204" pitchFamily="34" charset="0"/>
              <a:buChar char="•"/>
            </a:pPr>
            <a:r>
              <a:rPr lang="hr-HR" sz="2000" b="1" dirty="0" err="1">
                <a:solidFill>
                  <a:srgbClr val="295A4D"/>
                </a:solidFill>
                <a:latin typeface=""/>
              </a:rPr>
              <a:t>Challenge</a:t>
            </a:r>
            <a:r>
              <a:rPr lang="hr-HR" sz="2000" b="1" dirty="0">
                <a:solidFill>
                  <a:srgbClr val="295A4D"/>
                </a:solidFill>
                <a:latin typeface=""/>
              </a:rPr>
              <a:t> 1</a:t>
            </a:r>
            <a:r>
              <a:rPr lang="hr-HR" sz="2000" dirty="0">
                <a:solidFill>
                  <a:srgbClr val="295A4D"/>
                </a:solidFill>
                <a:latin typeface=""/>
              </a:rPr>
              <a:t>: Digital Future </a:t>
            </a:r>
            <a:r>
              <a:rPr lang="hr-HR" sz="2000" dirty="0" err="1">
                <a:solidFill>
                  <a:srgbClr val="295A4D"/>
                </a:solidFill>
                <a:latin typeface=""/>
              </a:rPr>
              <a:t>Innovation</a:t>
            </a:r>
            <a:r>
              <a:rPr lang="hr-HR" sz="2000" dirty="0">
                <a:solidFill>
                  <a:srgbClr val="295A4D"/>
                </a:solidFill>
                <a:latin typeface=""/>
              </a:rPr>
              <a:t> </a:t>
            </a:r>
            <a:r>
              <a:rPr lang="hr-HR" sz="2000" dirty="0" err="1">
                <a:solidFill>
                  <a:srgbClr val="295A4D"/>
                </a:solidFill>
                <a:latin typeface=""/>
              </a:rPr>
              <a:t>Challenge</a:t>
            </a:r>
            <a:endParaRPr lang="hr-HR" sz="2000" dirty="0">
              <a:solidFill>
                <a:srgbClr val="295A4D"/>
              </a:solidFill>
              <a:latin typeface=""/>
            </a:endParaRPr>
          </a:p>
          <a:p>
            <a:pPr marL="800100" lvl="1" indent="-342900">
              <a:buFont typeface="Arial" panose="020B0604020202020204" pitchFamily="34" charset="0"/>
              <a:buChar char="•"/>
            </a:pPr>
            <a:r>
              <a:rPr lang="hr-HR" sz="2000" b="1" dirty="0" err="1">
                <a:solidFill>
                  <a:srgbClr val="295A4D"/>
                </a:solidFill>
                <a:latin typeface=""/>
              </a:rPr>
              <a:t>Challenge</a:t>
            </a:r>
            <a:r>
              <a:rPr lang="hr-HR" sz="2000" b="1" dirty="0">
                <a:solidFill>
                  <a:srgbClr val="295A4D"/>
                </a:solidFill>
                <a:latin typeface=""/>
              </a:rPr>
              <a:t> 2</a:t>
            </a:r>
            <a:r>
              <a:rPr lang="hr-HR" sz="2000" dirty="0">
                <a:solidFill>
                  <a:srgbClr val="295A4D"/>
                </a:solidFill>
                <a:latin typeface=""/>
              </a:rPr>
              <a:t>: Green </a:t>
            </a:r>
            <a:r>
              <a:rPr lang="hr-HR" sz="2000" dirty="0" err="1">
                <a:solidFill>
                  <a:srgbClr val="295A4D"/>
                </a:solidFill>
                <a:latin typeface=""/>
              </a:rPr>
              <a:t>Horizons</a:t>
            </a:r>
            <a:r>
              <a:rPr lang="hr-HR" sz="2000" dirty="0">
                <a:solidFill>
                  <a:srgbClr val="295A4D"/>
                </a:solidFill>
                <a:latin typeface=""/>
              </a:rPr>
              <a:t> </a:t>
            </a:r>
            <a:r>
              <a:rPr lang="hr-HR" sz="2000" dirty="0" err="1">
                <a:solidFill>
                  <a:srgbClr val="295A4D"/>
                </a:solidFill>
                <a:latin typeface=""/>
              </a:rPr>
              <a:t>Innovation</a:t>
            </a:r>
            <a:r>
              <a:rPr lang="hr-HR" sz="2000" dirty="0">
                <a:solidFill>
                  <a:srgbClr val="295A4D"/>
                </a:solidFill>
                <a:latin typeface=""/>
              </a:rPr>
              <a:t> </a:t>
            </a:r>
            <a:r>
              <a:rPr lang="hr-HR" sz="2000" dirty="0" err="1">
                <a:solidFill>
                  <a:srgbClr val="295A4D"/>
                </a:solidFill>
                <a:latin typeface=""/>
              </a:rPr>
              <a:t>Challenge</a:t>
            </a:r>
            <a:r>
              <a:rPr lang="hr-HR" sz="2000" dirty="0">
                <a:solidFill>
                  <a:srgbClr val="295A4D"/>
                </a:solidFill>
                <a:latin typeface=""/>
              </a:rPr>
              <a:t> </a:t>
            </a:r>
          </a:p>
          <a:p>
            <a:endParaRPr lang="hr-HR" sz="2000" dirty="0" smtClean="0">
              <a:solidFill>
                <a:srgbClr val="295A4D"/>
              </a:solidFill>
              <a:latin typeface=""/>
            </a:endParaRPr>
          </a:p>
          <a:p>
            <a:r>
              <a:rPr lang="hr-HR" sz="2000" dirty="0" smtClean="0">
                <a:solidFill>
                  <a:srgbClr val="295A4D"/>
                </a:solidFill>
                <a:latin typeface=""/>
              </a:rPr>
              <a:t>Usmjerenost </a:t>
            </a:r>
            <a:r>
              <a:rPr lang="hr-HR" sz="2000" dirty="0">
                <a:solidFill>
                  <a:srgbClr val="295A4D"/>
                </a:solidFill>
                <a:latin typeface=""/>
              </a:rPr>
              <a:t>na misiju katalizira inovacije između sektora, potiče suradnju i omogućuje značajan društveni i gospodarski učinak</a:t>
            </a:r>
            <a:r>
              <a:rPr lang="hr-HR" sz="2000" dirty="0" smtClean="0">
                <a:solidFill>
                  <a:srgbClr val="295A4D"/>
                </a:solidFill>
                <a:latin typeface=""/>
              </a:rPr>
              <a:t>.</a:t>
            </a:r>
          </a:p>
          <a:p>
            <a:endParaRPr lang="hr-HR" sz="2000" b="1" dirty="0" smtClean="0">
              <a:solidFill>
                <a:srgbClr val="295A4D"/>
              </a:solidFill>
              <a:latin typeface=""/>
            </a:endParaRPr>
          </a:p>
          <a:p>
            <a:r>
              <a:rPr lang="hr-HR" sz="2000" b="1" dirty="0">
                <a:solidFill>
                  <a:srgbClr val="295A4D"/>
                </a:solidFill>
                <a:latin typeface=""/>
              </a:rPr>
              <a:t>Ključne značajke </a:t>
            </a:r>
            <a:r>
              <a:rPr lang="hr-HR" sz="2000" b="1" dirty="0" smtClean="0">
                <a:solidFill>
                  <a:srgbClr val="295A4D"/>
                </a:solidFill>
                <a:latin typeface=""/>
              </a:rPr>
              <a:t>misija </a:t>
            </a:r>
            <a:r>
              <a:rPr lang="hr-HR" sz="2000" dirty="0">
                <a:solidFill>
                  <a:srgbClr val="295A4D"/>
                </a:solidFill>
                <a:latin typeface=""/>
              </a:rPr>
              <a:t>(Tablica </a:t>
            </a:r>
            <a:r>
              <a:rPr lang="hr-HR" sz="2000" dirty="0" smtClean="0">
                <a:solidFill>
                  <a:srgbClr val="295A4D"/>
                </a:solidFill>
                <a:latin typeface=""/>
              </a:rPr>
              <a:t>3. </a:t>
            </a:r>
            <a:r>
              <a:rPr lang="hr-HR" sz="2000" dirty="0" err="1" smtClean="0">
                <a:solidFill>
                  <a:srgbClr val="295A4D"/>
                </a:solidFill>
                <a:latin typeface=""/>
              </a:rPr>
              <a:t>Guidelines</a:t>
            </a:r>
            <a:r>
              <a:rPr lang="hr-HR" sz="2000" dirty="0" smtClean="0">
                <a:solidFill>
                  <a:srgbClr val="295A4D"/>
                </a:solidFill>
                <a:latin typeface=""/>
              </a:rPr>
              <a:t> for Applicants):</a:t>
            </a:r>
          </a:p>
          <a:p>
            <a:endParaRPr lang="hr-HR" sz="2000" dirty="0" smtClean="0">
              <a:solidFill>
                <a:srgbClr val="295A4D"/>
              </a:solidFill>
              <a:latin typeface=""/>
            </a:endParaRPr>
          </a:p>
          <a:p>
            <a:pPr marL="342900" indent="-342900">
              <a:buFont typeface="Arial" panose="020B0604020202020204" pitchFamily="34" charset="0"/>
              <a:buChar char="•"/>
            </a:pPr>
            <a:r>
              <a:rPr lang="hr-HR" sz="2000" b="1" dirty="0">
                <a:solidFill>
                  <a:srgbClr val="295A4D"/>
                </a:solidFill>
                <a:latin typeface=""/>
              </a:rPr>
              <a:t>Jasno definirani ciljevi: </a:t>
            </a:r>
            <a:r>
              <a:rPr lang="hr-HR" sz="2000" dirty="0">
                <a:solidFill>
                  <a:srgbClr val="295A4D"/>
                </a:solidFill>
                <a:latin typeface=""/>
              </a:rPr>
              <a:t>Misije imaju precizno postavljene </a:t>
            </a:r>
            <a:r>
              <a:rPr lang="hr-HR" sz="2000" dirty="0" smtClean="0">
                <a:solidFill>
                  <a:srgbClr val="295A4D"/>
                </a:solidFill>
                <a:latin typeface=""/>
              </a:rPr>
              <a:t>društvene ili tehnološke ciljeve</a:t>
            </a:r>
          </a:p>
          <a:p>
            <a:pPr marL="342900" indent="-342900">
              <a:buFont typeface="Arial" panose="020B0604020202020204" pitchFamily="34" charset="0"/>
              <a:buChar char="•"/>
            </a:pPr>
            <a:r>
              <a:rPr lang="hr-HR" sz="2000" b="1" dirty="0" smtClean="0">
                <a:solidFill>
                  <a:srgbClr val="295A4D"/>
                </a:solidFill>
                <a:latin typeface=""/>
              </a:rPr>
              <a:t>Široki </a:t>
            </a:r>
            <a:r>
              <a:rPr lang="hr-HR" sz="2000" b="1" dirty="0">
                <a:solidFill>
                  <a:srgbClr val="295A4D"/>
                </a:solidFill>
                <a:latin typeface=""/>
              </a:rPr>
              <a:t>opseg djelovanja: </a:t>
            </a:r>
            <a:r>
              <a:rPr lang="hr-HR" sz="2000" dirty="0">
                <a:solidFill>
                  <a:srgbClr val="295A4D"/>
                </a:solidFill>
                <a:latin typeface=""/>
              </a:rPr>
              <a:t>Provode se u velikom razmjeru uz značajna ulaganja i očekivani </a:t>
            </a:r>
            <a:r>
              <a:rPr lang="hr-HR" sz="2000" dirty="0" smtClean="0">
                <a:solidFill>
                  <a:srgbClr val="295A4D"/>
                </a:solidFill>
                <a:latin typeface=""/>
              </a:rPr>
              <a:t>učinak</a:t>
            </a:r>
          </a:p>
          <a:p>
            <a:pPr marL="342900" indent="-342900">
              <a:buFont typeface="Arial" panose="020B0604020202020204" pitchFamily="34" charset="0"/>
              <a:buChar char="•"/>
            </a:pPr>
            <a:r>
              <a:rPr lang="hr-HR" sz="2000" b="1" dirty="0" err="1" smtClean="0">
                <a:solidFill>
                  <a:srgbClr val="295A4D"/>
                </a:solidFill>
                <a:latin typeface=""/>
              </a:rPr>
              <a:t>Transformativne</a:t>
            </a:r>
            <a:r>
              <a:rPr lang="hr-HR" sz="2000" b="1" dirty="0" smtClean="0">
                <a:solidFill>
                  <a:srgbClr val="295A4D"/>
                </a:solidFill>
                <a:latin typeface=""/>
              </a:rPr>
              <a:t> </a:t>
            </a:r>
            <a:r>
              <a:rPr lang="hr-HR" sz="2000" b="1" dirty="0">
                <a:solidFill>
                  <a:srgbClr val="295A4D"/>
                </a:solidFill>
                <a:latin typeface=""/>
              </a:rPr>
              <a:t>promjene: </a:t>
            </a:r>
            <a:r>
              <a:rPr lang="hr-HR" sz="2000" dirty="0">
                <a:solidFill>
                  <a:srgbClr val="295A4D"/>
                </a:solidFill>
                <a:latin typeface=""/>
              </a:rPr>
              <a:t>Usmjerene su na dubinske promjene kroz inovativna </a:t>
            </a:r>
            <a:r>
              <a:rPr lang="hr-HR" sz="2000" dirty="0" smtClean="0">
                <a:solidFill>
                  <a:srgbClr val="295A4D"/>
                </a:solidFill>
                <a:latin typeface=""/>
              </a:rPr>
              <a:t>rješenja</a:t>
            </a:r>
          </a:p>
          <a:p>
            <a:pPr marL="342900" indent="-342900">
              <a:buFont typeface="Arial" panose="020B0604020202020204" pitchFamily="34" charset="0"/>
              <a:buChar char="•"/>
            </a:pPr>
            <a:r>
              <a:rPr lang="hr-HR" sz="2000" b="1" dirty="0" smtClean="0">
                <a:solidFill>
                  <a:srgbClr val="295A4D"/>
                </a:solidFill>
                <a:latin typeface=""/>
              </a:rPr>
              <a:t>Multidisciplinarnost</a:t>
            </a:r>
            <a:r>
              <a:rPr lang="hr-HR" sz="2000" b="1" dirty="0">
                <a:solidFill>
                  <a:srgbClr val="295A4D"/>
                </a:solidFill>
                <a:latin typeface=""/>
              </a:rPr>
              <a:t>: </a:t>
            </a:r>
            <a:r>
              <a:rPr lang="hr-HR" sz="2000" dirty="0">
                <a:solidFill>
                  <a:srgbClr val="295A4D"/>
                </a:solidFill>
                <a:latin typeface=""/>
              </a:rPr>
              <a:t>Uključuju različite tehnologije, sektore i </a:t>
            </a:r>
            <a:r>
              <a:rPr lang="hr-HR" sz="2000" dirty="0" smtClean="0">
                <a:solidFill>
                  <a:srgbClr val="295A4D"/>
                </a:solidFill>
                <a:latin typeface=""/>
              </a:rPr>
              <a:t>dionike</a:t>
            </a:r>
          </a:p>
          <a:p>
            <a:pPr marL="342900" indent="-342900">
              <a:buFont typeface="Arial" panose="020B0604020202020204" pitchFamily="34" charset="0"/>
              <a:buChar char="•"/>
            </a:pPr>
            <a:r>
              <a:rPr lang="hr-HR" sz="2000" b="1" dirty="0" smtClean="0">
                <a:solidFill>
                  <a:srgbClr val="295A4D"/>
                </a:solidFill>
                <a:latin typeface=""/>
              </a:rPr>
              <a:t>Poticanje </a:t>
            </a:r>
            <a:r>
              <a:rPr lang="hr-HR" sz="2000" b="1" dirty="0">
                <a:solidFill>
                  <a:srgbClr val="295A4D"/>
                </a:solidFill>
                <a:latin typeface=""/>
              </a:rPr>
              <a:t>suradnje: </a:t>
            </a:r>
            <a:r>
              <a:rPr lang="hr-HR" sz="2000" dirty="0">
                <a:solidFill>
                  <a:srgbClr val="295A4D"/>
                </a:solidFill>
                <a:latin typeface=""/>
              </a:rPr>
              <a:t>Promiču partnerstva između akademije, istraživačkih organizacija i </a:t>
            </a:r>
            <a:r>
              <a:rPr lang="hr-HR" sz="2000" dirty="0" smtClean="0">
                <a:solidFill>
                  <a:srgbClr val="295A4D"/>
                </a:solidFill>
                <a:latin typeface=""/>
              </a:rPr>
              <a:t>industrije</a:t>
            </a:r>
          </a:p>
          <a:p>
            <a:pPr marL="342900" indent="-342900">
              <a:buFont typeface="Arial" panose="020B0604020202020204" pitchFamily="34" charset="0"/>
              <a:buChar char="•"/>
            </a:pPr>
            <a:r>
              <a:rPr lang="hr-HR" sz="2000" b="1" dirty="0" smtClean="0">
                <a:solidFill>
                  <a:srgbClr val="295A4D"/>
                </a:solidFill>
                <a:latin typeface=""/>
              </a:rPr>
              <a:t>Učinak </a:t>
            </a:r>
            <a:r>
              <a:rPr lang="hr-HR" sz="2000" b="1" dirty="0">
                <a:solidFill>
                  <a:srgbClr val="295A4D"/>
                </a:solidFill>
                <a:latin typeface=""/>
              </a:rPr>
              <a:t>i skalabilnost: </a:t>
            </a:r>
            <a:r>
              <a:rPr lang="hr-HR" sz="2000" dirty="0">
                <a:solidFill>
                  <a:srgbClr val="295A4D"/>
                </a:solidFill>
                <a:latin typeface=""/>
              </a:rPr>
              <a:t>Teže mjerljivim, održivim i proširivim </a:t>
            </a:r>
            <a:r>
              <a:rPr lang="hr-HR" sz="2000" dirty="0" smtClean="0">
                <a:solidFill>
                  <a:srgbClr val="295A4D"/>
                </a:solidFill>
                <a:latin typeface=""/>
              </a:rPr>
              <a:t>rezultatima</a:t>
            </a: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4" name="Picture 13">
            <a:extLst>
              <a:ext uri="{FF2B5EF4-FFF2-40B4-BE49-F238E27FC236}">
                <a16:creationId xmlns:a16="http://schemas.microsoft.com/office/drawing/2014/main" id="{DC943244-DFB9-E67A-4E54-DD69737B4A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3686" y="2550748"/>
            <a:ext cx="585535" cy="585535"/>
          </a:xfrm>
          <a:prstGeom prst="rect">
            <a:avLst/>
          </a:prstGeom>
        </p:spPr>
      </p:pic>
      <p:pic>
        <p:nvPicPr>
          <p:cNvPr id="9" name="Picture 8">
            <a:extLst>
              <a:ext uri="{FF2B5EF4-FFF2-40B4-BE49-F238E27FC236}">
                <a16:creationId xmlns:a16="http://schemas.microsoft.com/office/drawing/2014/main" id="{8ACDDEC9-A2E2-41E6-3C28-364D0A8BCA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5852" y="948676"/>
            <a:ext cx="743369" cy="743369"/>
          </a:xfrm>
          <a:prstGeom prst="rect">
            <a:avLst/>
          </a:prstGeom>
        </p:spPr>
      </p:pic>
      <p:pic>
        <p:nvPicPr>
          <p:cNvPr id="10" name="Picture 9">
            <a:extLst>
              <a:ext uri="{FF2B5EF4-FFF2-40B4-BE49-F238E27FC236}">
                <a16:creationId xmlns:a16="http://schemas.microsoft.com/office/drawing/2014/main" id="{1D45F7D4-15A7-EA43-4E91-D99338AC303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7617" y="3407755"/>
            <a:ext cx="689587" cy="689587"/>
          </a:xfrm>
          <a:prstGeom prst="rect">
            <a:avLst/>
          </a:prstGeom>
        </p:spPr>
      </p:pic>
    </p:spTree>
    <p:extLst>
      <p:ext uri="{BB962C8B-B14F-4D97-AF65-F5344CB8AC3E}">
        <p14:creationId xmlns:p14="http://schemas.microsoft.com/office/powerpoint/2010/main" val="3345261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pl-PL" sz="2400" dirty="0"/>
              <a:t>Ključni koraci za definiranje projektne misije</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Table 2"/>
          <p:cNvGraphicFramePr>
            <a:graphicFrameLocks noGrp="1"/>
          </p:cNvGraphicFramePr>
          <p:nvPr>
            <p:extLst>
              <p:ext uri="{D42A27DB-BD31-4B8C-83A1-F6EECF244321}">
                <p14:modId xmlns:p14="http://schemas.microsoft.com/office/powerpoint/2010/main" val="2253291839"/>
              </p:ext>
            </p:extLst>
          </p:nvPr>
        </p:nvGraphicFramePr>
        <p:xfrm>
          <a:off x="360485" y="876055"/>
          <a:ext cx="11561883" cy="5515952"/>
        </p:xfrm>
        <a:graphic>
          <a:graphicData uri="http://schemas.openxmlformats.org/drawingml/2006/table">
            <a:tbl>
              <a:tblPr/>
              <a:tblGrid>
                <a:gridCol w="3425648">
                  <a:extLst>
                    <a:ext uri="{9D8B030D-6E8A-4147-A177-3AD203B41FA5}">
                      <a16:colId xmlns:a16="http://schemas.microsoft.com/office/drawing/2014/main" val="297496466"/>
                    </a:ext>
                  </a:extLst>
                </a:gridCol>
                <a:gridCol w="8136235">
                  <a:extLst>
                    <a:ext uri="{9D8B030D-6E8A-4147-A177-3AD203B41FA5}">
                      <a16:colId xmlns:a16="http://schemas.microsoft.com/office/drawing/2014/main" val="819723257"/>
                    </a:ext>
                  </a:extLst>
                </a:gridCol>
              </a:tblGrid>
              <a:tr h="593491">
                <a:tc>
                  <a:txBody>
                    <a:bodyPr/>
                    <a:lstStyle/>
                    <a:p>
                      <a:pPr marL="0" indent="0" algn="l">
                        <a:buFont typeface="+mj-lt"/>
                        <a:buNone/>
                      </a:pPr>
                      <a:r>
                        <a:rPr lang="hr-HR" sz="1600" b="1" dirty="0" smtClean="0">
                          <a:solidFill>
                            <a:srgbClr val="295A4D"/>
                          </a:solidFill>
                          <a:effectLst/>
                          <a:latin typeface="Arial" panose="020B0604020202020204" pitchFamily="34" charset="0"/>
                          <a:cs typeface="Arial" panose="020B0604020202020204" pitchFamily="34" charset="0"/>
                        </a:rPr>
                        <a:t>1. Odaberite izazov i temu</a:t>
                      </a:r>
                      <a:endParaRPr lang="hr-HR"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just"/>
                      <a:r>
                        <a:rPr lang="hr-HR" sz="1600" b="0" dirty="0" smtClean="0">
                          <a:solidFill>
                            <a:srgbClr val="295A4D"/>
                          </a:solidFill>
                          <a:effectLst/>
                          <a:latin typeface="Arial" panose="020B0604020202020204" pitchFamily="34" charset="0"/>
                          <a:cs typeface="Arial" panose="020B0604020202020204" pitchFamily="34" charset="0"/>
                        </a:rPr>
                        <a:t>Identificirajte relevantni izazov iz Poziva i temu te razumijte njihov kontekst kroz strateške dokumente.</a:t>
                      </a:r>
                      <a:endParaRPr lang="hr-HR" sz="1600" b="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1958693583"/>
                  </a:ext>
                </a:extLst>
              </a:tr>
              <a:tr h="1364913">
                <a:tc>
                  <a:txBody>
                    <a:bodyPr/>
                    <a:lstStyle/>
                    <a:p>
                      <a:pPr marL="0" indent="0">
                        <a:buFont typeface="+mj-lt"/>
                        <a:buNone/>
                      </a:pPr>
                      <a:r>
                        <a:rPr lang="hr-HR" sz="1600" b="1" dirty="0" smtClean="0">
                          <a:solidFill>
                            <a:srgbClr val="295A4D"/>
                          </a:solidFill>
                          <a:effectLst/>
                          <a:latin typeface="Arial" panose="020B0604020202020204" pitchFamily="34" charset="0"/>
                          <a:cs typeface="Arial" panose="020B0604020202020204" pitchFamily="34" charset="0"/>
                        </a:rPr>
                        <a:t>2. Definirajte izjavu o misiji</a:t>
                      </a:r>
                      <a:endParaRPr lang="en-US"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Sročite kratku i jasnu misiju usklađenu s ciljevima Poziva i </a:t>
                      </a:r>
                      <a:r>
                        <a:rPr lang="hr-HR" sz="1600" dirty="0" err="1" smtClean="0">
                          <a:solidFill>
                            <a:srgbClr val="295A4D"/>
                          </a:solidFill>
                          <a:effectLst/>
                          <a:latin typeface="Arial" panose="020B0604020202020204" pitchFamily="34" charset="0"/>
                          <a:cs typeface="Arial" panose="020B0604020202020204" pitchFamily="34" charset="0"/>
                        </a:rPr>
                        <a:t>ToC</a:t>
                      </a:r>
                      <a:r>
                        <a:rPr lang="hr-HR" sz="1600" dirty="0" smtClean="0">
                          <a:solidFill>
                            <a:srgbClr val="295A4D"/>
                          </a:solidFill>
                          <a:effectLst/>
                          <a:latin typeface="Arial" panose="020B0604020202020204" pitchFamily="34" charset="0"/>
                          <a:cs typeface="Arial" panose="020B0604020202020204" pitchFamily="34" charset="0"/>
                        </a:rPr>
                        <a:t> okvirom – neka bude specifična, inovativna, ostvariva i održiva.</a:t>
                      </a:r>
                    </a:p>
                    <a:p>
                      <a:pPr algn="just"/>
                      <a:endParaRPr lang="hr-HR" sz="1600" dirty="0" smtClean="0">
                        <a:solidFill>
                          <a:srgbClr val="295A4D"/>
                        </a:solidFill>
                        <a:effectLst/>
                        <a:latin typeface="Arial" panose="020B0604020202020204" pitchFamily="34" charset="0"/>
                        <a:cs typeface="Arial" panose="020B0604020202020204" pitchFamily="34" charset="0"/>
                      </a:endParaRPr>
                    </a:p>
                    <a:p>
                      <a:pPr algn="just"/>
                      <a:r>
                        <a:rPr lang="en-US" sz="1600" i="1" dirty="0" smtClean="0">
                          <a:solidFill>
                            <a:srgbClr val="295A4D"/>
                          </a:solidFill>
                          <a:effectLst/>
                          <a:latin typeface="Arial" panose="020B0604020202020204" pitchFamily="34" charset="0"/>
                          <a:cs typeface="Arial" panose="020B0604020202020204" pitchFamily="34" charset="0"/>
                        </a:rPr>
                        <a:t>Example template: “Our mission is to [action] by [method] in order to [desired outcome] for [target group] within [challenge area]”.</a:t>
                      </a:r>
                      <a:endParaRPr lang="hr-HR" sz="1600" i="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2898336171"/>
                  </a:ext>
                </a:extLst>
              </a:tr>
              <a:tr h="625074">
                <a:tc>
                  <a:txBody>
                    <a:bodyPr/>
                    <a:lstStyle/>
                    <a:p>
                      <a:pPr marL="0" indent="0">
                        <a:buFont typeface="+mj-lt"/>
                        <a:buNone/>
                      </a:pPr>
                      <a:r>
                        <a:rPr lang="hr-HR" sz="1600" b="1" dirty="0" smtClean="0">
                          <a:solidFill>
                            <a:srgbClr val="295A4D"/>
                          </a:solidFill>
                          <a:effectLst/>
                          <a:latin typeface="Arial" panose="020B0604020202020204" pitchFamily="34" charset="0"/>
                          <a:cs typeface="Arial" panose="020B0604020202020204" pitchFamily="34" charset="0"/>
                        </a:rPr>
                        <a:t>3. </a:t>
                      </a:r>
                      <a:r>
                        <a:rPr lang="en-US" sz="1600" b="1" dirty="0" err="1" smtClean="0">
                          <a:solidFill>
                            <a:srgbClr val="295A4D"/>
                          </a:solidFill>
                          <a:effectLst/>
                          <a:latin typeface="Arial" panose="020B0604020202020204" pitchFamily="34" charset="0"/>
                          <a:cs typeface="Arial" panose="020B0604020202020204" pitchFamily="34" charset="0"/>
                        </a:rPr>
                        <a:t>Analizirajte</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ekosustav</a:t>
                      </a:r>
                      <a:endParaRPr lang="hr-HR"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Upoznajte se s ključnim dionicima, tržišnim uvjetima i regulatornim zahtjevima koji utječu na vašu misiju.</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101580291"/>
                  </a:ext>
                </a:extLst>
              </a:tr>
              <a:tr h="619914">
                <a:tc>
                  <a:txBody>
                    <a:bodyPr/>
                    <a:lstStyle/>
                    <a:p>
                      <a:pPr marL="0" indent="0">
                        <a:buFont typeface="+mj-lt"/>
                        <a:buNone/>
                      </a:pPr>
                      <a:r>
                        <a:rPr lang="hr-HR" sz="1600" b="1" dirty="0" smtClean="0">
                          <a:solidFill>
                            <a:srgbClr val="295A4D"/>
                          </a:solidFill>
                          <a:effectLst/>
                          <a:latin typeface="Arial" panose="020B0604020202020204" pitchFamily="34" charset="0"/>
                          <a:cs typeface="Arial" panose="020B0604020202020204" pitchFamily="34" charset="0"/>
                        </a:rPr>
                        <a:t>4. </a:t>
                      </a:r>
                      <a:r>
                        <a:rPr lang="en-US" sz="1600" b="1" dirty="0" err="1" smtClean="0">
                          <a:solidFill>
                            <a:srgbClr val="295A4D"/>
                          </a:solidFill>
                          <a:effectLst/>
                          <a:latin typeface="Arial" panose="020B0604020202020204" pitchFamily="34" charset="0"/>
                          <a:cs typeface="Arial" panose="020B0604020202020204" pitchFamily="34" charset="0"/>
                        </a:rPr>
                        <a:t>Opišite</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očekivane</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učinke</a:t>
                      </a:r>
                      <a:endParaRPr lang="en-US"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Postavite mjerljive ciljeve i objasnite društveni i gospodarski doprinos vaše misije</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2310418001"/>
                  </a:ext>
                </a:extLst>
              </a:tr>
              <a:tr h="47286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hr-HR" sz="1600" b="1" dirty="0" smtClean="0">
                          <a:solidFill>
                            <a:srgbClr val="295A4D"/>
                          </a:solidFill>
                          <a:effectLst/>
                          <a:latin typeface="Arial" panose="020B0604020202020204" pitchFamily="34" charset="0"/>
                          <a:cs typeface="Arial" panose="020B0604020202020204" pitchFamily="34" charset="0"/>
                        </a:rPr>
                        <a:t>5. </a:t>
                      </a:r>
                      <a:r>
                        <a:rPr lang="en-US" sz="1600" b="1" dirty="0" err="1" smtClean="0">
                          <a:solidFill>
                            <a:srgbClr val="295A4D"/>
                          </a:solidFill>
                          <a:effectLst/>
                          <a:latin typeface="Arial" panose="020B0604020202020204" pitchFamily="34" charset="0"/>
                          <a:cs typeface="Arial" panose="020B0604020202020204" pitchFamily="34" charset="0"/>
                        </a:rPr>
                        <a:t>Pripremite</a:t>
                      </a:r>
                      <a:r>
                        <a:rPr lang="en-US" sz="1600" b="1" dirty="0" smtClean="0">
                          <a:solidFill>
                            <a:srgbClr val="295A4D"/>
                          </a:solidFill>
                          <a:effectLst/>
                          <a:latin typeface="Arial" panose="020B0604020202020204" pitchFamily="34" charset="0"/>
                          <a:cs typeface="Arial" panose="020B0604020202020204" pitchFamily="34" charset="0"/>
                        </a:rPr>
                        <a:t> plan </a:t>
                      </a:r>
                      <a:r>
                        <a:rPr lang="en-US" sz="1600" b="1" dirty="0" err="1" smtClean="0">
                          <a:solidFill>
                            <a:srgbClr val="295A4D"/>
                          </a:solidFill>
                          <a:effectLst/>
                          <a:latin typeface="Arial" panose="020B0604020202020204" pitchFamily="34" charset="0"/>
                          <a:cs typeface="Arial" panose="020B0604020202020204" pitchFamily="34" charset="0"/>
                        </a:rPr>
                        <a:t>provedbe</a:t>
                      </a:r>
                      <a:endParaRPr lang="hr-HR"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Opišite metodologiju, resurse i vremenski okvir kroz ključne aktivnosti i faze</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565617005"/>
                  </a:ext>
                </a:extLst>
              </a:tr>
              <a:tr h="63976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hr-HR" sz="1600" b="1" dirty="0" smtClean="0">
                          <a:solidFill>
                            <a:srgbClr val="295A4D"/>
                          </a:solidFill>
                          <a:effectLst/>
                          <a:latin typeface="Arial" panose="020B0604020202020204" pitchFamily="34" charset="0"/>
                          <a:cs typeface="Arial" panose="020B0604020202020204" pitchFamily="34" charset="0"/>
                        </a:rPr>
                        <a:t>6.</a:t>
                      </a:r>
                      <a:r>
                        <a:rPr lang="hr-HR" sz="1600" b="1" baseline="0"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Uspostavite</a:t>
                      </a:r>
                      <a:r>
                        <a:rPr lang="en-US" sz="1600" b="1" dirty="0" smtClean="0">
                          <a:solidFill>
                            <a:srgbClr val="295A4D"/>
                          </a:solidFill>
                          <a:effectLst/>
                          <a:latin typeface="Arial" panose="020B0604020202020204" pitchFamily="34" charset="0"/>
                          <a:cs typeface="Arial" panose="020B0604020202020204" pitchFamily="34" charset="0"/>
                        </a:rPr>
                        <a:t> </a:t>
                      </a:r>
                      <a:r>
                        <a:rPr lang="hr-HR" sz="1600" b="1" dirty="0" smtClean="0">
                          <a:solidFill>
                            <a:srgbClr val="295A4D"/>
                          </a:solidFill>
                          <a:effectLst/>
                          <a:latin typeface="Arial" panose="020B0604020202020204" pitchFamily="34" charset="0"/>
                          <a:cs typeface="Arial" panose="020B0604020202020204" pitchFamily="34" charset="0"/>
                        </a:rPr>
                        <a:t>suradnju i partnerstva</a:t>
                      </a:r>
                    </a:p>
                  </a:txBody>
                  <a:tcPr marL="75111" marR="75111" marT="37556" marB="37556" anchor="ctr">
                    <a:lnL>
                      <a:noFill/>
                    </a:lnL>
                    <a:lnR>
                      <a:noFill/>
                    </a:lnR>
                    <a:lnT>
                      <a:noFill/>
                    </a:lnT>
                    <a:lnB>
                      <a:noFill/>
                    </a:lnB>
                    <a:solidFill>
                      <a:srgbClr val="F0F0F0"/>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Uključite dionike</a:t>
                      </a:r>
                      <a:r>
                        <a:rPr lang="hr-HR" sz="1600" baseline="0" dirty="0" smtClean="0">
                          <a:solidFill>
                            <a:srgbClr val="295A4D"/>
                          </a:solidFill>
                          <a:effectLst/>
                          <a:latin typeface="Arial" panose="020B0604020202020204" pitchFamily="34" charset="0"/>
                          <a:cs typeface="Arial" panose="020B0604020202020204" pitchFamily="34" charset="0"/>
                        </a:rPr>
                        <a:t> </a:t>
                      </a:r>
                      <a:r>
                        <a:rPr lang="hr-HR" sz="1600" dirty="0" smtClean="0">
                          <a:solidFill>
                            <a:srgbClr val="295A4D"/>
                          </a:solidFill>
                          <a:effectLst/>
                          <a:latin typeface="Arial" panose="020B0604020202020204" pitchFamily="34" charset="0"/>
                          <a:cs typeface="Arial" panose="020B0604020202020204" pitchFamily="34" charset="0"/>
                        </a:rPr>
                        <a:t>iz različitih sektora, zajednica i po mogućnosti međunarodnog okruženja</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3772977406"/>
                  </a:ext>
                </a:extLst>
              </a:tr>
              <a:tr h="574858">
                <a:tc>
                  <a:txBody>
                    <a:bodyPr/>
                    <a:lstStyle/>
                    <a:p>
                      <a:pPr marL="0" indent="0">
                        <a:buFont typeface="+mj-lt"/>
                        <a:buNone/>
                      </a:pPr>
                      <a:r>
                        <a:rPr lang="hr-HR" sz="1600" b="1" dirty="0" smtClean="0">
                          <a:solidFill>
                            <a:srgbClr val="295A4D"/>
                          </a:solidFill>
                          <a:effectLst/>
                          <a:latin typeface="Arial" panose="020B0604020202020204" pitchFamily="34" charset="0"/>
                          <a:cs typeface="Arial" panose="020B0604020202020204" pitchFamily="34" charset="0"/>
                        </a:rPr>
                        <a:t>7. </a:t>
                      </a:r>
                      <a:r>
                        <a:rPr lang="en-US" sz="1600" b="1" dirty="0" err="1" smtClean="0">
                          <a:solidFill>
                            <a:srgbClr val="295A4D"/>
                          </a:solidFill>
                          <a:effectLst/>
                          <a:latin typeface="Arial" panose="020B0604020202020204" pitchFamily="34" charset="0"/>
                          <a:cs typeface="Arial" panose="020B0604020202020204" pitchFamily="34" charset="0"/>
                        </a:rPr>
                        <a:t>Osigurajte</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etičku</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usklađenost</a:t>
                      </a:r>
                      <a:endParaRPr lang="hr-HR"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Postupajte u skladu s etičkim standardima</a:t>
                      </a:r>
                      <a:r>
                        <a:rPr lang="hr-HR" sz="1600" baseline="0" dirty="0" smtClean="0">
                          <a:solidFill>
                            <a:srgbClr val="295A4D"/>
                          </a:solidFill>
                          <a:effectLst/>
                          <a:latin typeface="Arial" panose="020B0604020202020204" pitchFamily="34" charset="0"/>
                          <a:cs typeface="Arial" panose="020B0604020202020204" pitchFamily="34" charset="0"/>
                        </a:rPr>
                        <a:t> projekta DIGIT</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3622152238"/>
                  </a:ext>
                </a:extLst>
              </a:tr>
              <a:tr h="625074">
                <a:tc>
                  <a:txBody>
                    <a:bodyPr/>
                    <a:lstStyle/>
                    <a:p>
                      <a:pPr marL="0" indent="0">
                        <a:buFont typeface="+mj-lt"/>
                        <a:buNone/>
                      </a:pPr>
                      <a:r>
                        <a:rPr lang="hr-HR" sz="1600" b="1" dirty="0" smtClean="0">
                          <a:solidFill>
                            <a:srgbClr val="295A4D"/>
                          </a:solidFill>
                          <a:effectLst/>
                          <a:latin typeface="Arial" panose="020B0604020202020204" pitchFamily="34" charset="0"/>
                          <a:cs typeface="Arial" panose="020B0604020202020204" pitchFamily="34" charset="0"/>
                        </a:rPr>
                        <a:t>8. </a:t>
                      </a:r>
                      <a:r>
                        <a:rPr lang="en-US" sz="1600" b="1" dirty="0" err="1" smtClean="0">
                          <a:solidFill>
                            <a:srgbClr val="295A4D"/>
                          </a:solidFill>
                          <a:effectLst/>
                          <a:latin typeface="Arial" panose="020B0604020202020204" pitchFamily="34" charset="0"/>
                          <a:cs typeface="Arial" panose="020B0604020202020204" pitchFamily="34" charset="0"/>
                        </a:rPr>
                        <a:t>Izradite</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kvalitetan</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projektni</a:t>
                      </a:r>
                      <a:r>
                        <a:rPr lang="en-US" sz="1600" b="1" dirty="0" smtClean="0">
                          <a:solidFill>
                            <a:srgbClr val="295A4D"/>
                          </a:solidFill>
                          <a:effectLst/>
                          <a:latin typeface="Arial" panose="020B0604020202020204" pitchFamily="34" charset="0"/>
                          <a:cs typeface="Arial" panose="020B0604020202020204" pitchFamily="34" charset="0"/>
                        </a:rPr>
                        <a:t> </a:t>
                      </a:r>
                      <a:r>
                        <a:rPr lang="en-US" sz="1600" b="1" dirty="0" err="1" smtClean="0">
                          <a:solidFill>
                            <a:srgbClr val="295A4D"/>
                          </a:solidFill>
                          <a:effectLst/>
                          <a:latin typeface="Arial" panose="020B0604020202020204" pitchFamily="34" charset="0"/>
                          <a:cs typeface="Arial" panose="020B0604020202020204" pitchFamily="34" charset="0"/>
                        </a:rPr>
                        <a:t>prijedlog</a:t>
                      </a:r>
                      <a:endParaRPr lang="en-US" sz="16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just"/>
                      <a:r>
                        <a:rPr lang="hr-HR" sz="1600" dirty="0" smtClean="0">
                          <a:solidFill>
                            <a:srgbClr val="295A4D"/>
                          </a:solidFill>
                          <a:effectLst/>
                          <a:latin typeface="Arial" panose="020B0604020202020204" pitchFamily="34" charset="0"/>
                          <a:cs typeface="Arial" panose="020B0604020202020204" pitchFamily="34" charset="0"/>
                        </a:rPr>
                        <a:t>Slijedite zadane predloške (Concept note i </a:t>
                      </a:r>
                      <a:r>
                        <a:rPr lang="hr-HR" sz="1600" dirty="0" err="1" smtClean="0">
                          <a:solidFill>
                            <a:srgbClr val="295A4D"/>
                          </a:solidFill>
                          <a:effectLst/>
                          <a:latin typeface="Arial" panose="020B0604020202020204" pitchFamily="34" charset="0"/>
                          <a:cs typeface="Arial" panose="020B0604020202020204" pitchFamily="34" charset="0"/>
                        </a:rPr>
                        <a:t>Full</a:t>
                      </a:r>
                      <a:r>
                        <a:rPr lang="hr-HR" sz="1600" baseline="0" dirty="0" smtClean="0">
                          <a:solidFill>
                            <a:srgbClr val="295A4D"/>
                          </a:solidFill>
                          <a:effectLst/>
                          <a:latin typeface="Arial" panose="020B0604020202020204" pitchFamily="34" charset="0"/>
                          <a:cs typeface="Arial" panose="020B0604020202020204" pitchFamily="34" charset="0"/>
                        </a:rPr>
                        <a:t> </a:t>
                      </a:r>
                      <a:r>
                        <a:rPr lang="hr-HR" sz="1600" baseline="0" dirty="0" err="1" smtClean="0">
                          <a:solidFill>
                            <a:srgbClr val="295A4D"/>
                          </a:solidFill>
                          <a:effectLst/>
                          <a:latin typeface="Arial" panose="020B0604020202020204" pitchFamily="34" charset="0"/>
                          <a:cs typeface="Arial" panose="020B0604020202020204" pitchFamily="34" charset="0"/>
                        </a:rPr>
                        <a:t>application</a:t>
                      </a:r>
                      <a:r>
                        <a:rPr lang="hr-HR" sz="1600" baseline="0" dirty="0" smtClean="0">
                          <a:solidFill>
                            <a:srgbClr val="295A4D"/>
                          </a:solidFill>
                          <a:effectLst/>
                          <a:latin typeface="Arial" panose="020B0604020202020204" pitchFamily="34" charset="0"/>
                          <a:cs typeface="Arial" panose="020B0604020202020204" pitchFamily="34" charset="0"/>
                        </a:rPr>
                        <a:t>)</a:t>
                      </a:r>
                      <a:r>
                        <a:rPr lang="hr-HR" sz="1600" dirty="0" smtClean="0">
                          <a:solidFill>
                            <a:srgbClr val="295A4D"/>
                          </a:solidFill>
                          <a:effectLst/>
                          <a:latin typeface="Arial" panose="020B0604020202020204" pitchFamily="34" charset="0"/>
                          <a:cs typeface="Arial" panose="020B0604020202020204" pitchFamily="34" charset="0"/>
                        </a:rPr>
                        <a:t> i jasno komunicirajte svoju misiju i pristup, potkrijepljeno relevantnim izvorima.</a:t>
                      </a:r>
                      <a:endParaRPr lang="hr-HR" sz="16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1728944728"/>
                  </a:ext>
                </a:extLst>
              </a:tr>
            </a:tbl>
          </a:graphicData>
        </a:graphic>
      </p:graphicFrame>
    </p:spTree>
    <p:extLst>
      <p:ext uri="{BB962C8B-B14F-4D97-AF65-F5344CB8AC3E}">
        <p14:creationId xmlns:p14="http://schemas.microsoft.com/office/powerpoint/2010/main" val="248018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77C8-4ED9-3464-7D79-D4C8A64FDFED}"/>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90444CB-D54B-DB82-EB97-C64C59520E28}"/>
              </a:ext>
            </a:extLst>
          </p:cNvPr>
          <p:cNvGrpSpPr/>
          <p:nvPr/>
        </p:nvGrpSpPr>
        <p:grpSpPr>
          <a:xfrm>
            <a:off x="391289" y="46708"/>
            <a:ext cx="11182004" cy="6814628"/>
            <a:chOff x="445078" y="117566"/>
            <a:chExt cx="11182004" cy="6814628"/>
          </a:xfrm>
        </p:grpSpPr>
        <p:sp>
          <p:nvSpPr>
            <p:cNvPr id="40" name="Rectangle: Diagonal Corners Snipped 44">
              <a:extLst>
                <a:ext uri="{FF2B5EF4-FFF2-40B4-BE49-F238E27FC236}">
                  <a16:creationId xmlns:a16="http://schemas.microsoft.com/office/drawing/2014/main" id="{511A1422-076D-55D9-0198-276E123B12C6}"/>
                </a:ext>
              </a:extLst>
            </p:cNvPr>
            <p:cNvSpPr/>
            <p:nvPr/>
          </p:nvSpPr>
          <p:spPr>
            <a:xfrm>
              <a:off x="454523" y="120307"/>
              <a:ext cx="3650989" cy="466422"/>
            </a:xfrm>
            <a:prstGeom prst="snip2Diag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8" name="Isosceles Triangle 47">
              <a:extLst>
                <a:ext uri="{FF2B5EF4-FFF2-40B4-BE49-F238E27FC236}">
                  <a16:creationId xmlns:a16="http://schemas.microsoft.com/office/drawing/2014/main" id="{0C581F54-EF29-E1A3-B080-F27B5FED4B21}"/>
                </a:ext>
              </a:extLst>
            </p:cNvPr>
            <p:cNvSpPr/>
            <p:nvPr/>
          </p:nvSpPr>
          <p:spPr>
            <a:xfrm>
              <a:off x="3076916" y="1185405"/>
              <a:ext cx="6993800" cy="1997793"/>
            </a:xfrm>
            <a:prstGeom prst="triangle">
              <a:avLst>
                <a:gd name="adj" fmla="val 5063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Arrow: Right 9">
              <a:extLst>
                <a:ext uri="{FF2B5EF4-FFF2-40B4-BE49-F238E27FC236}">
                  <a16:creationId xmlns:a16="http://schemas.microsoft.com/office/drawing/2014/main" id="{9E051116-B915-3E38-B23B-C5E30FA46C36}"/>
                </a:ext>
              </a:extLst>
            </p:cNvPr>
            <p:cNvSpPr/>
            <p:nvPr/>
          </p:nvSpPr>
          <p:spPr>
            <a:xfrm rot="16200000">
              <a:off x="-2403420" y="3230096"/>
              <a:ext cx="6368757" cy="671761"/>
            </a:xfrm>
            <a:prstGeom prst="rightArrow">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02D6C899-710C-DC1E-15E5-076637C411A0}"/>
                </a:ext>
              </a:extLst>
            </p:cNvPr>
            <p:cNvSpPr txBox="1"/>
            <p:nvPr/>
          </p:nvSpPr>
          <p:spPr>
            <a:xfrm rot="16200000">
              <a:off x="-111550" y="1570870"/>
              <a:ext cx="178475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8853"/>
                  </a:solidFill>
                  <a:effectLst/>
                  <a:uLnTx/>
                  <a:uFillTx/>
                  <a:latin typeface="Tw Cen MT" panose="020B0602020104020603"/>
                  <a:ea typeface="+mn-ea"/>
                  <a:cs typeface="+mn-cs"/>
                </a:rPr>
                <a:t>OUTCOMES</a:t>
              </a:r>
            </a:p>
          </p:txBody>
        </p:sp>
        <p:sp>
          <p:nvSpPr>
            <p:cNvPr id="12" name="Arrow: Curved Up 11">
              <a:extLst>
                <a:ext uri="{FF2B5EF4-FFF2-40B4-BE49-F238E27FC236}">
                  <a16:creationId xmlns:a16="http://schemas.microsoft.com/office/drawing/2014/main" id="{E757D9C4-A0E8-913D-42FA-6646E5CBFCA3}"/>
                </a:ext>
              </a:extLst>
            </p:cNvPr>
            <p:cNvSpPr/>
            <p:nvPr/>
          </p:nvSpPr>
          <p:spPr>
            <a:xfrm rot="16200000">
              <a:off x="-82306" y="2660104"/>
              <a:ext cx="2516829" cy="298368"/>
            </a:xfrm>
            <a:prstGeom prst="curvedUpArrow">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F9B03CA1-4810-D90E-9CC1-C973ADBA99F9}"/>
                </a:ext>
              </a:extLst>
            </p:cNvPr>
            <p:cNvSpPr txBox="1"/>
            <p:nvPr/>
          </p:nvSpPr>
          <p:spPr>
            <a:xfrm rot="16200000">
              <a:off x="60513" y="3357979"/>
              <a:ext cx="143351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8853"/>
                  </a:solidFill>
                  <a:effectLst/>
                  <a:uLnTx/>
                  <a:uFillTx/>
                  <a:latin typeface="Tw Cen MT" panose="020B0602020104020603"/>
                  <a:ea typeface="+mn-ea"/>
                  <a:cs typeface="+mn-cs"/>
                </a:rPr>
                <a:t>IMMEDIATE RESULTS</a:t>
              </a:r>
            </a:p>
          </p:txBody>
        </p:sp>
        <p:sp>
          <p:nvSpPr>
            <p:cNvPr id="14" name="TextBox 13">
              <a:extLst>
                <a:ext uri="{FF2B5EF4-FFF2-40B4-BE49-F238E27FC236}">
                  <a16:creationId xmlns:a16="http://schemas.microsoft.com/office/drawing/2014/main" id="{053C0470-9076-8A4A-9F79-A3FA1436C75E}"/>
                </a:ext>
              </a:extLst>
            </p:cNvPr>
            <p:cNvSpPr txBox="1"/>
            <p:nvPr/>
          </p:nvSpPr>
          <p:spPr>
            <a:xfrm rot="16200000">
              <a:off x="575367" y="2823937"/>
              <a:ext cx="11048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Assumptions</a:t>
              </a:r>
            </a:p>
          </p:txBody>
        </p:sp>
        <p:sp>
          <p:nvSpPr>
            <p:cNvPr id="15" name="TextBox 14">
              <a:extLst>
                <a:ext uri="{FF2B5EF4-FFF2-40B4-BE49-F238E27FC236}">
                  <a16:creationId xmlns:a16="http://schemas.microsoft.com/office/drawing/2014/main" id="{17FB068F-8D0E-920B-2270-6F4B8B026BB6}"/>
                </a:ext>
              </a:extLst>
            </p:cNvPr>
            <p:cNvSpPr txBox="1"/>
            <p:nvPr/>
          </p:nvSpPr>
          <p:spPr>
            <a:xfrm rot="16200000">
              <a:off x="84016" y="5265122"/>
              <a:ext cx="143352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8853"/>
                  </a:solidFill>
                  <a:effectLst/>
                  <a:uLnTx/>
                  <a:uFillTx/>
                  <a:latin typeface="Tw Cen MT" panose="020B0602020104020603"/>
                  <a:ea typeface="+mn-ea"/>
                  <a:cs typeface="+mn-cs"/>
                </a:rPr>
                <a:t>ACTIVITIES</a:t>
              </a:r>
            </a:p>
          </p:txBody>
        </p:sp>
        <p:sp>
          <p:nvSpPr>
            <p:cNvPr id="16" name="TextBox 15">
              <a:extLst>
                <a:ext uri="{FF2B5EF4-FFF2-40B4-BE49-F238E27FC236}">
                  <a16:creationId xmlns:a16="http://schemas.microsoft.com/office/drawing/2014/main" id="{04D09F73-155E-E3EC-D33D-10A7908037F6}"/>
                </a:ext>
              </a:extLst>
            </p:cNvPr>
            <p:cNvSpPr txBox="1"/>
            <p:nvPr/>
          </p:nvSpPr>
          <p:spPr>
            <a:xfrm rot="16200000">
              <a:off x="293126" y="6281045"/>
              <a:ext cx="102529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E8853"/>
                  </a:solidFill>
                  <a:effectLst/>
                  <a:uLnTx/>
                  <a:uFillTx/>
                  <a:latin typeface="Tw Cen MT" panose="020B0602020104020603"/>
                  <a:ea typeface="+mn-ea"/>
                  <a:cs typeface="+mn-cs"/>
                </a:rPr>
                <a:t>INPUTS</a:t>
              </a:r>
            </a:p>
          </p:txBody>
        </p:sp>
        <p:sp>
          <p:nvSpPr>
            <p:cNvPr id="28" name="Rectangle 27">
              <a:extLst>
                <a:ext uri="{FF2B5EF4-FFF2-40B4-BE49-F238E27FC236}">
                  <a16:creationId xmlns:a16="http://schemas.microsoft.com/office/drawing/2014/main" id="{CEB66FE6-F6E8-B19D-6FAE-1FFA1ACDF937}"/>
                </a:ext>
              </a:extLst>
            </p:cNvPr>
            <p:cNvSpPr/>
            <p:nvPr/>
          </p:nvSpPr>
          <p:spPr>
            <a:xfrm>
              <a:off x="1546315" y="6074425"/>
              <a:ext cx="6684248" cy="633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Grant awarded by the DIGIT Project and private co-financing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Project management is organized</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Organizational and stakeholder support for the implementation of research and other activities</a:t>
              </a:r>
            </a:p>
          </p:txBody>
        </p:sp>
        <p:pic>
          <p:nvPicPr>
            <p:cNvPr id="29" name="Graphic 28" descr="Coins">
              <a:extLst>
                <a:ext uri="{FF2B5EF4-FFF2-40B4-BE49-F238E27FC236}">
                  <a16:creationId xmlns:a16="http://schemas.microsoft.com/office/drawing/2014/main" id="{88CC44B9-A7F2-A274-AAB4-5E53235FB4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43578" y="6029101"/>
              <a:ext cx="228600" cy="228600"/>
            </a:xfrm>
            <a:prstGeom prst="rect">
              <a:avLst/>
            </a:prstGeom>
          </p:spPr>
        </p:pic>
        <p:pic>
          <p:nvPicPr>
            <p:cNvPr id="30" name="Graphic 29" descr="Users">
              <a:extLst>
                <a:ext uri="{FF2B5EF4-FFF2-40B4-BE49-F238E27FC236}">
                  <a16:creationId xmlns:a16="http://schemas.microsoft.com/office/drawing/2014/main" id="{D4A8850A-0E76-7ACA-0EE0-80E747EA946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3578" y="6246517"/>
              <a:ext cx="228600" cy="228600"/>
            </a:xfrm>
            <a:prstGeom prst="rect">
              <a:avLst/>
            </a:prstGeom>
          </p:spPr>
        </p:pic>
        <p:sp>
          <p:nvSpPr>
            <p:cNvPr id="46" name="TextBox 45">
              <a:extLst>
                <a:ext uri="{FF2B5EF4-FFF2-40B4-BE49-F238E27FC236}">
                  <a16:creationId xmlns:a16="http://schemas.microsoft.com/office/drawing/2014/main" id="{2039C323-132E-D88B-E088-144251E49722}"/>
                </a:ext>
              </a:extLst>
            </p:cNvPr>
            <p:cNvSpPr txBox="1"/>
            <p:nvPr/>
          </p:nvSpPr>
          <p:spPr>
            <a:xfrm>
              <a:off x="457390" y="810811"/>
              <a:ext cx="1240860" cy="261610"/>
            </a:xfrm>
            <a:prstGeom prst="rect">
              <a:avLst/>
            </a:prstGeom>
            <a:solidFill>
              <a:schemeClr val="accent5">
                <a:lumMod val="20000"/>
                <a:lumOff val="80000"/>
              </a:schemeClr>
            </a:solidFill>
            <a:ln>
              <a:solidFill>
                <a:schemeClr val="accent1">
                  <a:lumMod val="40000"/>
                  <a:lumOff val="6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smtClean="0">
                  <a:ln>
                    <a:noFill/>
                  </a:ln>
                  <a:solidFill>
                    <a:srgbClr val="3E8853">
                      <a:lumMod val="50000"/>
                    </a:srgbClr>
                  </a:solidFill>
                  <a:effectLst/>
                  <a:uLnTx/>
                  <a:uFillTx/>
                  <a:latin typeface="Tw Cen MT" panose="020B0602020104020603"/>
                  <a:ea typeface="+mn-ea"/>
                  <a:cs typeface="+mn-cs"/>
                </a:rPr>
                <a:t>Call</a:t>
              </a:r>
              <a:r>
                <a:rPr kumimoji="0" lang="en-US" sz="1100" b="1" i="0" u="none" strike="noStrike" kern="1200" cap="none" spc="0" normalizeH="0" baseline="0" noProof="0" smtClean="0">
                  <a:ln>
                    <a:noFill/>
                  </a:ln>
                  <a:solidFill>
                    <a:srgbClr val="3E8853">
                      <a:lumMod val="50000"/>
                    </a:srgbClr>
                  </a:solidFill>
                  <a:effectLst/>
                  <a:uLnTx/>
                  <a:uFillTx/>
                  <a:latin typeface="Tw Cen MT" panose="020B0602020104020603"/>
                  <a:ea typeface="+mn-ea"/>
                  <a:cs typeface="+mn-cs"/>
                </a:rPr>
                <a:t> </a:t>
              </a:r>
              <a:r>
                <a:rPr kumimoji="0" lang="hr-HR" sz="1100" b="1"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objective</a:t>
              </a:r>
              <a:endParaRPr kumimoji="0" lang="en-US" sz="11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pic>
          <p:nvPicPr>
            <p:cNvPr id="51" name="Graphic 50" descr="Gears">
              <a:extLst>
                <a:ext uri="{FF2B5EF4-FFF2-40B4-BE49-F238E27FC236}">
                  <a16:creationId xmlns:a16="http://schemas.microsoft.com/office/drawing/2014/main" id="{424E2D13-4A91-0093-F590-44C4C99D9D2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16839" y="6468613"/>
              <a:ext cx="282077" cy="282077"/>
            </a:xfrm>
            <a:prstGeom prst="rect">
              <a:avLst/>
            </a:prstGeom>
          </p:spPr>
        </p:pic>
        <p:sp>
          <p:nvSpPr>
            <p:cNvPr id="45" name="Rectangle: Diagonal Corners Snipped 44">
              <a:extLst>
                <a:ext uri="{FF2B5EF4-FFF2-40B4-BE49-F238E27FC236}">
                  <a16:creationId xmlns:a16="http://schemas.microsoft.com/office/drawing/2014/main" id="{E9A1FC0E-E953-CFB2-732C-C41F7EE4E5E4}"/>
                </a:ext>
              </a:extLst>
            </p:cNvPr>
            <p:cNvSpPr/>
            <p:nvPr/>
          </p:nvSpPr>
          <p:spPr>
            <a:xfrm>
              <a:off x="1683085" y="736542"/>
              <a:ext cx="9943997" cy="451280"/>
            </a:xfrm>
            <a:prstGeom prst="snip2Diag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Development </a:t>
              </a:r>
              <a:r>
                <a:rPr kumimoji="0" lang="en-US" sz="1300" b="1"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and implementation of innovative solutions that address major challenges in digitalization and green transition, aimed at improving industrial efficiency, competitiveness, and fostering stronger sectoral and technological connections.</a:t>
              </a:r>
            </a:p>
          </p:txBody>
        </p:sp>
        <p:sp>
          <p:nvSpPr>
            <p:cNvPr id="31" name="Rectangle: Diagonal Corners Snipped 44">
              <a:extLst>
                <a:ext uri="{FF2B5EF4-FFF2-40B4-BE49-F238E27FC236}">
                  <a16:creationId xmlns:a16="http://schemas.microsoft.com/office/drawing/2014/main" id="{95EA408D-55B6-D4C9-A7C7-FF2E1A98B350}"/>
                </a:ext>
              </a:extLst>
            </p:cNvPr>
            <p:cNvSpPr/>
            <p:nvPr/>
          </p:nvSpPr>
          <p:spPr>
            <a:xfrm>
              <a:off x="1008106" y="126645"/>
              <a:ext cx="8701708" cy="464323"/>
            </a:xfrm>
            <a:prstGeom prst="snip2Diag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457200"/>
              <a:r>
                <a:rPr lang="en-US" sz="1200" b="1" dirty="0">
                  <a:solidFill>
                    <a:prstClr val="white"/>
                  </a:solidFill>
                </a:rPr>
                <a:t>Theory of Change </a:t>
              </a:r>
              <a:r>
                <a:rPr lang="hr-HR" sz="1200" b="1" dirty="0" smtClean="0">
                  <a:solidFill>
                    <a:prstClr val="white"/>
                  </a:solidFill>
                </a:rPr>
                <a:t>							</a:t>
              </a:r>
              <a:r>
                <a:rPr lang="en-US" sz="1200" b="1" dirty="0" smtClean="0">
                  <a:solidFill>
                    <a:prstClr val="white"/>
                  </a:solidFill>
                </a:rPr>
                <a:t>[</a:t>
              </a: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O] Expected long-term effects:</a:t>
              </a:r>
            </a:p>
          </p:txBody>
        </p:sp>
        <p:sp>
          <p:nvSpPr>
            <p:cNvPr id="66" name="Rectangle 65">
              <a:extLst>
                <a:ext uri="{FF2B5EF4-FFF2-40B4-BE49-F238E27FC236}">
                  <a16:creationId xmlns:a16="http://schemas.microsoft.com/office/drawing/2014/main" id="{A6FAD8FF-DA95-8C63-4FD2-E05169795F56}"/>
                </a:ext>
              </a:extLst>
            </p:cNvPr>
            <p:cNvSpPr/>
            <p:nvPr/>
          </p:nvSpPr>
          <p:spPr>
            <a:xfrm>
              <a:off x="1833889" y="5204472"/>
              <a:ext cx="2880000" cy="228600"/>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Adaptation works and infrastructure equipping</a:t>
              </a:r>
            </a:p>
          </p:txBody>
        </p:sp>
        <p:sp>
          <p:nvSpPr>
            <p:cNvPr id="76" name="Rectangle 75">
              <a:extLst>
                <a:ext uri="{FF2B5EF4-FFF2-40B4-BE49-F238E27FC236}">
                  <a16:creationId xmlns:a16="http://schemas.microsoft.com/office/drawing/2014/main" id="{6B4BA0AA-B5CF-9AAB-6A65-A930DDD675F6}"/>
                </a:ext>
              </a:extLst>
            </p:cNvPr>
            <p:cNvSpPr/>
            <p:nvPr/>
          </p:nvSpPr>
          <p:spPr>
            <a:xfrm>
              <a:off x="8692274" y="3908276"/>
              <a:ext cx="2880000" cy="958700"/>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c1 -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capacity building and networking activities organized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c2 -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persons trained</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t>
              </a:r>
              <a:endPar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endParaRPr>
            </a:p>
          </p:txBody>
        </p:sp>
        <p:sp>
          <p:nvSpPr>
            <p:cNvPr id="77" name="Rectangle 76">
              <a:extLst>
                <a:ext uri="{FF2B5EF4-FFF2-40B4-BE49-F238E27FC236}">
                  <a16:creationId xmlns:a16="http://schemas.microsoft.com/office/drawing/2014/main" id="{5066E0D9-270C-8C86-7AE9-B662EA69EC40}"/>
                </a:ext>
              </a:extLst>
            </p:cNvPr>
            <p:cNvSpPr/>
            <p:nvPr/>
          </p:nvSpPr>
          <p:spPr>
            <a:xfrm>
              <a:off x="8692274" y="3180237"/>
              <a:ext cx="2880000" cy="720000"/>
            </a:xfrm>
            <a:prstGeom prst="rect">
              <a:avLst/>
            </a:prstGeom>
            <a:solidFill>
              <a:schemeClr val="accent4">
                <a:lumMod val="50000"/>
              </a:schemeClr>
            </a:solidFill>
            <a:ln>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w Cen MT" panose="020B0602020104020603"/>
                  <a:ea typeface="+mn-ea"/>
                  <a:cs typeface="+mn-cs"/>
                </a:rPr>
                <a:t>[c] </a:t>
              </a:r>
              <a:r>
                <a:rPr kumimoji="0" lang="en-US" sz="1100" b="1" i="0" u="none" strike="noStrike" kern="1200" cap="none" spc="0" normalizeH="0" baseline="0" noProof="0" dirty="0" smtClean="0">
                  <a:ln>
                    <a:noFill/>
                  </a:ln>
                  <a:solidFill>
                    <a:prstClr val="white"/>
                  </a:solidFill>
                  <a:effectLst/>
                  <a:uLnTx/>
                  <a:uFillTx/>
                  <a:latin typeface="Tw Cen MT" panose="020B0602020104020603"/>
                  <a:ea typeface="+mn-ea"/>
                  <a:cs typeface="+mn-cs"/>
                </a:rPr>
                <a:t>Increasing capacity of researchers through skills upgrading and networking</a:t>
              </a:r>
              <a:endParaRPr kumimoji="0" lang="en-US" sz="11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8" name="Isosceles Triangle 77">
              <a:extLst>
                <a:ext uri="{FF2B5EF4-FFF2-40B4-BE49-F238E27FC236}">
                  <a16:creationId xmlns:a16="http://schemas.microsoft.com/office/drawing/2014/main" id="{A3617C37-D727-0379-431E-65C60D407637}"/>
                </a:ext>
              </a:extLst>
            </p:cNvPr>
            <p:cNvSpPr/>
            <p:nvPr/>
          </p:nvSpPr>
          <p:spPr>
            <a:xfrm>
              <a:off x="9956876" y="4913975"/>
              <a:ext cx="360000" cy="1800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CED7">
                    <a:lumMod val="75000"/>
                  </a:srgbClr>
                </a:solidFill>
                <a:effectLst/>
                <a:uLnTx/>
                <a:uFillTx/>
                <a:latin typeface="Tw Cen MT" panose="020B0602020104020603"/>
                <a:ea typeface="+mn-ea"/>
                <a:cs typeface="+mn-cs"/>
              </a:endParaRPr>
            </a:p>
          </p:txBody>
        </p:sp>
        <p:sp>
          <p:nvSpPr>
            <p:cNvPr id="79" name="Rectangle 78">
              <a:extLst>
                <a:ext uri="{FF2B5EF4-FFF2-40B4-BE49-F238E27FC236}">
                  <a16:creationId xmlns:a16="http://schemas.microsoft.com/office/drawing/2014/main" id="{97C95E75-92E9-0BD7-5EAC-6D8E74CC4883}"/>
                </a:ext>
              </a:extLst>
            </p:cNvPr>
            <p:cNvSpPr/>
            <p:nvPr/>
          </p:nvSpPr>
          <p:spPr>
            <a:xfrm>
              <a:off x="8692274" y="5093975"/>
              <a:ext cx="2880000" cy="339098"/>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Capacity building and dissemination of research findings and </a:t>
              </a:r>
              <a:r>
                <a:rPr kumimoji="0" lang="en-US" sz="900" b="0" i="0" u="none" strike="noStrike" kern="1200" cap="none" spc="0" normalizeH="0" baseline="0" noProof="0" dirty="0" smtClean="0">
                  <a:ln>
                    <a:noFill/>
                  </a:ln>
                  <a:solidFill>
                    <a:srgbClr val="3E8853">
                      <a:lumMod val="75000"/>
                    </a:srgbClr>
                  </a:solidFill>
                  <a:effectLst/>
                  <a:uLnTx/>
                  <a:uFillTx/>
                  <a:latin typeface="Tw Cen MT" panose="020B0602020104020603"/>
                  <a:ea typeface="+mn-ea"/>
                  <a:cs typeface="+mn-cs"/>
                </a:rPr>
                <a:t>technologies</a:t>
              </a:r>
              <a:endPar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endParaRPr>
            </a:p>
          </p:txBody>
        </p:sp>
        <p:sp>
          <p:nvSpPr>
            <p:cNvPr id="80" name="Isosceles Triangle 79">
              <a:extLst>
                <a:ext uri="{FF2B5EF4-FFF2-40B4-BE49-F238E27FC236}">
                  <a16:creationId xmlns:a16="http://schemas.microsoft.com/office/drawing/2014/main" id="{657D1F5F-2689-B698-BAB0-B823C4E1A8FF}"/>
                </a:ext>
              </a:extLst>
            </p:cNvPr>
            <p:cNvSpPr/>
            <p:nvPr/>
          </p:nvSpPr>
          <p:spPr>
            <a:xfrm rot="5400000">
              <a:off x="4460801" y="3853937"/>
              <a:ext cx="1055790" cy="29358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6" name="Rectangle 84">
              <a:extLst>
                <a:ext uri="{FF2B5EF4-FFF2-40B4-BE49-F238E27FC236}">
                  <a16:creationId xmlns:a16="http://schemas.microsoft.com/office/drawing/2014/main" id="{2E7A617E-1FDB-A5DA-2DB8-ABBEFBDF68D6}"/>
                </a:ext>
              </a:extLst>
            </p:cNvPr>
            <p:cNvSpPr/>
            <p:nvPr/>
          </p:nvSpPr>
          <p:spPr>
            <a:xfrm>
              <a:off x="5244839" y="5990971"/>
              <a:ext cx="2880000" cy="484146"/>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Research activities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Knowledge and technology </a:t>
              </a:r>
              <a:r>
                <a:rPr kumimoji="0" lang="en-US" sz="900" b="0" i="0" u="none" strike="noStrike" kern="1200" cap="none" spc="0" normalizeH="0" baseline="0" noProof="0" dirty="0" smtClean="0">
                  <a:ln>
                    <a:noFill/>
                  </a:ln>
                  <a:solidFill>
                    <a:srgbClr val="3E8853">
                      <a:lumMod val="75000"/>
                    </a:srgbClr>
                  </a:solidFill>
                  <a:effectLst/>
                  <a:uLnTx/>
                  <a:uFillTx/>
                  <a:latin typeface="Tw Cen MT" panose="020B0602020104020603"/>
                  <a:ea typeface="+mn-ea"/>
                  <a:cs typeface="+mn-cs"/>
                </a:rPr>
                <a:t>transfer</a:t>
              </a:r>
              <a:endParaRPr kumimoji="0" lang="hr-HR" sz="900" b="0" i="0" u="none" strike="noStrike" kern="1200" cap="none" spc="0" normalizeH="0" baseline="0" noProof="0" dirty="0" smtClean="0">
                <a:ln>
                  <a:noFill/>
                </a:ln>
                <a:solidFill>
                  <a:srgbClr val="3E8853">
                    <a:lumMod val="75000"/>
                  </a:srgbClr>
                </a:solidFill>
                <a:effectLst/>
                <a:uLnTx/>
                <a:uFillTx/>
                <a:latin typeface="Tw Cen MT" panose="020B0602020104020603"/>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Market analysis and business </a:t>
              </a:r>
              <a:r>
                <a:rPr kumimoji="0" lang="en-US" sz="900" b="0" i="0" u="none" strike="noStrike" kern="1200" cap="none" spc="0" normalizeH="0" baseline="0" noProof="0" dirty="0" smtClean="0">
                  <a:ln>
                    <a:noFill/>
                  </a:ln>
                  <a:solidFill>
                    <a:srgbClr val="3E8853">
                      <a:lumMod val="75000"/>
                    </a:srgbClr>
                  </a:solidFill>
                  <a:effectLst/>
                  <a:uLnTx/>
                  <a:uFillTx/>
                  <a:latin typeface="Tw Cen MT" panose="020B0602020104020603"/>
                  <a:ea typeface="+mn-ea"/>
                  <a:cs typeface="+mn-cs"/>
                </a:rPr>
                <a:t>validation</a:t>
              </a:r>
              <a:endPar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E5824996-E384-75E7-3594-C4DF37BF9A13}"/>
                </a:ext>
              </a:extLst>
            </p:cNvPr>
            <p:cNvSpPr/>
            <p:nvPr/>
          </p:nvSpPr>
          <p:spPr>
            <a:xfrm>
              <a:off x="1833889" y="3907667"/>
              <a:ext cx="2880000" cy="1061741"/>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a1 -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infrastructure adaptation activities supported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a2 -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Value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new research equipment acquired*</a:t>
              </a:r>
            </a:p>
          </p:txBody>
        </p:sp>
        <p:sp>
          <p:nvSpPr>
            <p:cNvPr id="6" name="Rectangle: Diagonal Corners Snipped 44">
              <a:extLst>
                <a:ext uri="{FF2B5EF4-FFF2-40B4-BE49-F238E27FC236}">
                  <a16:creationId xmlns:a16="http://schemas.microsoft.com/office/drawing/2014/main" id="{B3714562-4547-8B18-0B6C-73875FFBD0A6}"/>
                </a:ext>
              </a:extLst>
            </p:cNvPr>
            <p:cNvSpPr/>
            <p:nvPr/>
          </p:nvSpPr>
          <p:spPr>
            <a:xfrm>
              <a:off x="7641772" y="117566"/>
              <a:ext cx="3983375" cy="473402"/>
            </a:xfrm>
            <a:prstGeom prst="snip2Diag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O1 - </a:t>
              </a:r>
              <a:r>
                <a:rPr kumimoji="0" lang="en-US"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Number </a:t>
              </a: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rPr>
                <a:t>of product innovations </a:t>
              </a:r>
              <a:r>
                <a:rPr kumimoji="0" lang="en-US"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introduced*</a:t>
              </a:r>
              <a:endPar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O2 - </a:t>
              </a:r>
              <a:r>
                <a:rPr kumimoji="0" lang="en-US"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Number </a:t>
              </a: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rPr>
                <a:t>of process innovations </a:t>
              </a:r>
              <a:r>
                <a:rPr kumimoji="0" lang="en-US" sz="1000" b="1" i="0" u="none" strike="noStrike" kern="1200" cap="none" spc="0" normalizeH="0" baseline="0" noProof="0" dirty="0" smtClean="0">
                  <a:ln>
                    <a:noFill/>
                  </a:ln>
                  <a:solidFill>
                    <a:prstClr val="white"/>
                  </a:solidFill>
                  <a:effectLst/>
                  <a:uLnTx/>
                  <a:uFillTx/>
                  <a:latin typeface="Tw Cen MT" panose="020B0602020104020603"/>
                  <a:ea typeface="+mn-ea"/>
                  <a:cs typeface="+mn-cs"/>
                </a:rPr>
                <a:t>introduced*</a:t>
              </a:r>
              <a:endPar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737FCDF0-B0A4-FF03-F12A-8BD90F9704AE}"/>
                </a:ext>
              </a:extLst>
            </p:cNvPr>
            <p:cNvSpPr/>
            <p:nvPr/>
          </p:nvSpPr>
          <p:spPr>
            <a:xfrm>
              <a:off x="5244839" y="3187437"/>
              <a:ext cx="2880000" cy="720000"/>
            </a:xfrm>
            <a:prstGeom prst="rect">
              <a:avLst/>
            </a:prstGeom>
            <a:solidFill>
              <a:schemeClr val="accent4">
                <a:lumMod val="50000"/>
              </a:schemeClr>
            </a:solidFill>
            <a:ln>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w Cen MT" panose="020B0602020104020603"/>
                  <a:ea typeface="+mn-ea"/>
                  <a:cs typeface="+mn-cs"/>
                </a:rPr>
                <a:t>[b] Increasing collaborative research between research organizations and enterprises</a:t>
              </a:r>
            </a:p>
          </p:txBody>
        </p:sp>
        <p:sp>
          <p:nvSpPr>
            <p:cNvPr id="5" name="Rectangle 4">
              <a:extLst>
                <a:ext uri="{FF2B5EF4-FFF2-40B4-BE49-F238E27FC236}">
                  <a16:creationId xmlns:a16="http://schemas.microsoft.com/office/drawing/2014/main" id="{077C538A-0293-216A-0EA9-2FE9EFA446AE}"/>
                </a:ext>
              </a:extLst>
            </p:cNvPr>
            <p:cNvSpPr/>
            <p:nvPr/>
          </p:nvSpPr>
          <p:spPr>
            <a:xfrm>
              <a:off x="1839512" y="3180237"/>
              <a:ext cx="2880000" cy="720000"/>
            </a:xfrm>
            <a:prstGeom prst="rect">
              <a:avLst/>
            </a:prstGeom>
            <a:solidFill>
              <a:schemeClr val="accent4">
                <a:lumMod val="50000"/>
              </a:schemeClr>
            </a:solidFill>
            <a:ln>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w Cen MT" panose="020B0602020104020603"/>
                  <a:ea typeface="+mn-ea"/>
                  <a:cs typeface="+mn-cs"/>
                </a:rPr>
                <a:t>[a] Increasing investments in infrastructure adaptation and equipping</a:t>
              </a:r>
            </a:p>
          </p:txBody>
        </p:sp>
        <p:sp>
          <p:nvSpPr>
            <p:cNvPr id="18" name="Rectangle 17">
              <a:extLst>
                <a:ext uri="{FF2B5EF4-FFF2-40B4-BE49-F238E27FC236}">
                  <a16:creationId xmlns:a16="http://schemas.microsoft.com/office/drawing/2014/main" id="{43EEE1C5-E134-96BC-3CF6-166F5028C9A5}"/>
                </a:ext>
              </a:extLst>
            </p:cNvPr>
            <p:cNvSpPr/>
            <p:nvPr/>
          </p:nvSpPr>
          <p:spPr>
            <a:xfrm>
              <a:off x="5244962" y="3907436"/>
              <a:ext cx="2879877" cy="1900184"/>
            </a:xfrm>
            <a:prstGeom prst="rect">
              <a:avLst/>
            </a:prstGeom>
            <a:no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b</a:t>
              </a: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1 -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collaborative research projects supported*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b2 -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beneficiaries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b3 -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Value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private investment matching public support</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t>
              </a:r>
              <a:endPar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b4 -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advanced </a:t>
              </a:r>
              <a:r>
                <a:rPr kumimoji="0" lang="en-US" sz="1000" b="0" i="0" u="none" strike="noStrike" kern="1200" cap="none" spc="0" normalizeH="0" baseline="0" noProof="0">
                  <a:ln>
                    <a:noFill/>
                  </a:ln>
                  <a:solidFill>
                    <a:srgbClr val="3E8853">
                      <a:lumMod val="50000"/>
                    </a:srgbClr>
                  </a:solidFill>
                  <a:effectLst/>
                  <a:uLnTx/>
                  <a:uFillTx/>
                  <a:latin typeface="Tw Cen MT" panose="020B0602020104020603"/>
                  <a:ea typeface="+mn-ea"/>
                  <a:cs typeface="+mn-cs"/>
                </a:rPr>
                <a:t>solutions </a:t>
              </a:r>
              <a:r>
                <a:rPr kumimoji="0" lang="en-US" sz="1000" b="0" i="0" u="none" strike="noStrike" kern="1200" cap="none" spc="0" normalizeH="0" baseline="0" noProof="0" smtClean="0">
                  <a:ln>
                    <a:noFill/>
                  </a:ln>
                  <a:solidFill>
                    <a:srgbClr val="3E8853">
                      <a:lumMod val="50000"/>
                    </a:srgbClr>
                  </a:solidFill>
                  <a:effectLst/>
                  <a:uLnTx/>
                  <a:uFillTx/>
                  <a:latin typeface="Tw Cen MT" panose="020B0602020104020603"/>
                  <a:ea typeface="+mn-ea"/>
                  <a:cs typeface="+mn-cs"/>
                </a:rPr>
                <a:t>developed</a:t>
              </a:r>
              <a:endPar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b5 -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technology transfer activities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supported</a:t>
              </a:r>
              <a:endPar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b6 -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documents prepared for the purpose of innovation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commercialization</a:t>
              </a:r>
              <a:endPar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endParaRPr>
            </a:p>
          </p:txBody>
        </p:sp>
        <p:sp>
          <p:nvSpPr>
            <p:cNvPr id="19" name="Isosceles Triangle 18">
              <a:extLst>
                <a:ext uri="{FF2B5EF4-FFF2-40B4-BE49-F238E27FC236}">
                  <a16:creationId xmlns:a16="http://schemas.microsoft.com/office/drawing/2014/main" id="{2152A9F8-BAF7-EFEF-AAA3-0638F093B28A}"/>
                </a:ext>
              </a:extLst>
            </p:cNvPr>
            <p:cNvSpPr/>
            <p:nvPr/>
          </p:nvSpPr>
          <p:spPr>
            <a:xfrm>
              <a:off x="3099512" y="5032278"/>
              <a:ext cx="360000" cy="1800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CED7">
                    <a:lumMod val="75000"/>
                  </a:srgbClr>
                </a:solidFill>
                <a:effectLst/>
                <a:uLnTx/>
                <a:uFillTx/>
                <a:latin typeface="Tw Cen MT" panose="020B0602020104020603"/>
                <a:ea typeface="+mn-ea"/>
                <a:cs typeface="+mn-cs"/>
              </a:endParaRPr>
            </a:p>
          </p:txBody>
        </p:sp>
        <p:sp>
          <p:nvSpPr>
            <p:cNvPr id="20" name="Isosceles Triangle 19">
              <a:extLst>
                <a:ext uri="{FF2B5EF4-FFF2-40B4-BE49-F238E27FC236}">
                  <a16:creationId xmlns:a16="http://schemas.microsoft.com/office/drawing/2014/main" id="{912B2AAE-93EA-96BB-A633-69D7C196066F}"/>
                </a:ext>
              </a:extLst>
            </p:cNvPr>
            <p:cNvSpPr/>
            <p:nvPr/>
          </p:nvSpPr>
          <p:spPr>
            <a:xfrm>
              <a:off x="6465336" y="5819315"/>
              <a:ext cx="360000" cy="1800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CED7">
                    <a:lumMod val="75000"/>
                  </a:srgbClr>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56AA2FFD-9439-C64F-52D1-F3FC15035545}"/>
                </a:ext>
              </a:extLst>
            </p:cNvPr>
            <p:cNvSpPr/>
            <p:nvPr/>
          </p:nvSpPr>
          <p:spPr>
            <a:xfrm>
              <a:off x="5098345" y="1821337"/>
              <a:ext cx="2880000" cy="547359"/>
            </a:xfrm>
            <a:prstGeom prst="rect">
              <a:avLst/>
            </a:prstGeom>
            <a:solidFill>
              <a:schemeClr val="bg1"/>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A1 -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technology transfers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realized*</a:t>
              </a:r>
              <a:endPar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A2 - </a:t>
              </a:r>
              <a:r>
                <a:rPr kumimoji="0" lang="en-US" sz="1000" b="0" i="0" u="none" strike="noStrike" kern="1200" cap="none" spc="0" normalizeH="0" baseline="0" noProof="0" dirty="0" smtClean="0">
                  <a:ln>
                    <a:noFill/>
                  </a:ln>
                  <a:solidFill>
                    <a:srgbClr val="3E8853">
                      <a:lumMod val="50000"/>
                    </a:srgbClr>
                  </a:solidFill>
                  <a:effectLst/>
                  <a:uLnTx/>
                  <a:uFillTx/>
                  <a:latin typeface="Tw Cen MT" panose="020B0602020104020603"/>
                  <a:ea typeface="+mn-ea"/>
                  <a:cs typeface="+mn-cs"/>
                </a:rPr>
                <a:t>Number </a:t>
              </a:r>
              <a:r>
                <a:rPr kumimoji="0" lang="en-US" sz="1000" b="0" i="0" u="none" strike="noStrike" kern="1200" cap="none" spc="0" normalizeH="0" baseline="0" noProof="0" dirty="0">
                  <a:ln>
                    <a:noFill/>
                  </a:ln>
                  <a:solidFill>
                    <a:srgbClr val="3E8853">
                      <a:lumMod val="50000"/>
                    </a:srgbClr>
                  </a:solidFill>
                  <a:effectLst/>
                  <a:uLnTx/>
                  <a:uFillTx/>
                  <a:latin typeface="Tw Cen MT" panose="020B0602020104020603"/>
                  <a:ea typeface="+mn-ea"/>
                  <a:cs typeface="+mn-cs"/>
                </a:rPr>
                <a:t>of intellectual property applications filed*</a:t>
              </a:r>
            </a:p>
          </p:txBody>
        </p:sp>
        <p:sp>
          <p:nvSpPr>
            <p:cNvPr id="8" name="Rectangle: Top Corners Rounded 7">
              <a:extLst>
                <a:ext uri="{FF2B5EF4-FFF2-40B4-BE49-F238E27FC236}">
                  <a16:creationId xmlns:a16="http://schemas.microsoft.com/office/drawing/2014/main" id="{480FE8D0-4E27-C751-51FD-12DAC6084939}"/>
                </a:ext>
              </a:extLst>
            </p:cNvPr>
            <p:cNvSpPr/>
            <p:nvPr/>
          </p:nvSpPr>
          <p:spPr>
            <a:xfrm>
              <a:off x="5098345" y="1465711"/>
              <a:ext cx="2880000" cy="360000"/>
            </a:xfrm>
            <a:prstGeom prst="round2SameRect">
              <a:avLst/>
            </a:prstGeom>
            <a:solidFill>
              <a:schemeClr val="accent4">
                <a:lumMod val="50000"/>
              </a:schemeClr>
            </a:solidFill>
            <a:ln>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[A] Improving the market readiness of R&amp;D results</a:t>
              </a:r>
            </a:p>
          </p:txBody>
        </p:sp>
        <p:sp>
          <p:nvSpPr>
            <p:cNvPr id="22" name="Isosceles Triangle 21">
              <a:extLst>
                <a:ext uri="{FF2B5EF4-FFF2-40B4-BE49-F238E27FC236}">
                  <a16:creationId xmlns:a16="http://schemas.microsoft.com/office/drawing/2014/main" id="{4B126926-B032-ABEB-3EEE-8206AC5534BE}"/>
                </a:ext>
              </a:extLst>
            </p:cNvPr>
            <p:cNvSpPr/>
            <p:nvPr/>
          </p:nvSpPr>
          <p:spPr>
            <a:xfrm rot="16200000">
              <a:off x="7860722" y="3857507"/>
              <a:ext cx="1055790" cy="29358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Rectangle: Rounded Corners 1">
              <a:extLst>
                <a:ext uri="{FF2B5EF4-FFF2-40B4-BE49-F238E27FC236}">
                  <a16:creationId xmlns:a16="http://schemas.microsoft.com/office/drawing/2014/main" id="{21FB0688-4159-3D9F-147D-69E4CE7C0F4C}"/>
                </a:ext>
              </a:extLst>
            </p:cNvPr>
            <p:cNvSpPr/>
            <p:nvPr/>
          </p:nvSpPr>
          <p:spPr>
            <a:xfrm>
              <a:off x="4656000" y="2534676"/>
              <a:ext cx="4252293" cy="566883"/>
            </a:xfrm>
            <a:prstGeom prst="roundRect">
              <a:avLst/>
            </a:prstGeom>
            <a:solidFill>
              <a:schemeClr val="lt1">
                <a:alpha val="64000"/>
              </a:schemeClr>
            </a:solidFill>
            <a:ln w="3175">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E8853">
                      <a:lumMod val="75000"/>
                    </a:srgbClr>
                  </a:solidFill>
                  <a:effectLst/>
                  <a:uLnTx/>
                  <a:uFillTx/>
                  <a:latin typeface="Tw Cen MT" panose="020B0602020104020603"/>
                  <a:ea typeface="+mn-ea"/>
                  <a:cs typeface="+mn-cs"/>
                </a:rPr>
                <a:t>If: supported research and innovation activities are relevant to the set challenges, the infrastructure is effectively utilized for the planned research and innovation activities, the innovation has market potential, intellectual property protection is feasible, the skills upgrading is relevant to the research topic</a:t>
              </a:r>
            </a:p>
          </p:txBody>
        </p:sp>
      </p:grpSp>
      <p:sp>
        <p:nvSpPr>
          <p:cNvPr id="23" name="TextBox 22">
            <a:extLst>
              <a:ext uri="{FF2B5EF4-FFF2-40B4-BE49-F238E27FC236}">
                <a16:creationId xmlns:a16="http://schemas.microsoft.com/office/drawing/2014/main" id="{147F93AF-8124-1559-A2D0-E770C47274B7}"/>
              </a:ext>
            </a:extLst>
          </p:cNvPr>
          <p:cNvSpPr txBox="1"/>
          <p:nvPr/>
        </p:nvSpPr>
        <p:spPr>
          <a:xfrm>
            <a:off x="7475694" y="6453801"/>
            <a:ext cx="892515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panose="020B0602020104020603"/>
                <a:ea typeface="Calibri" panose="020F0502020204030204" pitchFamily="34" charset="0"/>
                <a:cs typeface="+mn-cs"/>
              </a:rPr>
              <a:t>Note: Indicators marked with an asterisk (*) are included in Croatia S3 2029.</a:t>
            </a: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97355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smtClean="0"/>
              <a:t>Prihvatljivi prijavitelji</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662536" y="1036138"/>
            <a:ext cx="10347755" cy="6340197"/>
          </a:xfrm>
          <a:prstGeom prst="rect">
            <a:avLst/>
          </a:prstGeom>
          <a:noFill/>
        </p:spPr>
        <p:txBody>
          <a:bodyPr wrap="square">
            <a:spAutoFit/>
          </a:bodyPr>
          <a:lstStyle/>
          <a:p>
            <a:r>
              <a:rPr lang="hr-HR" sz="2000" b="1" dirty="0" smtClean="0">
                <a:solidFill>
                  <a:srgbClr val="295A4D"/>
                </a:solidFill>
                <a:latin typeface=""/>
              </a:rPr>
              <a:t>Prihvatljivi prijavitelji:</a:t>
            </a:r>
          </a:p>
          <a:p>
            <a:endParaRPr lang="hr-HR" sz="2000" b="1" dirty="0" smtClean="0">
              <a:solidFill>
                <a:srgbClr val="295A4D"/>
              </a:solidFill>
              <a:latin typeface=""/>
            </a:endParaRPr>
          </a:p>
          <a:p>
            <a:pPr marL="342900" indent="-342900">
              <a:buFont typeface="Arial" panose="020B0604020202020204" pitchFamily="34" charset="0"/>
              <a:buChar char="•"/>
            </a:pPr>
            <a:r>
              <a:rPr lang="hr-HR" sz="2000" dirty="0" smtClean="0">
                <a:solidFill>
                  <a:srgbClr val="295A4D"/>
                </a:solidFill>
                <a:latin typeface=""/>
              </a:rPr>
              <a:t>Javna </a:t>
            </a:r>
            <a:r>
              <a:rPr lang="hr-HR" sz="2000" dirty="0">
                <a:solidFill>
                  <a:srgbClr val="295A4D"/>
                </a:solidFill>
                <a:latin typeface=""/>
              </a:rPr>
              <a:t>visoka učilišta </a:t>
            </a:r>
            <a:r>
              <a:rPr lang="hr-HR" sz="2000" dirty="0" smtClean="0">
                <a:solidFill>
                  <a:srgbClr val="295A4D"/>
                </a:solidFill>
                <a:latin typeface=""/>
              </a:rPr>
              <a:t>(</a:t>
            </a:r>
            <a:r>
              <a:rPr lang="hr-HR" sz="2000" b="1" dirty="0" smtClean="0">
                <a:solidFill>
                  <a:srgbClr val="295A4D"/>
                </a:solidFill>
                <a:latin typeface=""/>
              </a:rPr>
              <a:t>HEI</a:t>
            </a:r>
            <a:r>
              <a:rPr lang="hr-HR" sz="2000" dirty="0" smtClean="0">
                <a:solidFill>
                  <a:srgbClr val="295A4D"/>
                </a:solidFill>
                <a:latin typeface=""/>
              </a:rPr>
              <a:t>) i </a:t>
            </a:r>
            <a:r>
              <a:rPr lang="hr-HR" sz="2000" dirty="0">
                <a:solidFill>
                  <a:srgbClr val="295A4D"/>
                </a:solidFill>
                <a:latin typeface=""/>
              </a:rPr>
              <a:t>znanstveni instituti </a:t>
            </a:r>
            <a:r>
              <a:rPr lang="hr-HR" sz="2000" dirty="0" smtClean="0">
                <a:solidFill>
                  <a:srgbClr val="295A4D"/>
                </a:solidFill>
                <a:latin typeface=""/>
              </a:rPr>
              <a:t>(</a:t>
            </a:r>
            <a:r>
              <a:rPr lang="hr-HR" sz="2000" b="1" dirty="0" smtClean="0">
                <a:solidFill>
                  <a:srgbClr val="295A4D"/>
                </a:solidFill>
                <a:latin typeface=""/>
              </a:rPr>
              <a:t>PRI</a:t>
            </a:r>
            <a:r>
              <a:rPr lang="hr-HR" sz="2000" dirty="0" smtClean="0">
                <a:solidFill>
                  <a:srgbClr val="295A4D"/>
                </a:solidFill>
                <a:latin typeface=""/>
              </a:rPr>
              <a:t>) iz RH osnovani </a:t>
            </a:r>
            <a:r>
              <a:rPr lang="hr-HR" sz="2000" dirty="0">
                <a:solidFill>
                  <a:srgbClr val="295A4D"/>
                </a:solidFill>
                <a:latin typeface=""/>
              </a:rPr>
              <a:t>u skladu sa Zakonom o visokom obrazovanju i znanstvenoj djelatnosti te</a:t>
            </a:r>
          </a:p>
          <a:p>
            <a:pPr marL="342900" indent="-342900">
              <a:buFont typeface="Arial" panose="020B0604020202020204" pitchFamily="34" charset="0"/>
              <a:buChar char="•"/>
            </a:pPr>
            <a:r>
              <a:rPr lang="hr-HR" sz="2000" dirty="0" smtClean="0">
                <a:solidFill>
                  <a:srgbClr val="295A4D"/>
                </a:solidFill>
                <a:latin typeface=""/>
              </a:rPr>
              <a:t>Druge javne istraživačke organizacije (</a:t>
            </a:r>
            <a:r>
              <a:rPr lang="hr-HR" sz="2000" b="1" dirty="0" smtClean="0">
                <a:solidFill>
                  <a:srgbClr val="295A4D"/>
                </a:solidFill>
                <a:latin typeface=""/>
              </a:rPr>
              <a:t>PRO</a:t>
            </a:r>
            <a:r>
              <a:rPr lang="hr-HR" sz="2000" dirty="0" smtClean="0">
                <a:solidFill>
                  <a:srgbClr val="295A4D"/>
                </a:solidFill>
                <a:latin typeface=""/>
              </a:rPr>
              <a:t>) iz RH koje </a:t>
            </a:r>
            <a:r>
              <a:rPr lang="hr-HR" sz="2000" dirty="0">
                <a:solidFill>
                  <a:srgbClr val="295A4D"/>
                </a:solidFill>
                <a:latin typeface=""/>
              </a:rPr>
              <a:t>obavljaju znanstvenu djelatnost, što moraju dokazati statutom ili drugim pravnim aktom</a:t>
            </a:r>
            <a:r>
              <a:rPr lang="hr-HR" sz="2000" dirty="0" smtClean="0">
                <a:solidFill>
                  <a:srgbClr val="295A4D"/>
                </a:solidFill>
                <a:latin typeface=""/>
              </a:rPr>
              <a:t>.</a:t>
            </a:r>
          </a:p>
          <a:p>
            <a:endParaRPr lang="hr-HR" sz="2000" b="1" dirty="0" smtClean="0">
              <a:solidFill>
                <a:srgbClr val="295A4D"/>
              </a:solidFill>
              <a:latin typeface=""/>
            </a:endParaRPr>
          </a:p>
          <a:p>
            <a:r>
              <a:rPr lang="hr-HR" sz="2000" b="1" dirty="0" smtClean="0">
                <a:solidFill>
                  <a:srgbClr val="295A4D"/>
                </a:solidFill>
                <a:latin typeface=""/>
              </a:rPr>
              <a:t>Broj </a:t>
            </a:r>
            <a:r>
              <a:rPr lang="hr-HR" sz="2000" b="1" dirty="0">
                <a:solidFill>
                  <a:srgbClr val="295A4D"/>
                </a:solidFill>
                <a:latin typeface=""/>
              </a:rPr>
              <a:t>prijava po pojedinom prijavitelju:</a:t>
            </a:r>
          </a:p>
          <a:p>
            <a:endParaRPr lang="hr-HR" sz="2000" b="1" dirty="0">
              <a:solidFill>
                <a:srgbClr val="295A4D"/>
              </a:solidFill>
              <a:latin typeface=""/>
            </a:endParaRPr>
          </a:p>
          <a:p>
            <a:pPr marL="342900" indent="-342900">
              <a:buFont typeface="Arial" panose="020B0604020202020204" pitchFamily="34" charset="0"/>
              <a:buChar char="•"/>
            </a:pPr>
            <a:r>
              <a:rPr lang="hr-HR" sz="2000" b="1" dirty="0">
                <a:solidFill>
                  <a:srgbClr val="295A4D"/>
                </a:solidFill>
                <a:latin typeface=""/>
              </a:rPr>
              <a:t>HEI i PRI </a:t>
            </a:r>
            <a:r>
              <a:rPr lang="hr-HR" sz="2000" dirty="0">
                <a:solidFill>
                  <a:srgbClr val="295A4D"/>
                </a:solidFill>
                <a:latin typeface=""/>
              </a:rPr>
              <a:t>– maksimalan broj prijava </a:t>
            </a:r>
            <a:endParaRPr lang="hr-HR" sz="2000" dirty="0" smtClean="0">
              <a:solidFill>
                <a:srgbClr val="295A4D"/>
              </a:solidFill>
              <a:latin typeface=""/>
            </a:endParaRPr>
          </a:p>
          <a:p>
            <a:r>
              <a:rPr lang="hr-HR" sz="2000" dirty="0" smtClean="0">
                <a:solidFill>
                  <a:srgbClr val="295A4D"/>
                </a:solidFill>
                <a:latin typeface=""/>
              </a:rPr>
              <a:t>     (</a:t>
            </a:r>
            <a:r>
              <a:rPr lang="hr-HR" sz="2000" dirty="0">
                <a:solidFill>
                  <a:srgbClr val="295A4D"/>
                </a:solidFill>
                <a:latin typeface=""/>
              </a:rPr>
              <a:t>Concept note) određuje se na </a:t>
            </a:r>
            <a:r>
              <a:rPr lang="hr-HR" sz="2000" dirty="0" smtClean="0">
                <a:solidFill>
                  <a:srgbClr val="295A4D"/>
                </a:solidFill>
                <a:latin typeface=""/>
              </a:rPr>
              <a:t>temelju</a:t>
            </a:r>
          </a:p>
          <a:p>
            <a:r>
              <a:rPr lang="hr-HR" sz="2000" dirty="0" smtClean="0">
                <a:solidFill>
                  <a:srgbClr val="295A4D"/>
                </a:solidFill>
                <a:latin typeface=""/>
              </a:rPr>
              <a:t>     broja </a:t>
            </a:r>
            <a:r>
              <a:rPr lang="hr-HR" sz="2000" dirty="0">
                <a:solidFill>
                  <a:srgbClr val="295A4D"/>
                </a:solidFill>
                <a:latin typeface=""/>
              </a:rPr>
              <a:t>zaposlenika u zadnjem mjesecu </a:t>
            </a:r>
            <a:endParaRPr lang="hr-HR" sz="2000" dirty="0" smtClean="0">
              <a:solidFill>
                <a:srgbClr val="295A4D"/>
              </a:solidFill>
              <a:latin typeface=""/>
            </a:endParaRPr>
          </a:p>
          <a:p>
            <a:r>
              <a:rPr lang="hr-HR" sz="2000" dirty="0" smtClean="0">
                <a:solidFill>
                  <a:srgbClr val="295A4D"/>
                </a:solidFill>
                <a:latin typeface=""/>
              </a:rPr>
              <a:t>     za </a:t>
            </a:r>
            <a:r>
              <a:rPr lang="hr-HR" sz="2000" dirty="0">
                <a:solidFill>
                  <a:srgbClr val="295A4D"/>
                </a:solidFill>
                <a:latin typeface=""/>
              </a:rPr>
              <a:t>koji su isplaćene </a:t>
            </a:r>
            <a:r>
              <a:rPr lang="hr-HR" sz="2000" dirty="0" smtClean="0">
                <a:solidFill>
                  <a:srgbClr val="295A4D"/>
                </a:solidFill>
                <a:latin typeface=""/>
              </a:rPr>
              <a:t>plaće</a:t>
            </a:r>
            <a:endParaRPr lang="hr-HR" sz="2000" dirty="0">
              <a:solidFill>
                <a:srgbClr val="295A4D"/>
              </a:solidFill>
              <a:latin typeface=""/>
            </a:endParaRPr>
          </a:p>
          <a:p>
            <a:endParaRPr lang="hr-HR" sz="2000" dirty="0">
              <a:solidFill>
                <a:srgbClr val="295A4D"/>
              </a:solidFill>
              <a:latin typeface=""/>
            </a:endParaRPr>
          </a:p>
          <a:p>
            <a:pPr marL="342900" indent="-342900">
              <a:buFont typeface="Arial" panose="020B0604020202020204" pitchFamily="34" charset="0"/>
              <a:buChar char="•"/>
            </a:pPr>
            <a:r>
              <a:rPr lang="hr-HR" sz="2000" b="1" dirty="0" smtClean="0">
                <a:solidFill>
                  <a:srgbClr val="295A4D"/>
                </a:solidFill>
                <a:latin typeface=""/>
              </a:rPr>
              <a:t>Sastavnice </a:t>
            </a:r>
            <a:r>
              <a:rPr lang="hr-HR" sz="2000" b="1" dirty="0">
                <a:solidFill>
                  <a:srgbClr val="295A4D"/>
                </a:solidFill>
                <a:latin typeface=""/>
              </a:rPr>
              <a:t>sveučilišta bez pravne osobnosti</a:t>
            </a:r>
            <a:r>
              <a:rPr lang="hr-HR" sz="2000" dirty="0">
                <a:solidFill>
                  <a:srgbClr val="295A4D"/>
                </a:solidFill>
                <a:latin typeface=""/>
              </a:rPr>
              <a:t>: 1 prijava po sastavnici, neovisno o broju zaposlenika</a:t>
            </a:r>
          </a:p>
          <a:p>
            <a:pPr marL="342900" indent="-342900">
              <a:buFont typeface="Arial" panose="020B0604020202020204" pitchFamily="34" charset="0"/>
              <a:buChar char="•"/>
            </a:pPr>
            <a:r>
              <a:rPr lang="hr-HR" sz="2000" dirty="0" smtClean="0">
                <a:solidFill>
                  <a:srgbClr val="295A4D"/>
                </a:solidFill>
                <a:latin typeface=""/>
              </a:rPr>
              <a:t>Druge</a:t>
            </a:r>
            <a:r>
              <a:rPr lang="hr-HR" sz="2000" b="1" dirty="0" smtClean="0">
                <a:solidFill>
                  <a:srgbClr val="295A4D"/>
                </a:solidFill>
                <a:latin typeface=""/>
              </a:rPr>
              <a:t> PRO</a:t>
            </a:r>
            <a:r>
              <a:rPr lang="hr-HR" sz="2000" dirty="0" smtClean="0">
                <a:solidFill>
                  <a:srgbClr val="295A4D"/>
                </a:solidFill>
                <a:latin typeface=""/>
              </a:rPr>
              <a:t>: 1 </a:t>
            </a:r>
            <a:r>
              <a:rPr lang="hr-HR" sz="2000" dirty="0">
                <a:solidFill>
                  <a:srgbClr val="295A4D"/>
                </a:solidFill>
                <a:latin typeface=""/>
              </a:rPr>
              <a:t>prijava, neovisno o broju zaposlenika</a:t>
            </a:r>
          </a:p>
          <a:p>
            <a:pPr marL="342900" indent="-342900">
              <a:buFont typeface="Arial" panose="020B0604020202020204" pitchFamily="34" charset="0"/>
              <a:buChar char="•"/>
            </a:pPr>
            <a:endParaRPr lang="hr-HR" sz="2200" b="1" dirty="0">
              <a:solidFill>
                <a:srgbClr val="295A4D"/>
              </a:solidFill>
              <a:latin typeface=""/>
            </a:endParaRPr>
          </a:p>
          <a:p>
            <a:pPr marL="342900" indent="-342900">
              <a:buFont typeface="Arial" panose="020B0604020202020204" pitchFamily="34" charset="0"/>
              <a:buChar char="•"/>
            </a:pPr>
            <a:endParaRPr lang="hr-HR" sz="2200" dirty="0">
              <a:solidFill>
                <a:srgbClr val="295A4D"/>
              </a:solidFill>
              <a:latin typeface=""/>
            </a:endParaRPr>
          </a:p>
          <a:p>
            <a:pPr marL="342900" indent="-342900">
              <a:buFont typeface="Arial" panose="020B0604020202020204" pitchFamily="34" charset="0"/>
              <a:buChar char="•"/>
            </a:pP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a:extLst>
              <a:ext uri="{FF2B5EF4-FFF2-40B4-BE49-F238E27FC236}">
                <a16:creationId xmlns:a16="http://schemas.microsoft.com/office/drawing/2014/main" id="{F4FC6E91-513E-8E85-E103-729397CAE7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0068" y="1089355"/>
            <a:ext cx="706024" cy="706024"/>
          </a:xfrm>
          <a:prstGeom prst="rect">
            <a:avLst/>
          </a:prstGeom>
        </p:spPr>
      </p:pic>
      <p:pic>
        <p:nvPicPr>
          <p:cNvPr id="10" name="Picture 9">
            <a:extLst>
              <a:ext uri="{FF2B5EF4-FFF2-40B4-BE49-F238E27FC236}">
                <a16:creationId xmlns:a16="http://schemas.microsoft.com/office/drawing/2014/main" id="{1D45F7D4-15A7-EA43-4E91-D99338AC30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481" y="3159121"/>
            <a:ext cx="779833" cy="779833"/>
          </a:xfrm>
          <a:prstGeom prst="rect">
            <a:avLst/>
          </a:prstGeom>
        </p:spPr>
      </p:pic>
      <p:pic>
        <p:nvPicPr>
          <p:cNvPr id="3" name="Picture 2"/>
          <p:cNvPicPr>
            <a:picLocks noChangeAspect="1"/>
          </p:cNvPicPr>
          <p:nvPr/>
        </p:nvPicPr>
        <p:blipFill>
          <a:blip r:embed="rId4"/>
          <a:stretch>
            <a:fillRect/>
          </a:stretch>
        </p:blipFill>
        <p:spPr>
          <a:xfrm>
            <a:off x="6836413" y="3801166"/>
            <a:ext cx="4840243" cy="1319608"/>
          </a:xfrm>
          <a:prstGeom prst="rect">
            <a:avLst/>
          </a:prstGeom>
        </p:spPr>
      </p:pic>
    </p:spTree>
    <p:extLst>
      <p:ext uri="{BB962C8B-B14F-4D97-AF65-F5344CB8AC3E}">
        <p14:creationId xmlns:p14="http://schemas.microsoft.com/office/powerpoint/2010/main" val="381457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smtClean="0"/>
              <a:t>Prihvatljivi partneri</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415562" y="908608"/>
            <a:ext cx="10776437" cy="5324535"/>
          </a:xfrm>
          <a:prstGeom prst="rect">
            <a:avLst/>
          </a:prstGeom>
          <a:noFill/>
        </p:spPr>
        <p:txBody>
          <a:bodyPr wrap="square">
            <a:spAutoFit/>
          </a:bodyPr>
          <a:lstStyle/>
          <a:p>
            <a:r>
              <a:rPr lang="hr-HR" sz="2000" b="1" dirty="0" smtClean="0">
                <a:solidFill>
                  <a:srgbClr val="295A4D"/>
                </a:solidFill>
                <a:latin typeface=""/>
              </a:rPr>
              <a:t>Prihvatljivi partneri:</a:t>
            </a:r>
          </a:p>
          <a:p>
            <a:pPr marL="342900" indent="-342900">
              <a:buFont typeface="Arial" panose="020B0604020202020204" pitchFamily="34" charset="0"/>
              <a:buChar char="•"/>
            </a:pPr>
            <a:r>
              <a:rPr lang="hr-HR" sz="2000" b="1" dirty="0" smtClean="0">
                <a:solidFill>
                  <a:srgbClr val="295A4D"/>
                </a:solidFill>
                <a:latin typeface=""/>
              </a:rPr>
              <a:t>Javni HEI</a:t>
            </a:r>
            <a:r>
              <a:rPr lang="hr-HR" sz="2000" dirty="0" smtClean="0">
                <a:solidFill>
                  <a:srgbClr val="295A4D"/>
                </a:solidFill>
                <a:latin typeface=""/>
              </a:rPr>
              <a:t> i </a:t>
            </a:r>
            <a:r>
              <a:rPr lang="hr-HR" sz="2000" b="1" dirty="0" smtClean="0">
                <a:solidFill>
                  <a:srgbClr val="295A4D"/>
                </a:solidFill>
                <a:latin typeface=""/>
              </a:rPr>
              <a:t>PRI</a:t>
            </a:r>
            <a:r>
              <a:rPr lang="hr-HR" sz="2000" dirty="0" smtClean="0">
                <a:solidFill>
                  <a:srgbClr val="295A4D"/>
                </a:solidFill>
                <a:latin typeface=""/>
              </a:rPr>
              <a:t> te </a:t>
            </a:r>
            <a:r>
              <a:rPr lang="hr-HR" sz="2000" b="1" dirty="0" smtClean="0">
                <a:solidFill>
                  <a:srgbClr val="295A4D"/>
                </a:solidFill>
                <a:latin typeface=""/>
              </a:rPr>
              <a:t>privatna visoka učilišta </a:t>
            </a:r>
            <a:r>
              <a:rPr lang="hr-HR" sz="2000" dirty="0" smtClean="0">
                <a:solidFill>
                  <a:srgbClr val="295A4D"/>
                </a:solidFill>
                <a:latin typeface=""/>
              </a:rPr>
              <a:t>i </a:t>
            </a:r>
            <a:r>
              <a:rPr lang="hr-HR" sz="2000" b="1" dirty="0" smtClean="0">
                <a:solidFill>
                  <a:srgbClr val="295A4D"/>
                </a:solidFill>
                <a:latin typeface=""/>
              </a:rPr>
              <a:t>znanstveni instituti </a:t>
            </a:r>
            <a:r>
              <a:rPr lang="hr-HR" sz="2000" dirty="0" smtClean="0">
                <a:solidFill>
                  <a:srgbClr val="295A4D"/>
                </a:solidFill>
                <a:latin typeface=""/>
              </a:rPr>
              <a:t>iz RH osnovani u skladu sa Zakonom o visokom obrazovanju i znanstvenoj djelatnost,</a:t>
            </a:r>
          </a:p>
          <a:p>
            <a:pPr marL="342900" indent="-342900">
              <a:buFont typeface="Arial" panose="020B0604020202020204" pitchFamily="34" charset="0"/>
              <a:buChar char="•"/>
            </a:pPr>
            <a:r>
              <a:rPr lang="hr-HR" sz="2000" b="1" dirty="0" smtClean="0">
                <a:solidFill>
                  <a:srgbClr val="295A4D"/>
                </a:solidFill>
                <a:latin typeface=""/>
              </a:rPr>
              <a:t>Druge PRO</a:t>
            </a:r>
            <a:r>
              <a:rPr lang="hr-HR" sz="2000" dirty="0" smtClean="0">
                <a:solidFill>
                  <a:srgbClr val="295A4D"/>
                </a:solidFill>
                <a:latin typeface=""/>
              </a:rPr>
              <a:t> iz RH te </a:t>
            </a:r>
            <a:r>
              <a:rPr lang="hr-HR" sz="2000" b="1" dirty="0" smtClean="0">
                <a:solidFill>
                  <a:srgbClr val="295A4D"/>
                </a:solidFill>
                <a:latin typeface=""/>
              </a:rPr>
              <a:t>istraživačke organizacije iz inozemstva </a:t>
            </a:r>
            <a:r>
              <a:rPr lang="hr-HR" sz="2000" dirty="0" smtClean="0">
                <a:solidFill>
                  <a:srgbClr val="295A4D"/>
                </a:solidFill>
                <a:latin typeface=""/>
              </a:rPr>
              <a:t>koje obavljaju znanstvenu djelatnost, što moraju dokazati statutom ili drugim pravnim aktom te</a:t>
            </a:r>
          </a:p>
          <a:p>
            <a:pPr marL="342900" indent="-342900">
              <a:buFont typeface="Arial" panose="020B0604020202020204" pitchFamily="34" charset="0"/>
              <a:buChar char="•"/>
            </a:pPr>
            <a:r>
              <a:rPr lang="hr-HR" sz="2000" b="1" dirty="0" smtClean="0">
                <a:solidFill>
                  <a:srgbClr val="295A4D"/>
                </a:solidFill>
                <a:latin typeface=""/>
              </a:rPr>
              <a:t>MSP-ovi</a:t>
            </a:r>
            <a:r>
              <a:rPr lang="hr-HR" sz="2000" dirty="0" smtClean="0">
                <a:solidFill>
                  <a:srgbClr val="295A4D"/>
                </a:solidFill>
                <a:latin typeface=""/>
              </a:rPr>
              <a:t> i </a:t>
            </a:r>
            <a:r>
              <a:rPr lang="hr-HR" sz="2000" b="1" dirty="0" smtClean="0">
                <a:solidFill>
                  <a:srgbClr val="295A4D"/>
                </a:solidFill>
                <a:latin typeface=""/>
              </a:rPr>
              <a:t>velika poduzeća</a:t>
            </a:r>
            <a:r>
              <a:rPr lang="hr-HR" sz="2000" dirty="0" smtClean="0">
                <a:solidFill>
                  <a:srgbClr val="295A4D"/>
                </a:solidFill>
                <a:latin typeface=""/>
              </a:rPr>
              <a:t>.</a:t>
            </a:r>
          </a:p>
          <a:p>
            <a:pPr marL="342900" indent="-342900">
              <a:buFont typeface="Arial" panose="020B0604020202020204" pitchFamily="34" charset="0"/>
              <a:buChar char="•"/>
            </a:pPr>
            <a:endParaRPr lang="hr-HR" sz="2000" dirty="0">
              <a:solidFill>
                <a:srgbClr val="295A4D"/>
              </a:solidFill>
              <a:latin typeface=""/>
            </a:endParaRPr>
          </a:p>
          <a:p>
            <a:r>
              <a:rPr lang="hr-HR" sz="2000" b="1" dirty="0">
                <a:solidFill>
                  <a:srgbClr val="295A4D"/>
                </a:solidFill>
                <a:latin typeface=""/>
              </a:rPr>
              <a:t>Broj prijava po pojedinom </a:t>
            </a:r>
            <a:r>
              <a:rPr lang="hr-HR" sz="2000" b="1" dirty="0" smtClean="0">
                <a:solidFill>
                  <a:srgbClr val="295A4D"/>
                </a:solidFill>
                <a:latin typeface=""/>
              </a:rPr>
              <a:t>partneru (ograničenja):</a:t>
            </a:r>
            <a:endParaRPr lang="hr-HR" sz="2000" b="1" dirty="0">
              <a:solidFill>
                <a:srgbClr val="295A4D"/>
              </a:solidFill>
              <a:latin typeface=""/>
            </a:endParaRPr>
          </a:p>
          <a:p>
            <a:pPr marL="342900" indent="-342900">
              <a:buFont typeface="Arial" panose="020B0604020202020204" pitchFamily="34" charset="0"/>
              <a:buChar char="•"/>
            </a:pPr>
            <a:r>
              <a:rPr lang="hr-HR" sz="2000" b="1" smtClean="0">
                <a:solidFill>
                  <a:srgbClr val="295A4D"/>
                </a:solidFill>
                <a:latin typeface=""/>
              </a:rPr>
              <a:t>Javni HEI </a:t>
            </a:r>
            <a:r>
              <a:rPr lang="hr-HR" sz="2000" b="1" dirty="0">
                <a:solidFill>
                  <a:srgbClr val="295A4D"/>
                </a:solidFill>
                <a:latin typeface=""/>
              </a:rPr>
              <a:t>i PRI </a:t>
            </a:r>
            <a:r>
              <a:rPr lang="hr-HR" sz="2000" dirty="0">
                <a:solidFill>
                  <a:srgbClr val="295A4D"/>
                </a:solidFill>
                <a:latin typeface=""/>
              </a:rPr>
              <a:t>– mogu sudjelovati kao partneri u broju </a:t>
            </a:r>
            <a:r>
              <a:rPr lang="hr-HR" sz="2000" dirty="0" smtClean="0">
                <a:solidFill>
                  <a:srgbClr val="295A4D"/>
                </a:solidFill>
                <a:latin typeface=""/>
              </a:rPr>
              <a:t>prijava </a:t>
            </a:r>
            <a:r>
              <a:rPr lang="hr-HR" sz="2000" dirty="0">
                <a:solidFill>
                  <a:srgbClr val="295A4D"/>
                </a:solidFill>
                <a:latin typeface=""/>
              </a:rPr>
              <a:t>koji odgovara ograničenju primjenjivom na njih kao prijavitelje</a:t>
            </a:r>
          </a:p>
          <a:p>
            <a:pPr marL="342900" indent="-342900">
              <a:buFont typeface="Arial" panose="020B0604020202020204" pitchFamily="34" charset="0"/>
              <a:buChar char="•"/>
            </a:pPr>
            <a:r>
              <a:rPr lang="hr-HR" sz="2000" b="1" dirty="0">
                <a:solidFill>
                  <a:srgbClr val="295A4D"/>
                </a:solidFill>
                <a:latin typeface=""/>
              </a:rPr>
              <a:t>Sastavnice sveučilišta bez pravne osobnosti</a:t>
            </a:r>
            <a:r>
              <a:rPr lang="hr-HR" sz="2000" dirty="0">
                <a:solidFill>
                  <a:srgbClr val="295A4D"/>
                </a:solidFill>
                <a:latin typeface=""/>
              </a:rPr>
              <a:t>: 1 prijava po sastavnici, neovisno o broju zaposlenika</a:t>
            </a:r>
          </a:p>
          <a:p>
            <a:pPr marL="342900" indent="-342900">
              <a:buFont typeface="Arial" panose="020B0604020202020204" pitchFamily="34" charset="0"/>
              <a:buChar char="•"/>
            </a:pPr>
            <a:r>
              <a:rPr lang="hr-HR" sz="2000" b="1" dirty="0">
                <a:solidFill>
                  <a:srgbClr val="295A4D"/>
                </a:solidFill>
                <a:latin typeface=""/>
              </a:rPr>
              <a:t>Druge </a:t>
            </a:r>
            <a:r>
              <a:rPr lang="hr-HR" sz="2000" b="1" dirty="0" smtClean="0">
                <a:solidFill>
                  <a:srgbClr val="295A4D"/>
                </a:solidFill>
                <a:latin typeface=""/>
              </a:rPr>
              <a:t>PRO, poduzeća i strane istraživačke organizacije</a:t>
            </a:r>
            <a:r>
              <a:rPr lang="hr-HR" sz="2000" dirty="0" smtClean="0">
                <a:solidFill>
                  <a:srgbClr val="295A4D"/>
                </a:solidFill>
                <a:latin typeface=""/>
              </a:rPr>
              <a:t>: 1 </a:t>
            </a:r>
            <a:r>
              <a:rPr lang="hr-HR" sz="2000" dirty="0">
                <a:solidFill>
                  <a:srgbClr val="295A4D"/>
                </a:solidFill>
                <a:latin typeface=""/>
              </a:rPr>
              <a:t>prijava, neovisno o broju </a:t>
            </a:r>
            <a:r>
              <a:rPr lang="hr-HR" sz="2000" dirty="0" smtClean="0">
                <a:solidFill>
                  <a:srgbClr val="295A4D"/>
                </a:solidFill>
                <a:latin typeface=""/>
              </a:rPr>
              <a:t>zaposlenika</a:t>
            </a:r>
          </a:p>
          <a:p>
            <a:endParaRPr lang="hr-HR" sz="2000" b="1" dirty="0" smtClean="0">
              <a:solidFill>
                <a:srgbClr val="295A4D"/>
              </a:solidFill>
              <a:latin typeface=""/>
            </a:endParaRPr>
          </a:p>
          <a:p>
            <a:r>
              <a:rPr lang="it-IT" sz="2000" b="1" dirty="0" smtClean="0">
                <a:solidFill>
                  <a:srgbClr val="295A4D"/>
                </a:solidFill>
                <a:latin typeface=""/>
              </a:rPr>
              <a:t>Broj </a:t>
            </a:r>
            <a:r>
              <a:rPr lang="it-IT" sz="2000" b="1" dirty="0">
                <a:solidFill>
                  <a:srgbClr val="295A4D"/>
                </a:solidFill>
                <a:latin typeface=""/>
              </a:rPr>
              <a:t>prijava kao prijavitelj i partner se ne </a:t>
            </a:r>
            <a:r>
              <a:rPr lang="it-IT" sz="2000" b="1" dirty="0" smtClean="0">
                <a:solidFill>
                  <a:srgbClr val="295A4D"/>
                </a:solidFill>
                <a:latin typeface=""/>
              </a:rPr>
              <a:t>zbraja </a:t>
            </a:r>
            <a:r>
              <a:rPr lang="it-IT" sz="2000" dirty="0">
                <a:solidFill>
                  <a:srgbClr val="295A4D"/>
                </a:solidFill>
                <a:latin typeface=""/>
              </a:rPr>
              <a:t>(ograničenja se primjenjuju odvojeno po ulozi)</a:t>
            </a:r>
            <a:endParaRPr lang="hr-HR" sz="2000" dirty="0" smtClean="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a:extLst>
              <a:ext uri="{FF2B5EF4-FFF2-40B4-BE49-F238E27FC236}">
                <a16:creationId xmlns:a16="http://schemas.microsoft.com/office/drawing/2014/main" id="{F4FC6E91-513E-8E85-E103-729397CAE7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6756" y="908608"/>
            <a:ext cx="698702" cy="698702"/>
          </a:xfrm>
          <a:prstGeom prst="rect">
            <a:avLst/>
          </a:prstGeom>
        </p:spPr>
      </p:pic>
      <p:pic>
        <p:nvPicPr>
          <p:cNvPr id="10" name="Picture 9">
            <a:extLst>
              <a:ext uri="{FF2B5EF4-FFF2-40B4-BE49-F238E27FC236}">
                <a16:creationId xmlns:a16="http://schemas.microsoft.com/office/drawing/2014/main" id="{1D45F7D4-15A7-EA43-4E91-D99338AC30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3562" y="3079989"/>
            <a:ext cx="769455" cy="769455"/>
          </a:xfrm>
          <a:prstGeom prst="rect">
            <a:avLst/>
          </a:prstGeom>
        </p:spPr>
      </p:pic>
    </p:spTree>
    <p:extLst>
      <p:ext uri="{BB962C8B-B14F-4D97-AF65-F5344CB8AC3E}">
        <p14:creationId xmlns:p14="http://schemas.microsoft.com/office/powerpoint/2010/main" val="3103536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smtClean="0"/>
              <a:t>Formiranje konzorcija</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282784"/>
            <a:ext cx="10216694" cy="4493538"/>
          </a:xfrm>
          <a:prstGeom prst="rect">
            <a:avLst/>
          </a:prstGeom>
          <a:noFill/>
        </p:spPr>
        <p:txBody>
          <a:bodyPr wrap="square">
            <a:spAutoFit/>
          </a:bodyPr>
          <a:lstStyle/>
          <a:p>
            <a:r>
              <a:rPr lang="hr-HR" sz="2200" b="1" dirty="0" smtClean="0">
                <a:solidFill>
                  <a:srgbClr val="295A4D"/>
                </a:solidFill>
                <a:latin typeface=""/>
              </a:rPr>
              <a:t>Sastav konzorcija:</a:t>
            </a:r>
          </a:p>
          <a:p>
            <a:endParaRPr lang="hr-HR" sz="2200" b="1" dirty="0" smtClean="0">
              <a:solidFill>
                <a:srgbClr val="295A4D"/>
              </a:solidFill>
              <a:latin typeface=""/>
            </a:endParaRPr>
          </a:p>
          <a:p>
            <a:pPr marL="342900" indent="-342900">
              <a:buFont typeface="Arial" panose="020B0604020202020204" pitchFamily="34" charset="0"/>
              <a:buChar char="•"/>
            </a:pPr>
            <a:r>
              <a:rPr lang="hr-HR" sz="2200" dirty="0" smtClean="0">
                <a:solidFill>
                  <a:srgbClr val="295A4D"/>
                </a:solidFill>
                <a:latin typeface=""/>
              </a:rPr>
              <a:t>Prijavitelji </a:t>
            </a:r>
            <a:r>
              <a:rPr lang="hr-HR" sz="2200" dirty="0">
                <a:solidFill>
                  <a:srgbClr val="295A4D"/>
                </a:solidFill>
                <a:latin typeface=""/>
              </a:rPr>
              <a:t>moraju provoditi projekt u obveznom partnerstvu, </a:t>
            </a:r>
            <a:r>
              <a:rPr lang="hr-HR" sz="2200" dirty="0" smtClean="0">
                <a:solidFill>
                  <a:srgbClr val="295A4D"/>
                </a:solidFill>
                <a:latin typeface=""/>
              </a:rPr>
              <a:t>a formira se </a:t>
            </a:r>
            <a:r>
              <a:rPr lang="hr-HR" sz="2200" dirty="0">
                <a:solidFill>
                  <a:srgbClr val="295A4D"/>
                </a:solidFill>
                <a:latin typeface=""/>
              </a:rPr>
              <a:t>konzorcij od najmanje </a:t>
            </a:r>
            <a:r>
              <a:rPr lang="hr-HR" sz="2200" dirty="0" smtClean="0">
                <a:solidFill>
                  <a:srgbClr val="295A4D"/>
                </a:solidFill>
                <a:latin typeface=""/>
              </a:rPr>
              <a:t>3 i najviše </a:t>
            </a:r>
            <a:r>
              <a:rPr lang="hr-HR" sz="2200" dirty="0">
                <a:solidFill>
                  <a:srgbClr val="295A4D"/>
                </a:solidFill>
                <a:latin typeface=""/>
              </a:rPr>
              <a:t>6 članova (uključujući prijavitelja</a:t>
            </a:r>
            <a:r>
              <a:rPr lang="hr-HR" sz="2200" dirty="0" smtClean="0">
                <a:solidFill>
                  <a:srgbClr val="295A4D"/>
                </a:solidFill>
                <a:latin typeface=""/>
              </a:rPr>
              <a:t>)</a:t>
            </a:r>
          </a:p>
          <a:p>
            <a:pPr marL="342900" indent="-342900">
              <a:buFont typeface="Arial" panose="020B0604020202020204" pitchFamily="34" charset="0"/>
              <a:buChar char="•"/>
            </a:pPr>
            <a:r>
              <a:rPr lang="hr-HR" sz="2200" dirty="0" smtClean="0">
                <a:solidFill>
                  <a:srgbClr val="295A4D"/>
                </a:solidFill>
                <a:latin typeface=""/>
              </a:rPr>
              <a:t>Konzorcij </a:t>
            </a:r>
            <a:r>
              <a:rPr lang="hr-HR" sz="2200" dirty="0">
                <a:solidFill>
                  <a:srgbClr val="295A4D"/>
                </a:solidFill>
                <a:latin typeface=""/>
              </a:rPr>
              <a:t>mora uključivati najmanje jedno poduzeće i </a:t>
            </a:r>
            <a:r>
              <a:rPr lang="hr-HR" sz="2200" dirty="0" smtClean="0">
                <a:solidFill>
                  <a:srgbClr val="295A4D"/>
                </a:solidFill>
                <a:latin typeface=""/>
              </a:rPr>
              <a:t>jedno visoko učilište </a:t>
            </a:r>
            <a:r>
              <a:rPr lang="hr-HR" sz="2200" dirty="0">
                <a:solidFill>
                  <a:srgbClr val="295A4D"/>
                </a:solidFill>
                <a:latin typeface=""/>
              </a:rPr>
              <a:t>ili </a:t>
            </a:r>
            <a:r>
              <a:rPr lang="hr-HR" sz="2200" dirty="0" smtClean="0">
                <a:solidFill>
                  <a:srgbClr val="295A4D"/>
                </a:solidFill>
                <a:latin typeface=""/>
              </a:rPr>
              <a:t>znanstveni institut (javno </a:t>
            </a:r>
            <a:r>
              <a:rPr lang="hr-HR" sz="2200" dirty="0">
                <a:solidFill>
                  <a:srgbClr val="295A4D"/>
                </a:solidFill>
                <a:latin typeface=""/>
              </a:rPr>
              <a:t>ili </a:t>
            </a:r>
            <a:r>
              <a:rPr lang="hr-HR" sz="2200" dirty="0" smtClean="0">
                <a:solidFill>
                  <a:srgbClr val="295A4D"/>
                </a:solidFill>
                <a:latin typeface=""/>
              </a:rPr>
              <a:t>privatno) iz RH kao </a:t>
            </a:r>
            <a:r>
              <a:rPr lang="hr-HR" sz="2200" dirty="0">
                <a:solidFill>
                  <a:srgbClr val="295A4D"/>
                </a:solidFill>
                <a:latin typeface=""/>
              </a:rPr>
              <a:t>partnere, uz </a:t>
            </a:r>
            <a:r>
              <a:rPr lang="hr-HR" sz="2200" dirty="0" smtClean="0">
                <a:solidFill>
                  <a:srgbClr val="295A4D"/>
                </a:solidFill>
                <a:latin typeface=""/>
              </a:rPr>
              <a:t>prijavitelja</a:t>
            </a:r>
          </a:p>
          <a:p>
            <a:pPr marL="342900" indent="-342900">
              <a:buFont typeface="Arial" panose="020B0604020202020204" pitchFamily="34" charset="0"/>
              <a:buChar char="•"/>
            </a:pPr>
            <a:r>
              <a:rPr lang="hr-HR" sz="2200" dirty="0" smtClean="0">
                <a:solidFill>
                  <a:srgbClr val="295A4D"/>
                </a:solidFill>
                <a:latin typeface=""/>
              </a:rPr>
              <a:t>Sastav </a:t>
            </a:r>
            <a:r>
              <a:rPr lang="hr-HR" sz="2200" dirty="0">
                <a:solidFill>
                  <a:srgbClr val="295A4D"/>
                </a:solidFill>
                <a:latin typeface=""/>
              </a:rPr>
              <a:t>konzorcija mora ostati nepromijenjen kroz obje faze prijave (Concept note i </a:t>
            </a:r>
            <a:r>
              <a:rPr lang="hr-HR" sz="2200" dirty="0" err="1">
                <a:solidFill>
                  <a:srgbClr val="295A4D"/>
                </a:solidFill>
                <a:latin typeface=""/>
              </a:rPr>
              <a:t>Full</a:t>
            </a:r>
            <a:r>
              <a:rPr lang="hr-HR" sz="2200" dirty="0">
                <a:solidFill>
                  <a:srgbClr val="295A4D"/>
                </a:solidFill>
                <a:latin typeface=""/>
              </a:rPr>
              <a:t> </a:t>
            </a:r>
            <a:r>
              <a:rPr lang="hr-HR" sz="2200" dirty="0" err="1">
                <a:solidFill>
                  <a:srgbClr val="295A4D"/>
                </a:solidFill>
                <a:latin typeface=""/>
              </a:rPr>
              <a:t>application</a:t>
            </a:r>
            <a:r>
              <a:rPr lang="hr-HR" sz="2200" dirty="0" smtClean="0">
                <a:solidFill>
                  <a:srgbClr val="295A4D"/>
                </a:solidFill>
                <a:latin typeface=""/>
              </a:rPr>
              <a:t>).</a:t>
            </a:r>
          </a:p>
          <a:p>
            <a:endParaRPr lang="hr-HR" sz="2200" b="1" dirty="0">
              <a:solidFill>
                <a:srgbClr val="295A4D"/>
              </a:solidFill>
              <a:latin typeface=""/>
            </a:endParaRPr>
          </a:p>
          <a:p>
            <a:r>
              <a:rPr lang="hr-HR" sz="2200" b="1" i="1" dirty="0" err="1" smtClean="0">
                <a:solidFill>
                  <a:srgbClr val="295A4D"/>
                </a:solidFill>
                <a:latin typeface=""/>
              </a:rPr>
              <a:t>Partnership</a:t>
            </a:r>
            <a:r>
              <a:rPr lang="hr-HR" sz="2200" b="1" i="1" dirty="0" smtClean="0">
                <a:solidFill>
                  <a:srgbClr val="295A4D"/>
                </a:solidFill>
                <a:latin typeface=""/>
              </a:rPr>
              <a:t> </a:t>
            </a:r>
            <a:r>
              <a:rPr lang="hr-HR" sz="2200" b="1" i="1" dirty="0" err="1" smtClean="0">
                <a:solidFill>
                  <a:srgbClr val="295A4D"/>
                </a:solidFill>
                <a:latin typeface=""/>
              </a:rPr>
              <a:t>agreement</a:t>
            </a:r>
            <a:r>
              <a:rPr lang="hr-HR" sz="2200" b="1" i="1" dirty="0" smtClean="0">
                <a:solidFill>
                  <a:srgbClr val="295A4D"/>
                </a:solidFill>
                <a:latin typeface=""/>
              </a:rPr>
              <a:t> </a:t>
            </a:r>
            <a:r>
              <a:rPr lang="hr-HR" sz="2200" dirty="0" smtClean="0">
                <a:solidFill>
                  <a:srgbClr val="295A4D"/>
                </a:solidFill>
                <a:latin typeface=""/>
              </a:rPr>
              <a:t>se dostavlja prije donošenja </a:t>
            </a:r>
            <a:r>
              <a:rPr lang="hr-HR" sz="2200" i="1" dirty="0" err="1" smtClean="0">
                <a:solidFill>
                  <a:srgbClr val="295A4D"/>
                </a:solidFill>
                <a:latin typeface=""/>
              </a:rPr>
              <a:t>Award</a:t>
            </a:r>
            <a:r>
              <a:rPr lang="hr-HR" sz="2200" i="1" dirty="0" smtClean="0">
                <a:solidFill>
                  <a:srgbClr val="295A4D"/>
                </a:solidFill>
                <a:latin typeface=""/>
              </a:rPr>
              <a:t> </a:t>
            </a:r>
            <a:r>
              <a:rPr lang="hr-HR" sz="2200" i="1" dirty="0" err="1" smtClean="0">
                <a:solidFill>
                  <a:srgbClr val="295A4D"/>
                </a:solidFill>
                <a:latin typeface=""/>
              </a:rPr>
              <a:t>decision</a:t>
            </a:r>
            <a:r>
              <a:rPr lang="hr-HR" sz="2200" i="1" dirty="0" smtClean="0">
                <a:solidFill>
                  <a:srgbClr val="295A4D"/>
                </a:solidFill>
                <a:latin typeface=""/>
              </a:rPr>
              <a:t> on </a:t>
            </a:r>
            <a:r>
              <a:rPr lang="hr-HR" sz="2200" i="1" dirty="0" err="1" smtClean="0">
                <a:solidFill>
                  <a:srgbClr val="295A4D"/>
                </a:solidFill>
                <a:latin typeface=""/>
              </a:rPr>
              <a:t>funding</a:t>
            </a:r>
            <a:endParaRPr lang="hr-HR" sz="2200" i="1" dirty="0">
              <a:solidFill>
                <a:srgbClr val="295A4D"/>
              </a:solidFill>
              <a:latin typeface=""/>
            </a:endParaRPr>
          </a:p>
          <a:p>
            <a:pPr marL="342900" indent="-342900">
              <a:buFont typeface="Arial" panose="020B0604020202020204" pitchFamily="34" charset="0"/>
              <a:buChar char="•"/>
            </a:pPr>
            <a:endParaRPr lang="hr-HR" sz="2200" dirty="0" smtClean="0">
              <a:solidFill>
                <a:srgbClr val="295A4D"/>
              </a:solidFill>
              <a:latin typeface=""/>
            </a:endParaRPr>
          </a:p>
          <a:p>
            <a:pPr marL="342900" indent="-342900">
              <a:buFont typeface="Arial" panose="020B0604020202020204" pitchFamily="34" charset="0"/>
              <a:buChar char="•"/>
            </a:pPr>
            <a:endParaRPr lang="hr-HR" sz="2200" dirty="0">
              <a:solidFill>
                <a:srgbClr val="295A4D"/>
              </a:solidFill>
              <a:latin typeface=""/>
            </a:endParaRPr>
          </a:p>
          <a:p>
            <a:pPr marL="342900" indent="-342900">
              <a:buFont typeface="Arial" panose="020B0604020202020204" pitchFamily="34" charset="0"/>
              <a:buChar char="•"/>
            </a:pP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a:extLst>
              <a:ext uri="{FF2B5EF4-FFF2-40B4-BE49-F238E27FC236}">
                <a16:creationId xmlns:a16="http://schemas.microsoft.com/office/drawing/2014/main" id="{F4FC6E91-513E-8E85-E103-729397CAE7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0068" y="1212445"/>
            <a:ext cx="811969" cy="811969"/>
          </a:xfrm>
          <a:prstGeom prst="rect">
            <a:avLst/>
          </a:prstGeom>
        </p:spPr>
      </p:pic>
      <p:pic>
        <p:nvPicPr>
          <p:cNvPr id="10" name="Picture 9">
            <a:extLst>
              <a:ext uri="{FF2B5EF4-FFF2-40B4-BE49-F238E27FC236}">
                <a16:creationId xmlns:a16="http://schemas.microsoft.com/office/drawing/2014/main" id="{1D45F7D4-15A7-EA43-4E91-D99338AC30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434" y="4187821"/>
            <a:ext cx="779833" cy="779833"/>
          </a:xfrm>
          <a:prstGeom prst="rect">
            <a:avLst/>
          </a:prstGeom>
        </p:spPr>
      </p:pic>
    </p:spTree>
    <p:extLst>
      <p:ext uri="{BB962C8B-B14F-4D97-AF65-F5344CB8AC3E}">
        <p14:creationId xmlns:p14="http://schemas.microsoft.com/office/powerpoint/2010/main" val="1840927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smtClean="0"/>
              <a:t>Kriteriji za isključenje</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272562" y="908608"/>
            <a:ext cx="11919437" cy="5355312"/>
          </a:xfrm>
          <a:prstGeom prst="rect">
            <a:avLst/>
          </a:prstGeom>
          <a:noFill/>
        </p:spPr>
        <p:txBody>
          <a:bodyPr wrap="square">
            <a:spAutoFit/>
          </a:bodyPr>
          <a:lstStyle/>
          <a:p>
            <a:r>
              <a:rPr lang="hr-HR" sz="1900" b="1" dirty="0">
                <a:solidFill>
                  <a:srgbClr val="295A4D"/>
                </a:solidFill>
                <a:latin typeface=""/>
              </a:rPr>
              <a:t>U okviru ovog Poziva, potpora ne može biti </a:t>
            </a:r>
            <a:r>
              <a:rPr lang="hr-HR" sz="1900" b="1" dirty="0" smtClean="0">
                <a:solidFill>
                  <a:srgbClr val="295A4D"/>
                </a:solidFill>
                <a:latin typeface=""/>
              </a:rPr>
              <a:t>dodijeljena:</a:t>
            </a:r>
          </a:p>
          <a:p>
            <a:endParaRPr lang="hr-HR" sz="1900" dirty="0">
              <a:solidFill>
                <a:srgbClr val="295A4D"/>
              </a:solidFill>
              <a:latin typeface=""/>
            </a:endParaRP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koji ne ispunjava uvjete prihvatljivosti definirane u </a:t>
            </a:r>
            <a:r>
              <a:rPr lang="hr-HR" sz="1900" dirty="0" smtClean="0">
                <a:solidFill>
                  <a:srgbClr val="295A4D"/>
                </a:solidFill>
                <a:latin typeface=""/>
              </a:rPr>
              <a:t>poglavljima </a:t>
            </a:r>
            <a:r>
              <a:rPr lang="hr-HR" sz="1900" dirty="0">
                <a:solidFill>
                  <a:srgbClr val="295A4D"/>
                </a:solidFill>
                <a:latin typeface=""/>
              </a:rPr>
              <a:t>5. i 6. </a:t>
            </a:r>
            <a:r>
              <a:rPr lang="hr-HR" sz="1900" dirty="0" smtClean="0">
                <a:solidFill>
                  <a:srgbClr val="295A4D"/>
                </a:solidFill>
                <a:latin typeface=""/>
              </a:rPr>
              <a:t>Poziva</a:t>
            </a:r>
          </a:p>
          <a:p>
            <a:pPr marL="342900" indent="-342900">
              <a:buFont typeface="Arial" panose="020B0604020202020204" pitchFamily="34" charset="0"/>
              <a:buChar char="•"/>
            </a:pPr>
            <a:r>
              <a:rPr lang="hr-HR" sz="1900" dirty="0" smtClean="0">
                <a:solidFill>
                  <a:srgbClr val="295A4D"/>
                </a:solidFill>
                <a:latin typeface=""/>
              </a:rPr>
              <a:t>Udruzi</a:t>
            </a:r>
            <a:r>
              <a:rPr lang="hr-HR" sz="1900" dirty="0">
                <a:solidFill>
                  <a:srgbClr val="295A4D"/>
                </a:solidFill>
                <a:latin typeface=""/>
              </a:rPr>
              <a:t>, humanitarnoj organizaciji ili </a:t>
            </a:r>
            <a:r>
              <a:rPr lang="hr-HR" sz="1900" dirty="0" smtClean="0">
                <a:solidFill>
                  <a:srgbClr val="295A4D"/>
                </a:solidFill>
                <a:latin typeface=""/>
              </a:rPr>
              <a:t>obrtu</a:t>
            </a:r>
          </a:p>
          <a:p>
            <a:pPr marL="342900" indent="-342900">
              <a:buFont typeface="Arial" panose="020B0604020202020204" pitchFamily="34" charset="0"/>
              <a:buChar char="•"/>
            </a:pPr>
            <a:r>
              <a:rPr lang="hr-HR" sz="1900" dirty="0" smtClean="0">
                <a:solidFill>
                  <a:srgbClr val="295A4D"/>
                </a:solidFill>
                <a:latin typeface=""/>
              </a:rPr>
              <a:t>Partneru </a:t>
            </a:r>
            <a:r>
              <a:rPr lang="hr-HR" sz="1900" dirty="0">
                <a:solidFill>
                  <a:srgbClr val="295A4D"/>
                </a:solidFill>
                <a:latin typeface=""/>
              </a:rPr>
              <a:t>koji je poduzeće i nema registrirano sjedište ili poslovnu jedinicu u RH u trenutku isplate </a:t>
            </a:r>
            <a:r>
              <a:rPr lang="hr-HR" sz="1900" dirty="0" smtClean="0">
                <a:solidFill>
                  <a:srgbClr val="295A4D"/>
                </a:solidFill>
                <a:latin typeface=""/>
              </a:rPr>
              <a:t>potpore</a:t>
            </a:r>
          </a:p>
          <a:p>
            <a:pPr marL="342900" indent="-342900">
              <a:buFont typeface="Arial" panose="020B0604020202020204" pitchFamily="34" charset="0"/>
              <a:buChar char="•"/>
            </a:pPr>
            <a:r>
              <a:rPr lang="hr-HR" sz="1900" dirty="0" smtClean="0">
                <a:solidFill>
                  <a:srgbClr val="295A4D"/>
                </a:solidFill>
                <a:latin typeface=""/>
              </a:rPr>
              <a:t>Partneru </a:t>
            </a:r>
            <a:r>
              <a:rPr lang="hr-HR" sz="1900" dirty="0">
                <a:solidFill>
                  <a:srgbClr val="295A4D"/>
                </a:solidFill>
                <a:latin typeface=""/>
              </a:rPr>
              <a:t>(poduzeću) koji ne zapošljava najmanje jednu </a:t>
            </a:r>
            <a:r>
              <a:rPr lang="hr-HR" sz="1900" dirty="0" smtClean="0">
                <a:solidFill>
                  <a:srgbClr val="295A4D"/>
                </a:solidFill>
                <a:latin typeface=""/>
              </a:rPr>
              <a:t>osobu (FTE) sukladno GFI-POD za 2024.</a:t>
            </a:r>
          </a:p>
          <a:p>
            <a:pPr marL="342900" indent="-342900">
              <a:buFont typeface="Arial" panose="020B0604020202020204" pitchFamily="34" charset="0"/>
              <a:buChar char="•"/>
            </a:pPr>
            <a:r>
              <a:rPr lang="hr-HR" sz="1900" dirty="0" smtClean="0">
                <a:solidFill>
                  <a:srgbClr val="295A4D"/>
                </a:solidFill>
                <a:latin typeface=""/>
              </a:rPr>
              <a:t>Partneru </a:t>
            </a:r>
            <a:r>
              <a:rPr lang="hr-HR" sz="1900" dirty="0">
                <a:solidFill>
                  <a:srgbClr val="295A4D"/>
                </a:solidFill>
                <a:latin typeface=""/>
              </a:rPr>
              <a:t>(poduzeću) čiji poslovni prihodi u </a:t>
            </a:r>
            <a:r>
              <a:rPr lang="hr-HR" sz="1900" dirty="0" smtClean="0">
                <a:solidFill>
                  <a:srgbClr val="295A4D"/>
                </a:solidFill>
                <a:latin typeface=""/>
              </a:rPr>
              <a:t>2024. nisu </a:t>
            </a:r>
            <a:r>
              <a:rPr lang="hr-HR" sz="1900" dirty="0">
                <a:solidFill>
                  <a:srgbClr val="295A4D"/>
                </a:solidFill>
                <a:latin typeface=""/>
              </a:rPr>
              <a:t>najmanje </a:t>
            </a:r>
            <a:r>
              <a:rPr lang="hr-HR" sz="1900" dirty="0" smtClean="0">
                <a:solidFill>
                  <a:srgbClr val="295A4D"/>
                </a:solidFill>
                <a:latin typeface=""/>
              </a:rPr>
              <a:t>50% </a:t>
            </a:r>
            <a:r>
              <a:rPr lang="hr-HR" sz="1900" dirty="0">
                <a:solidFill>
                  <a:srgbClr val="295A4D"/>
                </a:solidFill>
                <a:latin typeface=""/>
              </a:rPr>
              <a:t>ukupnih prihvatljivih troškova planiranih za tog </a:t>
            </a:r>
            <a:r>
              <a:rPr lang="hr-HR" sz="1900" dirty="0" smtClean="0">
                <a:solidFill>
                  <a:srgbClr val="295A4D"/>
                </a:solidFill>
                <a:latin typeface=""/>
              </a:rPr>
              <a:t>partnera</a:t>
            </a: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koji nije vratio sredstva temeljem odluke nadležnog tijela (npr. za nezakonitu </a:t>
            </a:r>
            <a:r>
              <a:rPr lang="hr-HR" sz="1900" dirty="0" smtClean="0">
                <a:solidFill>
                  <a:srgbClr val="295A4D"/>
                </a:solidFill>
                <a:latin typeface=""/>
              </a:rPr>
              <a:t>potporu)</a:t>
            </a:r>
          </a:p>
          <a:p>
            <a:pPr marL="342900" indent="-342900">
              <a:buFont typeface="Arial" panose="020B0604020202020204" pitchFamily="34" charset="0"/>
              <a:buChar char="•"/>
            </a:pPr>
            <a:r>
              <a:rPr lang="hr-HR" sz="1900" dirty="0" smtClean="0">
                <a:solidFill>
                  <a:srgbClr val="295A4D"/>
                </a:solidFill>
                <a:latin typeface=""/>
              </a:rPr>
              <a:t>Partneru </a:t>
            </a:r>
            <a:r>
              <a:rPr lang="hr-HR" sz="1900" dirty="0">
                <a:solidFill>
                  <a:srgbClr val="295A4D"/>
                </a:solidFill>
                <a:latin typeface=""/>
              </a:rPr>
              <a:t>koji je u teškoćama (sukladno čl. 2. st. 18. Uredbe (EU) br. 651/2014) – ne odnosi se na javne </a:t>
            </a:r>
            <a:r>
              <a:rPr lang="hr-HR" sz="1900" dirty="0" smtClean="0">
                <a:solidFill>
                  <a:srgbClr val="295A4D"/>
                </a:solidFill>
                <a:latin typeface=""/>
              </a:rPr>
              <a:t>istraživačke organizacije</a:t>
            </a:r>
          </a:p>
          <a:p>
            <a:pPr marL="342900" indent="-342900">
              <a:buFont typeface="Arial" panose="020B0604020202020204" pitchFamily="34" charset="0"/>
              <a:buChar char="•"/>
            </a:pPr>
            <a:r>
              <a:rPr lang="hr-HR" sz="1900" dirty="0" smtClean="0">
                <a:solidFill>
                  <a:srgbClr val="295A4D"/>
                </a:solidFill>
                <a:latin typeface=""/>
              </a:rPr>
              <a:t>Partneru </a:t>
            </a:r>
            <a:r>
              <a:rPr lang="hr-HR" sz="1900" dirty="0">
                <a:solidFill>
                  <a:srgbClr val="295A4D"/>
                </a:solidFill>
                <a:latin typeface=""/>
              </a:rPr>
              <a:t>koji je u stečaju, nelikvidnosti, </a:t>
            </a:r>
            <a:r>
              <a:rPr lang="hr-HR" sz="1900" dirty="0" err="1">
                <a:solidFill>
                  <a:srgbClr val="295A4D"/>
                </a:solidFill>
                <a:latin typeface=""/>
              </a:rPr>
              <a:t>predstečaju</a:t>
            </a:r>
            <a:r>
              <a:rPr lang="hr-HR" sz="1900" dirty="0">
                <a:solidFill>
                  <a:srgbClr val="295A4D"/>
                </a:solidFill>
                <a:latin typeface=""/>
              </a:rPr>
              <a:t>, likvidaciji ili sličnim postupcima prema nacionalnim </a:t>
            </a:r>
            <a:r>
              <a:rPr lang="hr-HR" sz="1900" dirty="0" smtClean="0">
                <a:solidFill>
                  <a:srgbClr val="295A4D"/>
                </a:solidFill>
                <a:latin typeface=""/>
              </a:rPr>
              <a:t>propisima</a:t>
            </a: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ili osobi ovlaštenoj za njihovo zastupanje koja je pravomoćno osuđena za određena kaznena djela ili teške povrede profesionalne </a:t>
            </a:r>
            <a:r>
              <a:rPr lang="hr-HR" sz="1900" dirty="0" smtClean="0">
                <a:solidFill>
                  <a:srgbClr val="295A4D"/>
                </a:solidFill>
                <a:latin typeface=""/>
              </a:rPr>
              <a:t>etike</a:t>
            </a: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koji je bio u sukobu interesa u postupku dodjele bespovratnih </a:t>
            </a:r>
            <a:r>
              <a:rPr lang="hr-HR" sz="1900" dirty="0" smtClean="0">
                <a:solidFill>
                  <a:srgbClr val="295A4D"/>
                </a:solidFill>
                <a:latin typeface=""/>
              </a:rPr>
              <a:t>sredstava</a:t>
            </a: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koji nije isplaćivao plaće, doprinose ili poreze sukladno </a:t>
            </a:r>
            <a:r>
              <a:rPr lang="hr-HR" sz="1900" dirty="0" smtClean="0">
                <a:solidFill>
                  <a:srgbClr val="295A4D"/>
                </a:solidFill>
                <a:latin typeface=""/>
              </a:rPr>
              <a:t>propisima</a:t>
            </a:r>
          </a:p>
          <a:p>
            <a:pPr marL="342900" indent="-342900">
              <a:buFont typeface="Arial" panose="020B0604020202020204" pitchFamily="34" charset="0"/>
              <a:buChar char="•"/>
            </a:pPr>
            <a:r>
              <a:rPr lang="hr-HR" sz="1900" dirty="0" smtClean="0">
                <a:solidFill>
                  <a:srgbClr val="295A4D"/>
                </a:solidFill>
                <a:latin typeface=""/>
              </a:rPr>
              <a:t>Prijavitelju/partneru </a:t>
            </a:r>
            <a:r>
              <a:rPr lang="hr-HR" sz="1900" dirty="0">
                <a:solidFill>
                  <a:srgbClr val="295A4D"/>
                </a:solidFill>
                <a:latin typeface=""/>
              </a:rPr>
              <a:t>koji je naveo neistinite podatke u projektnom prijedlogu</a:t>
            </a:r>
            <a:endParaRPr lang="hr-HR" sz="1900" dirty="0" smtClean="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01677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838199" y="365125"/>
            <a:ext cx="11066755" cy="1325563"/>
          </a:xfrm>
        </p:spPr>
        <p:txBody>
          <a:bodyPr>
            <a:normAutofit/>
          </a:bodyPr>
          <a:lstStyle/>
          <a:p>
            <a:r>
              <a:rPr lang="hr-HR" sz="3600" dirty="0" smtClean="0"/>
              <a:t>Program virtualne radionice</a:t>
            </a:r>
            <a:endParaRPr lang="hr-HR" sz="3600" dirty="0"/>
          </a:p>
        </p:txBody>
      </p:sp>
      <p:sp>
        <p:nvSpPr>
          <p:cNvPr id="6" name="Content Placeholder 2">
            <a:extLst>
              <a:ext uri="{FF2B5EF4-FFF2-40B4-BE49-F238E27FC236}">
                <a16:creationId xmlns:a16="http://schemas.microsoft.com/office/drawing/2014/main" id="{2616BB9C-6905-4A87-588B-7FF8CB94D576}"/>
              </a:ext>
            </a:extLst>
          </p:cNvPr>
          <p:cNvSpPr>
            <a:spLocks noGrp="1"/>
          </p:cNvSpPr>
          <p:nvPr>
            <p:ph idx="1"/>
          </p:nvPr>
        </p:nvSpPr>
        <p:spPr>
          <a:xfrm>
            <a:off x="838199" y="1935127"/>
            <a:ext cx="10626969" cy="4368958"/>
          </a:xfrm>
        </p:spPr>
        <p:txBody>
          <a:bodyPr>
            <a:normAutofit/>
          </a:bodyPr>
          <a:lstStyle/>
          <a:p>
            <a:pPr>
              <a:buFont typeface="Wingdings" pitchFamily="2" charset="2"/>
              <a:buChar char="§"/>
            </a:pPr>
            <a:r>
              <a:rPr lang="hr-HR" sz="2400" b="1" dirty="0"/>
              <a:t>Uvodni </a:t>
            </a:r>
            <a:r>
              <a:rPr lang="hr-HR" sz="2400" b="1" dirty="0" smtClean="0"/>
              <a:t>govor: </a:t>
            </a:r>
            <a:r>
              <a:rPr lang="hr-HR" sz="2400" dirty="0" smtClean="0"/>
              <a:t>dr. </a:t>
            </a:r>
            <a:r>
              <a:rPr lang="hr-HR" sz="2400" dirty="0" err="1" smtClean="0"/>
              <a:t>sc</a:t>
            </a:r>
            <a:r>
              <a:rPr lang="hr-HR" sz="2400" dirty="0" smtClean="0"/>
              <a:t>. Hrvoje Meštrić, Uprava za znanost i tehnologiju, Ministarstvo znanosti, obrazovanja i mladih</a:t>
            </a:r>
          </a:p>
          <a:p>
            <a:pPr>
              <a:buFont typeface="Wingdings" pitchFamily="2" charset="2"/>
              <a:buChar char="§"/>
            </a:pPr>
            <a:endParaRPr lang="hr-HR" sz="2400" dirty="0" smtClean="0"/>
          </a:p>
          <a:p>
            <a:pPr>
              <a:buFont typeface="Wingdings" pitchFamily="2" charset="2"/>
              <a:buChar char="§"/>
            </a:pPr>
            <a:r>
              <a:rPr lang="hr-HR" sz="2400" b="1" dirty="0" smtClean="0"/>
              <a:t>Predstavljanje projekta DIGIT: </a:t>
            </a:r>
            <a:r>
              <a:rPr lang="hr-HR" sz="2400" dirty="0" smtClean="0"/>
              <a:t>Ante Lončar, </a:t>
            </a:r>
            <a:r>
              <a:rPr lang="hr-HR" sz="2400" dirty="0" err="1" smtClean="0"/>
              <a:t>project</a:t>
            </a:r>
            <a:r>
              <a:rPr lang="hr-HR" sz="2400" dirty="0" smtClean="0"/>
              <a:t> manager</a:t>
            </a:r>
          </a:p>
          <a:p>
            <a:pPr>
              <a:buFont typeface="Wingdings" pitchFamily="2" charset="2"/>
              <a:buChar char="§"/>
            </a:pPr>
            <a:endParaRPr lang="hr-HR" sz="2400" b="1" dirty="0" smtClean="0"/>
          </a:p>
          <a:p>
            <a:pPr>
              <a:buFont typeface="Wingdings" pitchFamily="2" charset="2"/>
              <a:buChar char="§"/>
            </a:pPr>
            <a:r>
              <a:rPr lang="hr-HR" sz="2400" b="1" dirty="0" smtClean="0"/>
              <a:t>Predstavljanje poziva na dostavu projektnih prijedloga unutar </a:t>
            </a:r>
            <a:r>
              <a:rPr lang="hr-HR" sz="2400" b="1" dirty="0" err="1" smtClean="0"/>
              <a:t>Challenge</a:t>
            </a:r>
            <a:r>
              <a:rPr lang="hr-HR" sz="2400" b="1" dirty="0" smtClean="0"/>
              <a:t> programa: </a:t>
            </a:r>
            <a:r>
              <a:rPr lang="hr-HR" sz="2400" dirty="0" smtClean="0"/>
              <a:t>Matej Vranić, p</a:t>
            </a:r>
            <a:r>
              <a:rPr lang="en-US" sz="2400" dirty="0" err="1" smtClean="0"/>
              <a:t>rogram</a:t>
            </a:r>
            <a:r>
              <a:rPr lang="en-US" sz="2400" dirty="0" smtClean="0"/>
              <a:t> </a:t>
            </a:r>
            <a:r>
              <a:rPr lang="en-US" sz="2400" dirty="0"/>
              <a:t>design and implementation </a:t>
            </a:r>
            <a:r>
              <a:rPr lang="en-US" sz="2400" dirty="0" smtClean="0"/>
              <a:t>specialist</a:t>
            </a:r>
            <a:r>
              <a:rPr lang="hr-HR" sz="2400" dirty="0" smtClean="0"/>
              <a:t> i Ivana Dubovečak, </a:t>
            </a:r>
            <a:r>
              <a:rPr lang="hr-HR" sz="2400" dirty="0" err="1" smtClean="0"/>
              <a:t>environmental</a:t>
            </a:r>
            <a:r>
              <a:rPr lang="hr-HR" sz="2400" dirty="0" smtClean="0"/>
              <a:t> </a:t>
            </a:r>
            <a:r>
              <a:rPr lang="hr-HR" sz="2400" dirty="0" err="1" smtClean="0"/>
              <a:t>specialist</a:t>
            </a:r>
            <a:endParaRPr lang="en-US" sz="2400" dirty="0"/>
          </a:p>
          <a:p>
            <a:pPr>
              <a:buFont typeface="Wingdings" pitchFamily="2" charset="2"/>
              <a:buChar char="§"/>
            </a:pPr>
            <a:endParaRPr lang="hr-HR" sz="2400" b="1" dirty="0" smtClean="0"/>
          </a:p>
          <a:p>
            <a:pPr>
              <a:buFont typeface="Wingdings" pitchFamily="2" charset="2"/>
              <a:buChar char="§"/>
            </a:pPr>
            <a:r>
              <a:rPr lang="hr-HR" sz="2400" b="1" dirty="0" smtClean="0"/>
              <a:t>Pitanja i odgovori</a:t>
            </a:r>
            <a:endParaRPr lang="hr-HR" sz="2400" b="1" dirty="0"/>
          </a:p>
        </p:txBody>
      </p:sp>
      <p:sp>
        <p:nvSpPr>
          <p:cNvPr id="8" name="Rectangle 7">
            <a:extLst>
              <a:ext uri="{FF2B5EF4-FFF2-40B4-BE49-F238E27FC236}">
                <a16:creationId xmlns:a16="http://schemas.microsoft.com/office/drawing/2014/main" id="{68D723C6-E98C-741A-5258-CA3D789570DE}"/>
              </a:ext>
            </a:extLst>
          </p:cNvPr>
          <p:cNvSpPr/>
          <p:nvPr/>
        </p:nvSpPr>
        <p:spPr>
          <a:xfrm rot="10800000">
            <a:off x="378352" y="1835794"/>
            <a:ext cx="201939" cy="439795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25977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180616-7EE4-F6F8-A145-63EC259DB2A2}"/>
              </a:ext>
            </a:extLst>
          </p:cNvPr>
          <p:cNvGrpSpPr/>
          <p:nvPr/>
        </p:nvGrpSpPr>
        <p:grpSpPr>
          <a:xfrm>
            <a:off x="263808" y="1081455"/>
            <a:ext cx="5393285" cy="2505808"/>
            <a:chOff x="1528353" y="1911926"/>
            <a:chExt cx="4127863" cy="3861858"/>
          </a:xfrm>
        </p:grpSpPr>
        <p:sp>
          <p:nvSpPr>
            <p:cNvPr id="5" name="Rounded Rectangle 4">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C716A39C-3B44-9556-1007-D1E58279C7E8}"/>
                </a:ext>
              </a:extLst>
            </p:cNvPr>
            <p:cNvSpPr/>
            <p:nvPr/>
          </p:nvSpPr>
          <p:spPr>
            <a:xfrm rot="10800000">
              <a:off x="2182173" y="1911926"/>
              <a:ext cx="2820216" cy="75812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8" name="TextBox 7">
            <a:extLst>
              <a:ext uri="{FF2B5EF4-FFF2-40B4-BE49-F238E27FC236}">
                <a16:creationId xmlns:a16="http://schemas.microsoft.com/office/drawing/2014/main" id="{A6C0826C-B77F-F808-A8A0-EC48CFAE6190}"/>
              </a:ext>
            </a:extLst>
          </p:cNvPr>
          <p:cNvSpPr txBox="1"/>
          <p:nvPr/>
        </p:nvSpPr>
        <p:spPr>
          <a:xfrm>
            <a:off x="360651" y="1167586"/>
            <a:ext cx="5389684" cy="3210110"/>
          </a:xfrm>
          <a:prstGeom prst="rect">
            <a:avLst/>
          </a:prstGeom>
          <a:noFill/>
        </p:spPr>
        <p:txBody>
          <a:bodyPr wrap="square" rtlCol="0">
            <a:spAutoFit/>
          </a:bodyPr>
          <a:lstStyle/>
          <a:p>
            <a:pPr algn="ctr"/>
            <a:r>
              <a:rPr lang="hr-HR" sz="1900" b="1" dirty="0">
                <a:solidFill>
                  <a:schemeClr val="bg1"/>
                </a:solidFill>
                <a:latin typeface=""/>
              </a:rPr>
              <a:t>Alokacija</a:t>
            </a:r>
          </a:p>
          <a:p>
            <a:pPr algn="just"/>
            <a:endParaRPr lang="hr-HR" sz="1900" b="1" dirty="0" smtClean="0">
              <a:solidFill>
                <a:srgbClr val="E9F1EF"/>
              </a:solidFill>
              <a:latin typeface="Calibri" panose="020F0502020204030204" pitchFamily="34" charset="0"/>
              <a:ea typeface="Calibri" panose="020F0502020204030204" pitchFamily="34" charset="0"/>
              <a:cs typeface="Calibri" panose="020F0502020204030204" pitchFamily="34" charset="0"/>
            </a:endParaRPr>
          </a:p>
          <a:p>
            <a:pPr fontAlgn="t">
              <a:lnSpc>
                <a:spcPct val="115000"/>
              </a:lnSpc>
            </a:pPr>
            <a:r>
              <a:rPr lang="hr-HR" sz="1900" b="1" dirty="0">
                <a:solidFill>
                  <a:schemeClr val="bg1"/>
                </a:solidFill>
                <a:latin typeface=""/>
              </a:rPr>
              <a:t>Ukupna alokacija</a:t>
            </a:r>
            <a:r>
              <a:rPr lang="hr-HR" sz="1900" dirty="0">
                <a:solidFill>
                  <a:schemeClr val="bg1"/>
                </a:solidFill>
                <a:latin typeface=""/>
              </a:rPr>
              <a:t>: 15.000.000,00 EUR</a:t>
            </a:r>
          </a:p>
          <a:p>
            <a:pPr fontAlgn="t">
              <a:lnSpc>
                <a:spcPct val="115000"/>
              </a:lnSpc>
            </a:pPr>
            <a:endParaRPr lang="hr-HR" sz="1900" dirty="0">
              <a:solidFill>
                <a:schemeClr val="bg1"/>
              </a:solidFill>
              <a:latin typeface=""/>
            </a:endParaRPr>
          </a:p>
          <a:p>
            <a:pPr fontAlgn="t">
              <a:lnSpc>
                <a:spcPct val="115000"/>
              </a:lnSpc>
            </a:pPr>
            <a:r>
              <a:rPr lang="hr-HR" sz="1900" b="1" dirty="0">
                <a:solidFill>
                  <a:schemeClr val="bg1"/>
                </a:solidFill>
                <a:latin typeface=""/>
              </a:rPr>
              <a:t>Minimalni iznos potpore</a:t>
            </a:r>
            <a:r>
              <a:rPr lang="hr-HR" sz="1900" dirty="0">
                <a:solidFill>
                  <a:schemeClr val="bg1"/>
                </a:solidFill>
                <a:latin typeface=""/>
              </a:rPr>
              <a:t>: 2.000.000,00 EUR</a:t>
            </a:r>
          </a:p>
          <a:p>
            <a:pPr fontAlgn="t">
              <a:lnSpc>
                <a:spcPct val="115000"/>
              </a:lnSpc>
            </a:pPr>
            <a:r>
              <a:rPr lang="hr-HR" sz="1900" b="1" dirty="0">
                <a:solidFill>
                  <a:schemeClr val="bg1"/>
                </a:solidFill>
                <a:latin typeface=""/>
              </a:rPr>
              <a:t>Maksimalni iznos potpore</a:t>
            </a:r>
            <a:r>
              <a:rPr lang="hr-HR" sz="1900" dirty="0">
                <a:solidFill>
                  <a:schemeClr val="bg1"/>
                </a:solidFill>
                <a:latin typeface=""/>
              </a:rPr>
              <a:t>: 4.000.000,00 EUR</a:t>
            </a:r>
          </a:p>
          <a:p>
            <a:pPr algn="ctr" fontAlgn="t">
              <a:lnSpc>
                <a:spcPct val="115000"/>
              </a:lnSpc>
            </a:pPr>
            <a:endParaRPr lang="hr-HR" sz="2400" dirty="0" smtClean="0">
              <a:latin typeface="Arial" panose="020B0604020202020204" pitchFamily="34" charset="0"/>
            </a:endParaRPr>
          </a:p>
          <a:p>
            <a:pPr algn="ctr" fontAlgn="ctr">
              <a:lnSpc>
                <a:spcPct val="115000"/>
              </a:lnSpc>
            </a:pPr>
            <a:endParaRPr lang="hr-HR"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itchFamily="2" charset="2"/>
              <a:buChar char="§"/>
            </a:pPr>
            <a:endParaRPr lang="hr-HR" sz="2000" dirty="0">
              <a:solidFill>
                <a:srgbClr val="E9F1EF"/>
              </a:solidFill>
              <a:latin typeface=""/>
            </a:endParaRPr>
          </a:p>
        </p:txBody>
      </p:sp>
      <p:grpSp>
        <p:nvGrpSpPr>
          <p:cNvPr id="26" name="Group 25">
            <a:extLst>
              <a:ext uri="{FF2B5EF4-FFF2-40B4-BE49-F238E27FC236}">
                <a16:creationId xmlns:a16="http://schemas.microsoft.com/office/drawing/2014/main" id="{A543BF61-6590-6F40-DAD0-4B69635DE72D}"/>
              </a:ext>
            </a:extLst>
          </p:cNvPr>
          <p:cNvGrpSpPr/>
          <p:nvPr/>
        </p:nvGrpSpPr>
        <p:grpSpPr>
          <a:xfrm>
            <a:off x="5882050" y="1081455"/>
            <a:ext cx="5838096" cy="5423496"/>
            <a:chOff x="1528353" y="1911926"/>
            <a:chExt cx="4127863" cy="3861858"/>
          </a:xfrm>
        </p:grpSpPr>
        <p:sp>
          <p:nvSpPr>
            <p:cNvPr id="27" name="Rounded Rectangle 26">
              <a:extLst>
                <a:ext uri="{FF2B5EF4-FFF2-40B4-BE49-F238E27FC236}">
                  <a16:creationId xmlns:a16="http://schemas.microsoft.com/office/drawing/2014/main" id="{A4E08769-BDE6-2B43-68F8-A9C3EE5BB635}"/>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ectangle 27">
              <a:extLst>
                <a:ext uri="{FF2B5EF4-FFF2-40B4-BE49-F238E27FC236}">
                  <a16:creationId xmlns:a16="http://schemas.microsoft.com/office/drawing/2014/main" id="{15C5A90D-D4D5-98C0-F4A8-71517C4BA7FD}"/>
                </a:ext>
              </a:extLst>
            </p:cNvPr>
            <p:cNvSpPr/>
            <p:nvPr/>
          </p:nvSpPr>
          <p:spPr>
            <a:xfrm rot="10800000">
              <a:off x="2182174" y="1911926"/>
              <a:ext cx="2820216" cy="46103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16" name="TextBox 15">
            <a:extLst>
              <a:ext uri="{FF2B5EF4-FFF2-40B4-BE49-F238E27FC236}">
                <a16:creationId xmlns:a16="http://schemas.microsoft.com/office/drawing/2014/main" id="{A6C0826C-B77F-F808-A8A0-EC48CFAE6190}"/>
              </a:ext>
            </a:extLst>
          </p:cNvPr>
          <p:cNvSpPr txBox="1"/>
          <p:nvPr/>
        </p:nvSpPr>
        <p:spPr>
          <a:xfrm>
            <a:off x="5975293" y="1241078"/>
            <a:ext cx="5744854" cy="5727722"/>
          </a:xfrm>
          <a:prstGeom prst="rect">
            <a:avLst/>
          </a:prstGeom>
          <a:noFill/>
        </p:spPr>
        <p:txBody>
          <a:bodyPr wrap="square" rtlCol="0">
            <a:spAutoFit/>
          </a:bodyPr>
          <a:lstStyle/>
          <a:p>
            <a:pPr algn="ctr"/>
            <a:r>
              <a:rPr lang="hr-HR" sz="1900" b="1" dirty="0">
                <a:solidFill>
                  <a:schemeClr val="bg1"/>
                </a:solidFill>
                <a:latin typeface=""/>
              </a:rPr>
              <a:t>Intenzitet potpore</a:t>
            </a:r>
          </a:p>
          <a:p>
            <a:pPr algn="just"/>
            <a:endParaRPr lang="hr-HR" sz="1900" dirty="0">
              <a:solidFill>
                <a:schemeClr val="bg1"/>
              </a:solidFill>
              <a:latin typeface=""/>
            </a:endParaRPr>
          </a:p>
          <a:p>
            <a:pPr fontAlgn="ctr">
              <a:lnSpc>
                <a:spcPct val="115000"/>
              </a:lnSpc>
            </a:pPr>
            <a:r>
              <a:rPr lang="hr-HR" sz="1900" b="1" dirty="0">
                <a:solidFill>
                  <a:schemeClr val="bg1"/>
                </a:solidFill>
                <a:latin typeface=""/>
              </a:rPr>
              <a:t>Istraživačke organizacije iz RH</a:t>
            </a:r>
            <a:r>
              <a:rPr lang="hr-HR" sz="1900" dirty="0">
                <a:solidFill>
                  <a:schemeClr val="bg1"/>
                </a:solidFill>
                <a:latin typeface=""/>
              </a:rPr>
              <a:t>: do 100</a:t>
            </a:r>
            <a:r>
              <a:rPr lang="en-US" sz="1900" dirty="0">
                <a:solidFill>
                  <a:schemeClr val="bg1"/>
                </a:solidFill>
                <a:latin typeface=""/>
              </a:rPr>
              <a:t>%</a:t>
            </a:r>
            <a:endParaRPr lang="hr-HR" sz="1900" dirty="0">
              <a:solidFill>
                <a:schemeClr val="bg1"/>
              </a:solidFill>
              <a:latin typeface=""/>
            </a:endParaRPr>
          </a:p>
          <a:p>
            <a:pPr fontAlgn="ctr">
              <a:lnSpc>
                <a:spcPct val="115000"/>
              </a:lnSpc>
            </a:pPr>
            <a:r>
              <a:rPr lang="hr-HR" sz="1900" b="1" dirty="0">
                <a:solidFill>
                  <a:schemeClr val="bg1"/>
                </a:solidFill>
                <a:latin typeface=""/>
              </a:rPr>
              <a:t>Istraživačke organizacije iz inozemstva</a:t>
            </a:r>
            <a:r>
              <a:rPr lang="hr-HR" sz="1900" dirty="0">
                <a:solidFill>
                  <a:schemeClr val="bg1"/>
                </a:solidFill>
                <a:latin typeface=""/>
              </a:rPr>
              <a:t>: do 100</a:t>
            </a:r>
            <a:r>
              <a:rPr lang="en-US" sz="1900" dirty="0">
                <a:solidFill>
                  <a:schemeClr val="bg1"/>
                </a:solidFill>
                <a:latin typeface=""/>
              </a:rPr>
              <a:t>%</a:t>
            </a:r>
            <a:endParaRPr lang="hr-HR" sz="1900" dirty="0">
              <a:solidFill>
                <a:schemeClr val="bg1"/>
              </a:solidFill>
              <a:latin typeface=""/>
            </a:endParaRPr>
          </a:p>
          <a:p>
            <a:pPr fontAlgn="ctr">
              <a:lnSpc>
                <a:spcPct val="115000"/>
              </a:lnSpc>
            </a:pPr>
            <a:endParaRPr lang="hr-HR" sz="1900" dirty="0">
              <a:solidFill>
                <a:schemeClr val="bg1"/>
              </a:solidFill>
              <a:latin typeface=""/>
            </a:endParaRPr>
          </a:p>
          <a:p>
            <a:pPr fontAlgn="ctr">
              <a:lnSpc>
                <a:spcPct val="115000"/>
              </a:lnSpc>
            </a:pPr>
            <a:r>
              <a:rPr lang="hr-HR" sz="1900" dirty="0">
                <a:solidFill>
                  <a:schemeClr val="bg1"/>
                </a:solidFill>
                <a:latin typeface=""/>
              </a:rPr>
              <a:t>Potpore za istraživanje i razvoj (industrijsko istraživanje i eksperimentalni razvoj):</a:t>
            </a:r>
          </a:p>
          <a:p>
            <a:pPr marL="342900" indent="-342900" fontAlgn="ctr">
              <a:lnSpc>
                <a:spcPct val="115000"/>
              </a:lnSpc>
              <a:buFont typeface="Arial" panose="020B0604020202020204" pitchFamily="34" charset="0"/>
              <a:buChar char="•"/>
            </a:pPr>
            <a:r>
              <a:rPr lang="hr-HR" sz="1900" b="1" dirty="0">
                <a:solidFill>
                  <a:schemeClr val="bg1"/>
                </a:solidFill>
                <a:latin typeface=""/>
              </a:rPr>
              <a:t>Mikro i malo poduzeće</a:t>
            </a:r>
            <a:r>
              <a:rPr lang="hr-HR" sz="1900" dirty="0">
                <a:solidFill>
                  <a:schemeClr val="bg1"/>
                </a:solidFill>
                <a:latin typeface=""/>
              </a:rPr>
              <a:t>: do </a:t>
            </a:r>
            <a:r>
              <a:rPr lang="en-US" sz="1900" dirty="0">
                <a:solidFill>
                  <a:schemeClr val="bg1"/>
                </a:solidFill>
                <a:latin typeface=""/>
              </a:rPr>
              <a:t>60%</a:t>
            </a:r>
            <a:endParaRPr lang="hr-HR" sz="1900" dirty="0">
              <a:solidFill>
                <a:schemeClr val="bg1"/>
              </a:solidFill>
              <a:latin typeface=""/>
            </a:endParaRPr>
          </a:p>
          <a:p>
            <a:pPr marL="342900" indent="-342900" fontAlgn="ctr">
              <a:lnSpc>
                <a:spcPct val="115000"/>
              </a:lnSpc>
              <a:buFont typeface="Arial" panose="020B0604020202020204" pitchFamily="34" charset="0"/>
              <a:buChar char="•"/>
            </a:pPr>
            <a:r>
              <a:rPr lang="hr-HR" sz="1900" b="1" dirty="0">
                <a:solidFill>
                  <a:schemeClr val="bg1"/>
                </a:solidFill>
                <a:latin typeface=""/>
              </a:rPr>
              <a:t>Srednje poduzeće</a:t>
            </a:r>
            <a:r>
              <a:rPr lang="hr-HR" sz="1900" dirty="0">
                <a:solidFill>
                  <a:schemeClr val="bg1"/>
                </a:solidFill>
                <a:latin typeface=""/>
              </a:rPr>
              <a:t>: do </a:t>
            </a:r>
            <a:r>
              <a:rPr lang="en-US" sz="1900" dirty="0">
                <a:solidFill>
                  <a:schemeClr val="bg1"/>
                </a:solidFill>
                <a:latin typeface=""/>
              </a:rPr>
              <a:t>50%</a:t>
            </a:r>
            <a:endParaRPr lang="hr-HR" sz="1900" dirty="0">
              <a:solidFill>
                <a:schemeClr val="bg1"/>
              </a:solidFill>
              <a:latin typeface=""/>
            </a:endParaRPr>
          </a:p>
          <a:p>
            <a:pPr marL="342900" indent="-342900" fontAlgn="ctr">
              <a:lnSpc>
                <a:spcPct val="115000"/>
              </a:lnSpc>
              <a:buFont typeface="Arial" panose="020B0604020202020204" pitchFamily="34" charset="0"/>
              <a:buChar char="•"/>
            </a:pPr>
            <a:r>
              <a:rPr lang="hr-HR" sz="1900" b="1" dirty="0">
                <a:solidFill>
                  <a:schemeClr val="bg1"/>
                </a:solidFill>
                <a:latin typeface=""/>
              </a:rPr>
              <a:t>Veliko poduzeće</a:t>
            </a:r>
            <a:r>
              <a:rPr lang="hr-HR" sz="1900" dirty="0">
                <a:solidFill>
                  <a:schemeClr val="bg1"/>
                </a:solidFill>
                <a:latin typeface=""/>
              </a:rPr>
              <a:t>: do </a:t>
            </a:r>
            <a:r>
              <a:rPr lang="en-US" sz="1900" dirty="0">
                <a:solidFill>
                  <a:schemeClr val="bg1"/>
                </a:solidFill>
                <a:latin typeface=""/>
              </a:rPr>
              <a:t>40%</a:t>
            </a:r>
            <a:endParaRPr lang="hr-HR" sz="1900" dirty="0">
              <a:solidFill>
                <a:schemeClr val="bg1"/>
              </a:solidFill>
              <a:latin typeface=""/>
            </a:endParaRPr>
          </a:p>
          <a:p>
            <a:pPr fontAlgn="ctr">
              <a:lnSpc>
                <a:spcPct val="115000"/>
              </a:lnSpc>
            </a:pPr>
            <a:endParaRPr lang="hr-HR" sz="1900" dirty="0">
              <a:solidFill>
                <a:schemeClr val="bg1"/>
              </a:solidFill>
              <a:latin typeface=""/>
            </a:endParaRPr>
          </a:p>
          <a:p>
            <a:pPr fontAlgn="ctr">
              <a:lnSpc>
                <a:spcPct val="115000"/>
              </a:lnSpc>
            </a:pPr>
            <a:r>
              <a:rPr lang="hr-HR" sz="1900" dirty="0">
                <a:solidFill>
                  <a:schemeClr val="bg1"/>
                </a:solidFill>
                <a:latin typeface=""/>
              </a:rPr>
              <a:t>Poduzeća moraju dostaviti dokaz o osiguranom sufinanciranju prije potpisivanja Grant </a:t>
            </a:r>
            <a:r>
              <a:rPr lang="hr-HR" sz="1900" dirty="0" err="1">
                <a:solidFill>
                  <a:schemeClr val="bg1"/>
                </a:solidFill>
                <a:latin typeface=""/>
              </a:rPr>
              <a:t>Agreement</a:t>
            </a:r>
            <a:r>
              <a:rPr lang="hr-HR" sz="1900" dirty="0">
                <a:solidFill>
                  <a:schemeClr val="bg1"/>
                </a:solidFill>
                <a:latin typeface=""/>
              </a:rPr>
              <a:t>-a</a:t>
            </a:r>
          </a:p>
          <a:p>
            <a:pPr fontAlgn="ctr">
              <a:lnSpc>
                <a:spcPct val="115000"/>
              </a:lnSpc>
            </a:pPr>
            <a:endParaRPr lang="hr-HR" sz="2000" dirty="0">
              <a:solidFill>
                <a:schemeClr val="bg1"/>
              </a:solidFill>
              <a:latin typeface="Arial" panose="020B0604020202020204" pitchFamily="34" charset="0"/>
            </a:endParaRPr>
          </a:p>
          <a:p>
            <a:pPr fontAlgn="ctr">
              <a:lnSpc>
                <a:spcPct val="115000"/>
              </a:lnSpc>
            </a:pPr>
            <a:endParaRPr lang="hr-HR" sz="20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itchFamily="2" charset="2"/>
              <a:buChar char="§"/>
            </a:pPr>
            <a:endParaRPr lang="hr-HR" sz="2000" dirty="0">
              <a:solidFill>
                <a:srgbClr val="E9F1EF"/>
              </a:solidFill>
              <a:latin typeface=""/>
            </a:endParaRPr>
          </a:p>
        </p:txBody>
      </p:sp>
      <p:sp>
        <p:nvSpPr>
          <p:cNvPr id="11" name="Title 1"/>
          <p:cNvSpPr txBox="1">
            <a:spLocks/>
          </p:cNvSpPr>
          <p:nvPr/>
        </p:nvSpPr>
        <p:spPr>
          <a:xfrm>
            <a:off x="744271" y="181860"/>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smtClean="0"/>
              <a:t>Informacije o potporama i trajanju projekata</a:t>
            </a:r>
            <a:endParaRPr lang="hr-HR" sz="2400" dirty="0"/>
          </a:p>
        </p:txBody>
      </p:sp>
      <p:sp>
        <p:nvSpPr>
          <p:cNvPr id="13" name="Rectangle 12">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5" name="Group 14">
            <a:extLst>
              <a:ext uri="{FF2B5EF4-FFF2-40B4-BE49-F238E27FC236}">
                <a16:creationId xmlns:a16="http://schemas.microsoft.com/office/drawing/2014/main" id="{87180616-7EE4-F6F8-A145-63EC259DB2A2}"/>
              </a:ext>
            </a:extLst>
          </p:cNvPr>
          <p:cNvGrpSpPr/>
          <p:nvPr/>
        </p:nvGrpSpPr>
        <p:grpSpPr>
          <a:xfrm>
            <a:off x="303854" y="3712047"/>
            <a:ext cx="5419097" cy="2792903"/>
            <a:chOff x="1528353" y="1911924"/>
            <a:chExt cx="4127863" cy="3861860"/>
          </a:xfrm>
        </p:grpSpPr>
        <p:sp>
          <p:nvSpPr>
            <p:cNvPr id="17" name="Rounded Rectangle 16">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Rectangle 17">
              <a:extLst>
                <a:ext uri="{FF2B5EF4-FFF2-40B4-BE49-F238E27FC236}">
                  <a16:creationId xmlns:a16="http://schemas.microsoft.com/office/drawing/2014/main" id="{C716A39C-3B44-9556-1007-D1E58279C7E8}"/>
                </a:ext>
              </a:extLst>
            </p:cNvPr>
            <p:cNvSpPr/>
            <p:nvPr/>
          </p:nvSpPr>
          <p:spPr>
            <a:xfrm rot="10800000">
              <a:off x="2182173" y="1911924"/>
              <a:ext cx="2820216" cy="804899"/>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22" name="TextBox 21">
            <a:extLst>
              <a:ext uri="{FF2B5EF4-FFF2-40B4-BE49-F238E27FC236}">
                <a16:creationId xmlns:a16="http://schemas.microsoft.com/office/drawing/2014/main" id="{A6C0826C-B77F-F808-A8A0-EC48CFAE6190}"/>
              </a:ext>
            </a:extLst>
          </p:cNvPr>
          <p:cNvSpPr txBox="1"/>
          <p:nvPr/>
        </p:nvSpPr>
        <p:spPr>
          <a:xfrm>
            <a:off x="333267" y="3809151"/>
            <a:ext cx="5389684" cy="2139047"/>
          </a:xfrm>
          <a:prstGeom prst="rect">
            <a:avLst/>
          </a:prstGeom>
          <a:noFill/>
        </p:spPr>
        <p:txBody>
          <a:bodyPr wrap="square" rtlCol="0">
            <a:spAutoFit/>
          </a:bodyPr>
          <a:lstStyle/>
          <a:p>
            <a:pPr algn="ctr"/>
            <a:r>
              <a:rPr lang="hr-HR" sz="1900" b="1" dirty="0">
                <a:solidFill>
                  <a:schemeClr val="bg1"/>
                </a:solidFill>
                <a:latin typeface=""/>
              </a:rPr>
              <a:t>Rokovi</a:t>
            </a:r>
          </a:p>
          <a:p>
            <a:pPr algn="just"/>
            <a:endParaRPr lang="hr-HR" sz="1900" dirty="0">
              <a:solidFill>
                <a:schemeClr val="bg1"/>
              </a:solidFill>
              <a:latin typeface=""/>
            </a:endParaRPr>
          </a:p>
          <a:p>
            <a:pPr algn="just"/>
            <a:r>
              <a:rPr lang="hr-HR" sz="1900" dirty="0">
                <a:solidFill>
                  <a:schemeClr val="bg1"/>
                </a:solidFill>
                <a:latin typeface=""/>
              </a:rPr>
              <a:t>Projekti mogu trajati do 36 mj.</a:t>
            </a:r>
          </a:p>
          <a:p>
            <a:pPr algn="just"/>
            <a:r>
              <a:rPr lang="hr-HR" sz="1900" dirty="0">
                <a:solidFill>
                  <a:schemeClr val="bg1"/>
                </a:solidFill>
                <a:latin typeface=""/>
              </a:rPr>
              <a:t>Sve projektne aktivnosti i plaćanja moraju biti završeni do 31.10.2028.</a:t>
            </a:r>
          </a:p>
          <a:p>
            <a:pPr algn="just"/>
            <a:r>
              <a:rPr lang="hr-HR" sz="1900" dirty="0">
                <a:solidFill>
                  <a:schemeClr val="bg1"/>
                </a:solidFill>
                <a:latin typeface=""/>
              </a:rPr>
              <a:t>Projektne aktivnosti mogu započeti nakon predaje </a:t>
            </a:r>
            <a:r>
              <a:rPr lang="hr-HR" sz="1900" dirty="0" err="1">
                <a:solidFill>
                  <a:schemeClr val="bg1"/>
                </a:solidFill>
                <a:latin typeface=""/>
              </a:rPr>
              <a:t>Concept</a:t>
            </a:r>
            <a:r>
              <a:rPr lang="hr-HR" sz="1900" dirty="0">
                <a:solidFill>
                  <a:schemeClr val="bg1"/>
                </a:solidFill>
                <a:latin typeface=""/>
              </a:rPr>
              <a:t> note-a</a:t>
            </a:r>
          </a:p>
        </p:txBody>
      </p:sp>
    </p:spTree>
    <p:extLst>
      <p:ext uri="{BB962C8B-B14F-4D97-AF65-F5344CB8AC3E}">
        <p14:creationId xmlns:p14="http://schemas.microsoft.com/office/powerpoint/2010/main" val="2794401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689007"/>
            <a:ext cx="5578479" cy="5192681"/>
          </a:xfrm>
        </p:spPr>
        <p:txBody>
          <a:bodyPr>
            <a:noAutofit/>
          </a:bodyPr>
          <a:lstStyle/>
          <a:p>
            <a:r>
              <a:rPr lang="hr-HR" sz="4000" dirty="0" smtClean="0"/>
              <a:t/>
            </a:r>
            <a:br>
              <a:rPr lang="hr-HR" sz="4000" dirty="0" smtClean="0"/>
            </a:br>
            <a:r>
              <a:rPr lang="hr-HR" sz="4000" dirty="0"/>
              <a:t/>
            </a:r>
            <a:br>
              <a:rPr lang="hr-HR" sz="4000" dirty="0"/>
            </a:br>
            <a:r>
              <a:rPr lang="hr-HR" sz="3600" dirty="0" smtClean="0"/>
              <a:t>Prihvatljive i neprihvatljive aktivnosti i troškovi</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0" y="3666392"/>
            <a:ext cx="2057400" cy="2057400"/>
          </a:xfrm>
          <a:prstGeom prst="rect">
            <a:avLst/>
          </a:prstGeom>
        </p:spPr>
      </p:pic>
    </p:spTree>
    <p:extLst>
      <p:ext uri="{BB962C8B-B14F-4D97-AF65-F5344CB8AC3E}">
        <p14:creationId xmlns:p14="http://schemas.microsoft.com/office/powerpoint/2010/main" val="309107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379443"/>
            <a:ext cx="9791701" cy="430886"/>
          </a:xfrm>
        </p:spPr>
        <p:txBody>
          <a:bodyPr>
            <a:noAutofit/>
          </a:bodyPr>
          <a:lstStyle/>
          <a:p>
            <a:r>
              <a:rPr lang="hr-HR" sz="2400" dirty="0" smtClean="0"/>
              <a:t>Prihvatljive aktivnosti</a:t>
            </a:r>
            <a:r>
              <a:rPr lang="hr-HR" sz="2400" dirty="0"/>
              <a:t/>
            </a:r>
            <a:br>
              <a:rPr lang="hr-HR" sz="2400" dirty="0"/>
            </a:b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Box 11">
            <a:extLst>
              <a:ext uri="{FF2B5EF4-FFF2-40B4-BE49-F238E27FC236}">
                <a16:creationId xmlns:a16="http://schemas.microsoft.com/office/drawing/2014/main" id="{38677D13-407C-7019-7D3D-5E4558B14687}"/>
              </a:ext>
            </a:extLst>
          </p:cNvPr>
          <p:cNvSpPr txBox="1"/>
          <p:nvPr/>
        </p:nvSpPr>
        <p:spPr>
          <a:xfrm>
            <a:off x="6903606" y="857805"/>
            <a:ext cx="3030721" cy="369332"/>
          </a:xfrm>
          <a:prstGeom prst="rect">
            <a:avLst/>
          </a:prstGeom>
          <a:noFill/>
        </p:spPr>
        <p:txBody>
          <a:bodyPr wrap="square">
            <a:spAutoFit/>
          </a:bodyPr>
          <a:lstStyle/>
          <a:p>
            <a:pPr algn="ctr"/>
            <a:r>
              <a:rPr lang="pl-PL" dirty="0">
                <a:solidFill>
                  <a:srgbClr val="295A4D"/>
                </a:solidFill>
                <a:latin typeface=""/>
              </a:rPr>
              <a:t>Istraživačke </a:t>
            </a:r>
            <a:r>
              <a:rPr lang="pl-PL" dirty="0" smtClean="0">
                <a:solidFill>
                  <a:srgbClr val="295A4D"/>
                </a:solidFill>
                <a:latin typeface=""/>
              </a:rPr>
              <a:t>aktivnosti</a:t>
            </a:r>
            <a:endParaRPr lang="hr-HR" sz="1800" dirty="0">
              <a:solidFill>
                <a:srgbClr val="295A4D"/>
              </a:solidFill>
              <a:latin typeface=""/>
            </a:endParaRPr>
          </a:p>
        </p:txBody>
      </p:sp>
      <p:sp>
        <p:nvSpPr>
          <p:cNvPr id="13" name="TextBox 12">
            <a:extLst>
              <a:ext uri="{FF2B5EF4-FFF2-40B4-BE49-F238E27FC236}">
                <a16:creationId xmlns:a16="http://schemas.microsoft.com/office/drawing/2014/main" id="{78F1F6B5-B050-3F94-674B-E4630DA218E1}"/>
              </a:ext>
            </a:extLst>
          </p:cNvPr>
          <p:cNvSpPr txBox="1"/>
          <p:nvPr/>
        </p:nvSpPr>
        <p:spPr>
          <a:xfrm>
            <a:off x="1538007" y="694083"/>
            <a:ext cx="2438400" cy="1200329"/>
          </a:xfrm>
          <a:prstGeom prst="rect">
            <a:avLst/>
          </a:prstGeom>
          <a:noFill/>
        </p:spPr>
        <p:txBody>
          <a:bodyPr wrap="square">
            <a:spAutoFit/>
          </a:bodyPr>
          <a:lstStyle/>
          <a:p>
            <a:pPr algn="ctr"/>
            <a:r>
              <a:rPr lang="pl-PL" dirty="0">
                <a:solidFill>
                  <a:srgbClr val="295A4D"/>
                </a:solidFill>
                <a:latin typeface=""/>
              </a:rPr>
              <a:t>Opremanje infrastrukture (uključujući i mali zahvati u prostoru)</a:t>
            </a:r>
          </a:p>
        </p:txBody>
      </p:sp>
      <p:sp>
        <p:nvSpPr>
          <p:cNvPr id="15" name="TextBox 14">
            <a:extLst>
              <a:ext uri="{FF2B5EF4-FFF2-40B4-BE49-F238E27FC236}">
                <a16:creationId xmlns:a16="http://schemas.microsoft.com/office/drawing/2014/main" id="{32EA5308-F76C-5555-0B94-9BE85D11EBB7}"/>
              </a:ext>
            </a:extLst>
          </p:cNvPr>
          <p:cNvSpPr txBox="1"/>
          <p:nvPr/>
        </p:nvSpPr>
        <p:spPr>
          <a:xfrm>
            <a:off x="6552756" y="6030322"/>
            <a:ext cx="3256933" cy="646331"/>
          </a:xfrm>
          <a:prstGeom prst="rect">
            <a:avLst/>
          </a:prstGeom>
          <a:noFill/>
        </p:spPr>
        <p:txBody>
          <a:bodyPr wrap="square">
            <a:spAutoFit/>
          </a:bodyPr>
          <a:lstStyle/>
          <a:p>
            <a:pPr algn="ctr"/>
            <a:r>
              <a:rPr lang="hr-HR" dirty="0">
                <a:solidFill>
                  <a:srgbClr val="295A4D"/>
                </a:solidFill>
                <a:latin typeface=""/>
              </a:rPr>
              <a:t>Aktivnosti prijenosa znanja i tehnologije</a:t>
            </a:r>
            <a:endParaRPr lang="hr-HR" sz="1800" dirty="0">
              <a:solidFill>
                <a:srgbClr val="295A4D"/>
              </a:solidFill>
              <a:latin typeface=""/>
            </a:endParaRPr>
          </a:p>
        </p:txBody>
      </p:sp>
      <p:sp>
        <p:nvSpPr>
          <p:cNvPr id="16" name="TextBox 15">
            <a:extLst>
              <a:ext uri="{FF2B5EF4-FFF2-40B4-BE49-F238E27FC236}">
                <a16:creationId xmlns:a16="http://schemas.microsoft.com/office/drawing/2014/main" id="{C3E95285-B540-1E49-BC60-500E246C88A7}"/>
              </a:ext>
            </a:extLst>
          </p:cNvPr>
          <p:cNvSpPr txBox="1"/>
          <p:nvPr/>
        </p:nvSpPr>
        <p:spPr>
          <a:xfrm>
            <a:off x="1138808" y="3537632"/>
            <a:ext cx="1657350" cy="1200329"/>
          </a:xfrm>
          <a:prstGeom prst="rect">
            <a:avLst/>
          </a:prstGeom>
          <a:noFill/>
        </p:spPr>
        <p:txBody>
          <a:bodyPr wrap="square">
            <a:spAutoFit/>
          </a:bodyPr>
          <a:lstStyle/>
          <a:p>
            <a:pPr algn="ctr"/>
            <a:r>
              <a:rPr lang="hr-HR" dirty="0" smtClean="0">
                <a:solidFill>
                  <a:srgbClr val="295A4D"/>
                </a:solidFill>
                <a:latin typeface=""/>
              </a:rPr>
              <a:t>Promidžba i vidljivost i upravljanje projektom</a:t>
            </a:r>
            <a:endParaRPr lang="hr-HR" sz="1800" dirty="0">
              <a:solidFill>
                <a:srgbClr val="295A4D"/>
              </a:solidFill>
              <a:latin typeface=""/>
            </a:endParaRPr>
          </a:p>
        </p:txBody>
      </p:sp>
      <p:grpSp>
        <p:nvGrpSpPr>
          <p:cNvPr id="24" name="Group 4">
            <a:extLst>
              <a:ext uri="{FF2B5EF4-FFF2-40B4-BE49-F238E27FC236}">
                <a16:creationId xmlns:a16="http://schemas.microsoft.com/office/drawing/2014/main" id="{3C7E34C5-C85B-4E1E-7355-789F461D16A2}"/>
              </a:ext>
            </a:extLst>
          </p:cNvPr>
          <p:cNvGrpSpPr/>
          <p:nvPr/>
        </p:nvGrpSpPr>
        <p:grpSpPr>
          <a:xfrm>
            <a:off x="2796158" y="748398"/>
            <a:ext cx="5622809" cy="5714770"/>
            <a:chOff x="5329983" y="438197"/>
            <a:chExt cx="6167957" cy="6167957"/>
          </a:xfrm>
        </p:grpSpPr>
        <p:pic>
          <p:nvPicPr>
            <p:cNvPr id="25" name="Picture 1">
              <a:extLst>
                <a:ext uri="{FF2B5EF4-FFF2-40B4-BE49-F238E27FC236}">
                  <a16:creationId xmlns:a16="http://schemas.microsoft.com/office/drawing/2014/main" id="{5FFAB7C6-4AD8-6515-7F6C-82C4B1648E3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29983" y="438197"/>
              <a:ext cx="6167957" cy="6167957"/>
            </a:xfrm>
            <a:prstGeom prst="rect">
              <a:avLst/>
            </a:prstGeom>
          </p:spPr>
        </p:pic>
        <p:sp>
          <p:nvSpPr>
            <p:cNvPr id="26" name="TextBox 2">
              <a:extLst>
                <a:ext uri="{FF2B5EF4-FFF2-40B4-BE49-F238E27FC236}">
                  <a16:creationId xmlns:a16="http://schemas.microsoft.com/office/drawing/2014/main" id="{4588C1DD-7E2B-53ED-8A60-347C8659B021}"/>
                </a:ext>
              </a:extLst>
            </p:cNvPr>
            <p:cNvSpPr txBox="1"/>
            <p:nvPr/>
          </p:nvSpPr>
          <p:spPr>
            <a:xfrm rot="19495689">
              <a:off x="6739417" y="1058037"/>
              <a:ext cx="1093654" cy="830997"/>
            </a:xfrm>
            <a:prstGeom prst="rect">
              <a:avLst/>
            </a:prstGeom>
            <a:noFill/>
          </p:spPr>
          <p:txBody>
            <a:bodyPr wrap="square" rtlCol="0">
              <a:spAutoFit/>
            </a:bodyPr>
            <a:lstStyle/>
            <a:p>
              <a:r>
                <a:rPr lang="hr-HR" sz="4800" dirty="0">
                  <a:solidFill>
                    <a:srgbClr val="E9F1EF"/>
                  </a:solidFill>
                  <a:latin typeface=""/>
                </a:rPr>
                <a:t>01</a:t>
              </a:r>
            </a:p>
          </p:txBody>
        </p:sp>
        <p:sp>
          <p:nvSpPr>
            <p:cNvPr id="27" name="TextBox 8">
              <a:extLst>
                <a:ext uri="{FF2B5EF4-FFF2-40B4-BE49-F238E27FC236}">
                  <a16:creationId xmlns:a16="http://schemas.microsoft.com/office/drawing/2014/main" id="{545862E4-6C99-23F0-6DED-F380EF54E91D}"/>
                </a:ext>
              </a:extLst>
            </p:cNvPr>
            <p:cNvSpPr txBox="1"/>
            <p:nvPr/>
          </p:nvSpPr>
          <p:spPr>
            <a:xfrm rot="1886496">
              <a:off x="9130301" y="1177418"/>
              <a:ext cx="1093654" cy="830997"/>
            </a:xfrm>
            <a:prstGeom prst="rect">
              <a:avLst/>
            </a:prstGeom>
            <a:noFill/>
          </p:spPr>
          <p:txBody>
            <a:bodyPr wrap="square" rtlCol="0">
              <a:spAutoFit/>
            </a:bodyPr>
            <a:lstStyle/>
            <a:p>
              <a:r>
                <a:rPr lang="hr-HR" sz="4800" dirty="0">
                  <a:solidFill>
                    <a:srgbClr val="E9F1EF"/>
                  </a:solidFill>
                  <a:latin typeface=""/>
                </a:rPr>
                <a:t>02</a:t>
              </a:r>
            </a:p>
          </p:txBody>
        </p:sp>
        <p:sp>
          <p:nvSpPr>
            <p:cNvPr id="28" name="TextBox 9">
              <a:extLst>
                <a:ext uri="{FF2B5EF4-FFF2-40B4-BE49-F238E27FC236}">
                  <a16:creationId xmlns:a16="http://schemas.microsoft.com/office/drawing/2014/main" id="{451E3634-B993-B2E2-4B3E-3F01CB2D3D01}"/>
                </a:ext>
              </a:extLst>
            </p:cNvPr>
            <p:cNvSpPr txBox="1"/>
            <p:nvPr/>
          </p:nvSpPr>
          <p:spPr>
            <a:xfrm>
              <a:off x="10325493" y="3085413"/>
              <a:ext cx="1093654" cy="830997"/>
            </a:xfrm>
            <a:prstGeom prst="rect">
              <a:avLst/>
            </a:prstGeom>
            <a:noFill/>
          </p:spPr>
          <p:txBody>
            <a:bodyPr wrap="square" rtlCol="0">
              <a:spAutoFit/>
            </a:bodyPr>
            <a:lstStyle/>
            <a:p>
              <a:r>
                <a:rPr lang="hr-HR" sz="4800" dirty="0">
                  <a:solidFill>
                    <a:srgbClr val="E9F1EF"/>
                  </a:solidFill>
                  <a:latin typeface=""/>
                </a:rPr>
                <a:t>03</a:t>
              </a:r>
            </a:p>
          </p:txBody>
        </p:sp>
        <p:sp>
          <p:nvSpPr>
            <p:cNvPr id="29" name="TextBox 11">
              <a:extLst>
                <a:ext uri="{FF2B5EF4-FFF2-40B4-BE49-F238E27FC236}">
                  <a16:creationId xmlns:a16="http://schemas.microsoft.com/office/drawing/2014/main" id="{4F519E83-3721-DB5E-74D7-C92E2BD6FFB0}"/>
                </a:ext>
              </a:extLst>
            </p:cNvPr>
            <p:cNvSpPr txBox="1"/>
            <p:nvPr/>
          </p:nvSpPr>
          <p:spPr>
            <a:xfrm>
              <a:off x="5647166" y="3149208"/>
              <a:ext cx="1093654" cy="830997"/>
            </a:xfrm>
            <a:prstGeom prst="rect">
              <a:avLst/>
            </a:prstGeom>
            <a:noFill/>
          </p:spPr>
          <p:txBody>
            <a:bodyPr wrap="square" rtlCol="0">
              <a:spAutoFit/>
            </a:bodyPr>
            <a:lstStyle/>
            <a:p>
              <a:r>
                <a:rPr lang="hr-HR" sz="4800" dirty="0">
                  <a:solidFill>
                    <a:srgbClr val="E9F1EF"/>
                  </a:solidFill>
                  <a:latin typeface=""/>
                </a:rPr>
                <a:t>06</a:t>
              </a:r>
            </a:p>
          </p:txBody>
        </p:sp>
        <p:sp>
          <p:nvSpPr>
            <p:cNvPr id="30" name="TextBox 12">
              <a:extLst>
                <a:ext uri="{FF2B5EF4-FFF2-40B4-BE49-F238E27FC236}">
                  <a16:creationId xmlns:a16="http://schemas.microsoft.com/office/drawing/2014/main" id="{AFFB2C76-EEF7-FEA7-6D47-79F6ABFB590C}"/>
                </a:ext>
              </a:extLst>
            </p:cNvPr>
            <p:cNvSpPr txBox="1"/>
            <p:nvPr/>
          </p:nvSpPr>
          <p:spPr>
            <a:xfrm rot="1886496">
              <a:off x="6706078" y="5153997"/>
              <a:ext cx="1093654" cy="830997"/>
            </a:xfrm>
            <a:prstGeom prst="rect">
              <a:avLst/>
            </a:prstGeom>
            <a:noFill/>
          </p:spPr>
          <p:txBody>
            <a:bodyPr wrap="square" rtlCol="0">
              <a:spAutoFit/>
            </a:bodyPr>
            <a:lstStyle/>
            <a:p>
              <a:r>
                <a:rPr lang="hr-HR" sz="4800" dirty="0">
                  <a:solidFill>
                    <a:srgbClr val="E9F1EF"/>
                  </a:solidFill>
                  <a:latin typeface=""/>
                </a:rPr>
                <a:t>05</a:t>
              </a:r>
            </a:p>
          </p:txBody>
        </p:sp>
        <p:sp>
          <p:nvSpPr>
            <p:cNvPr id="31" name="TextBox 14">
              <a:extLst>
                <a:ext uri="{FF2B5EF4-FFF2-40B4-BE49-F238E27FC236}">
                  <a16:creationId xmlns:a16="http://schemas.microsoft.com/office/drawing/2014/main" id="{45240AF6-C6D0-06CF-3876-ABC084104EA2}"/>
                </a:ext>
              </a:extLst>
            </p:cNvPr>
            <p:cNvSpPr txBox="1"/>
            <p:nvPr/>
          </p:nvSpPr>
          <p:spPr>
            <a:xfrm rot="19395580">
              <a:off x="9154280" y="5034748"/>
              <a:ext cx="1093654" cy="830997"/>
            </a:xfrm>
            <a:prstGeom prst="rect">
              <a:avLst/>
            </a:prstGeom>
            <a:noFill/>
          </p:spPr>
          <p:txBody>
            <a:bodyPr wrap="square" rtlCol="0">
              <a:spAutoFit/>
            </a:bodyPr>
            <a:lstStyle/>
            <a:p>
              <a:r>
                <a:rPr lang="hr-HR" sz="4800" dirty="0">
                  <a:solidFill>
                    <a:srgbClr val="E9F1EF"/>
                  </a:solidFill>
                  <a:latin typeface=""/>
                </a:rPr>
                <a:t>04</a:t>
              </a:r>
            </a:p>
          </p:txBody>
        </p:sp>
      </p:grpSp>
      <p:sp>
        <p:nvSpPr>
          <p:cNvPr id="32" name="Content Placeholder 2">
            <a:extLst>
              <a:ext uri="{FF2B5EF4-FFF2-40B4-BE49-F238E27FC236}">
                <a16:creationId xmlns:a16="http://schemas.microsoft.com/office/drawing/2014/main" id="{11E1418C-3209-F3E2-1A4F-2697C6B27E87}"/>
              </a:ext>
            </a:extLst>
          </p:cNvPr>
          <p:cNvSpPr txBox="1">
            <a:spLocks/>
          </p:cNvSpPr>
          <p:nvPr/>
        </p:nvSpPr>
        <p:spPr>
          <a:xfrm>
            <a:off x="4320172" y="3167024"/>
            <a:ext cx="2699546" cy="971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2400" b="1" dirty="0" smtClean="0"/>
              <a:t>Prihvatljive </a:t>
            </a:r>
          </a:p>
          <a:p>
            <a:pPr marL="0" indent="0" algn="ctr">
              <a:buFont typeface="Arial" panose="020B0604020202020204" pitchFamily="34" charset="0"/>
              <a:buNone/>
            </a:pPr>
            <a:r>
              <a:rPr lang="hr-HR" sz="2400" b="1" dirty="0" smtClean="0"/>
              <a:t>aktivnosti</a:t>
            </a:r>
            <a:r>
              <a:rPr lang="hr-HR" sz="2400" dirty="0" smtClean="0"/>
              <a:t>:</a:t>
            </a:r>
            <a:endParaRPr lang="hr-HR" sz="2400" dirty="0"/>
          </a:p>
        </p:txBody>
      </p:sp>
      <p:sp>
        <p:nvSpPr>
          <p:cNvPr id="33" name="TextBox 14">
            <a:extLst>
              <a:ext uri="{FF2B5EF4-FFF2-40B4-BE49-F238E27FC236}">
                <a16:creationId xmlns:a16="http://schemas.microsoft.com/office/drawing/2014/main" id="{32EA5308-F76C-5555-0B94-9BE85D11EBB7}"/>
              </a:ext>
            </a:extLst>
          </p:cNvPr>
          <p:cNvSpPr txBox="1"/>
          <p:nvPr/>
        </p:nvSpPr>
        <p:spPr>
          <a:xfrm>
            <a:off x="8305860" y="3108297"/>
            <a:ext cx="3256933" cy="923330"/>
          </a:xfrm>
          <a:prstGeom prst="rect">
            <a:avLst/>
          </a:prstGeom>
          <a:noFill/>
        </p:spPr>
        <p:txBody>
          <a:bodyPr wrap="square">
            <a:spAutoFit/>
          </a:bodyPr>
          <a:lstStyle/>
          <a:p>
            <a:pPr algn="ctr"/>
            <a:r>
              <a:rPr lang="hr-HR" dirty="0" smtClean="0">
                <a:solidFill>
                  <a:srgbClr val="295A4D"/>
                </a:solidFill>
                <a:latin typeface=""/>
              </a:rPr>
              <a:t>Jačanje kapaciteta i diseminacija istraživačkih rezultata</a:t>
            </a:r>
            <a:endParaRPr lang="hr-HR" sz="1800" dirty="0">
              <a:solidFill>
                <a:srgbClr val="295A4D"/>
              </a:solidFill>
              <a:latin typeface=""/>
            </a:endParaRPr>
          </a:p>
        </p:txBody>
      </p:sp>
      <p:sp>
        <p:nvSpPr>
          <p:cNvPr id="34" name="TextBox 14">
            <a:extLst>
              <a:ext uri="{FF2B5EF4-FFF2-40B4-BE49-F238E27FC236}">
                <a16:creationId xmlns:a16="http://schemas.microsoft.com/office/drawing/2014/main" id="{32EA5308-F76C-5555-0B94-9BE85D11EBB7}"/>
              </a:ext>
            </a:extLst>
          </p:cNvPr>
          <p:cNvSpPr txBox="1"/>
          <p:nvPr/>
        </p:nvSpPr>
        <p:spPr>
          <a:xfrm>
            <a:off x="1766883" y="6113272"/>
            <a:ext cx="3256933" cy="369332"/>
          </a:xfrm>
          <a:prstGeom prst="rect">
            <a:avLst/>
          </a:prstGeom>
          <a:noFill/>
        </p:spPr>
        <p:txBody>
          <a:bodyPr wrap="square">
            <a:spAutoFit/>
          </a:bodyPr>
          <a:lstStyle/>
          <a:p>
            <a:pPr algn="ctr"/>
            <a:r>
              <a:rPr lang="hr-HR" dirty="0" smtClean="0">
                <a:solidFill>
                  <a:srgbClr val="295A4D"/>
                </a:solidFill>
                <a:latin typeface=""/>
              </a:rPr>
              <a:t>Analiza tržišta</a:t>
            </a:r>
            <a:endParaRPr lang="hr-HR" sz="1800" dirty="0">
              <a:solidFill>
                <a:srgbClr val="295A4D"/>
              </a:solidFill>
              <a:latin typeface=""/>
            </a:endParaRPr>
          </a:p>
        </p:txBody>
      </p:sp>
    </p:spTree>
    <p:extLst>
      <p:ext uri="{BB962C8B-B14F-4D97-AF65-F5344CB8AC3E}">
        <p14:creationId xmlns:p14="http://schemas.microsoft.com/office/powerpoint/2010/main" val="2255509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Neprihvatljive </a:t>
            </a:r>
            <a:r>
              <a:rPr lang="hr-HR" sz="2400" dirty="0" smtClean="0"/>
              <a:t>aktivnosti (1)</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282784"/>
            <a:ext cx="10216694" cy="5170646"/>
          </a:xfrm>
          <a:prstGeom prst="rect">
            <a:avLst/>
          </a:prstGeom>
          <a:noFill/>
        </p:spPr>
        <p:txBody>
          <a:bodyPr wrap="square">
            <a:spAutoFit/>
          </a:bodyPr>
          <a:lstStyle/>
          <a:p>
            <a:r>
              <a:rPr lang="hr-HR" sz="2200" dirty="0" smtClean="0">
                <a:solidFill>
                  <a:srgbClr val="295A4D"/>
                </a:solidFill>
                <a:latin typeface=""/>
              </a:rPr>
              <a:t>Neprihvatljive su aktivnosti </a:t>
            </a:r>
            <a:r>
              <a:rPr lang="hr-HR" sz="2200" dirty="0">
                <a:solidFill>
                  <a:srgbClr val="295A4D"/>
                </a:solidFill>
                <a:latin typeface=""/>
              </a:rPr>
              <a:t>s </a:t>
            </a:r>
            <a:r>
              <a:rPr lang="hr-HR" sz="2200" b="1" dirty="0">
                <a:solidFill>
                  <a:srgbClr val="295A4D"/>
                </a:solidFill>
                <a:latin typeface=""/>
              </a:rPr>
              <a:t>IFC </a:t>
            </a:r>
            <a:r>
              <a:rPr lang="hr-HR" sz="2200" b="1" dirty="0" err="1">
                <a:solidFill>
                  <a:srgbClr val="295A4D"/>
                </a:solidFill>
                <a:latin typeface=""/>
              </a:rPr>
              <a:t>Exclusion</a:t>
            </a:r>
            <a:r>
              <a:rPr lang="hr-HR" sz="2200" b="1" dirty="0">
                <a:solidFill>
                  <a:srgbClr val="295A4D"/>
                </a:solidFill>
                <a:latin typeface=""/>
              </a:rPr>
              <a:t> </a:t>
            </a:r>
            <a:r>
              <a:rPr lang="hr-HR" sz="2200" b="1" dirty="0" smtClean="0">
                <a:solidFill>
                  <a:srgbClr val="295A4D"/>
                </a:solidFill>
                <a:latin typeface=""/>
              </a:rPr>
              <a:t>liste</a:t>
            </a:r>
            <a:r>
              <a:rPr lang="hr-HR" sz="2200" dirty="0" smtClean="0">
                <a:solidFill>
                  <a:srgbClr val="295A4D"/>
                </a:solidFill>
                <a:latin typeface=""/>
              </a:rPr>
              <a:t>:</a:t>
            </a:r>
          </a:p>
          <a:p>
            <a:endParaRPr lang="hr-HR" sz="2200" dirty="0" smtClean="0">
              <a:solidFill>
                <a:srgbClr val="295A4D"/>
              </a:solidFill>
              <a:latin typeface=""/>
            </a:endParaRPr>
          </a:p>
          <a:p>
            <a:pPr marL="342900" indent="-342900">
              <a:buFont typeface="Arial" panose="020B0604020202020204" pitchFamily="34" charset="0"/>
              <a:buChar char="•"/>
            </a:pPr>
            <a:r>
              <a:rPr lang="hr-HR" sz="2200" dirty="0" smtClean="0">
                <a:solidFill>
                  <a:srgbClr val="295A4D"/>
                </a:solidFill>
                <a:latin typeface=""/>
              </a:rPr>
              <a:t>Proizvodnja/trgovina </a:t>
            </a:r>
            <a:r>
              <a:rPr lang="hr-HR" sz="2200" dirty="0">
                <a:solidFill>
                  <a:srgbClr val="295A4D"/>
                </a:solidFill>
                <a:latin typeface=""/>
              </a:rPr>
              <a:t>zabranjenim tvarima (npr. lijekovi, pesticidi, CFC plinovi, opasni otpad, zaštićene životinjske vrste – </a:t>
            </a:r>
            <a:r>
              <a:rPr lang="hr-HR" sz="2200" dirty="0" smtClean="0">
                <a:solidFill>
                  <a:srgbClr val="295A4D"/>
                </a:solidFill>
                <a:latin typeface=""/>
              </a:rPr>
              <a:t>CITES)</a:t>
            </a:r>
          </a:p>
          <a:p>
            <a:pPr marL="342900" indent="-342900">
              <a:buFont typeface="Arial" panose="020B0604020202020204" pitchFamily="34" charset="0"/>
              <a:buChar char="•"/>
            </a:pPr>
            <a:r>
              <a:rPr lang="hr-HR" sz="2200" dirty="0" smtClean="0">
                <a:solidFill>
                  <a:srgbClr val="295A4D"/>
                </a:solidFill>
                <a:latin typeface=""/>
              </a:rPr>
              <a:t>Aktivnosti povezne s oružjem, streljivom, duhanom, alkoholnim pićem </a:t>
            </a:r>
            <a:r>
              <a:rPr lang="hr-HR" sz="2200" dirty="0">
                <a:solidFill>
                  <a:srgbClr val="295A4D"/>
                </a:solidFill>
                <a:latin typeface=""/>
              </a:rPr>
              <a:t>(osim piva i vina), </a:t>
            </a:r>
            <a:r>
              <a:rPr lang="hr-HR" sz="2200" dirty="0" smtClean="0">
                <a:solidFill>
                  <a:srgbClr val="295A4D"/>
                </a:solidFill>
                <a:latin typeface=""/>
              </a:rPr>
              <a:t>kockanjem </a:t>
            </a:r>
            <a:r>
              <a:rPr lang="hr-HR" sz="2200" dirty="0">
                <a:solidFill>
                  <a:srgbClr val="295A4D"/>
                </a:solidFill>
                <a:latin typeface=""/>
              </a:rPr>
              <a:t>i </a:t>
            </a:r>
            <a:r>
              <a:rPr lang="hr-HR" sz="2200" dirty="0" smtClean="0">
                <a:solidFill>
                  <a:srgbClr val="295A4D"/>
                </a:solidFill>
                <a:latin typeface=""/>
              </a:rPr>
              <a:t>radom kasina</a:t>
            </a:r>
          </a:p>
          <a:p>
            <a:pPr marL="342900" indent="-342900">
              <a:buFont typeface="Arial" panose="020B0604020202020204" pitchFamily="34" charset="0"/>
              <a:buChar char="•"/>
            </a:pPr>
            <a:r>
              <a:rPr lang="hr-HR" sz="2200" dirty="0" smtClean="0">
                <a:solidFill>
                  <a:srgbClr val="295A4D"/>
                </a:solidFill>
                <a:latin typeface=""/>
              </a:rPr>
              <a:t>Proizvodnja radioaktivnog materijala </a:t>
            </a:r>
            <a:r>
              <a:rPr lang="hr-HR" sz="2200" dirty="0">
                <a:solidFill>
                  <a:srgbClr val="295A4D"/>
                </a:solidFill>
                <a:latin typeface=""/>
              </a:rPr>
              <a:t>(osim medicinske i mjerne opreme s trivijalnim izvorima zračenja</a:t>
            </a:r>
            <a:r>
              <a:rPr lang="hr-HR" sz="2200" dirty="0" smtClean="0">
                <a:solidFill>
                  <a:srgbClr val="295A4D"/>
                </a:solidFill>
                <a:latin typeface=""/>
              </a:rPr>
              <a:t>)</a:t>
            </a:r>
          </a:p>
          <a:p>
            <a:pPr marL="342900" indent="-342900">
              <a:buFont typeface="Arial" panose="020B0604020202020204" pitchFamily="34" charset="0"/>
              <a:buChar char="•"/>
            </a:pPr>
            <a:r>
              <a:rPr lang="hr-HR" sz="2200" dirty="0" smtClean="0">
                <a:solidFill>
                  <a:srgbClr val="295A4D"/>
                </a:solidFill>
                <a:latin typeface=""/>
              </a:rPr>
              <a:t>Proizvodnja/trgovina azbesta </a:t>
            </a:r>
            <a:r>
              <a:rPr lang="hr-HR" sz="2200" dirty="0">
                <a:solidFill>
                  <a:srgbClr val="295A4D"/>
                </a:solidFill>
                <a:latin typeface=""/>
              </a:rPr>
              <a:t>u slobodnim vlaknima (iznimka: vezani cement s &lt;20% </a:t>
            </a:r>
            <a:r>
              <a:rPr lang="hr-HR" sz="2200" dirty="0" smtClean="0">
                <a:solidFill>
                  <a:srgbClr val="295A4D"/>
                </a:solidFill>
                <a:latin typeface=""/>
              </a:rPr>
              <a:t>azbesta)</a:t>
            </a:r>
          </a:p>
          <a:p>
            <a:pPr marL="342900" indent="-342900">
              <a:buFont typeface="Arial" panose="020B0604020202020204" pitchFamily="34" charset="0"/>
              <a:buChar char="•"/>
            </a:pPr>
            <a:r>
              <a:rPr lang="hr-HR" sz="2200" dirty="0" smtClean="0">
                <a:solidFill>
                  <a:srgbClr val="295A4D"/>
                </a:solidFill>
                <a:latin typeface=""/>
              </a:rPr>
              <a:t>Ribolov </a:t>
            </a:r>
            <a:r>
              <a:rPr lang="hr-HR" sz="2200" dirty="0">
                <a:solidFill>
                  <a:srgbClr val="295A4D"/>
                </a:solidFill>
                <a:latin typeface=""/>
              </a:rPr>
              <a:t>mrežama duljim od 2,5 km u </a:t>
            </a:r>
            <a:r>
              <a:rPr lang="hr-HR" sz="2200" dirty="0" smtClean="0">
                <a:solidFill>
                  <a:srgbClr val="295A4D"/>
                </a:solidFill>
                <a:latin typeface=""/>
              </a:rPr>
              <a:t>morima</a:t>
            </a:r>
          </a:p>
          <a:p>
            <a:pPr marL="342900" indent="-342900">
              <a:buFont typeface="Arial" panose="020B0604020202020204" pitchFamily="34" charset="0"/>
              <a:buChar char="•"/>
            </a:pPr>
            <a:r>
              <a:rPr lang="hr-HR" sz="2200" dirty="0" smtClean="0">
                <a:solidFill>
                  <a:srgbClr val="295A4D"/>
                </a:solidFill>
                <a:latin typeface=""/>
              </a:rPr>
              <a:t>Prisilni/eksploatatorski </a:t>
            </a:r>
            <a:r>
              <a:rPr lang="hr-HR" sz="2200" dirty="0">
                <a:solidFill>
                  <a:srgbClr val="295A4D"/>
                </a:solidFill>
                <a:latin typeface=""/>
              </a:rPr>
              <a:t>rad i dječji </a:t>
            </a:r>
            <a:r>
              <a:rPr lang="hr-HR" sz="2200" dirty="0" smtClean="0">
                <a:solidFill>
                  <a:srgbClr val="295A4D"/>
                </a:solidFill>
                <a:latin typeface=""/>
              </a:rPr>
              <a:t>rad</a:t>
            </a:r>
          </a:p>
          <a:p>
            <a:pPr marL="342900" indent="-342900">
              <a:buFont typeface="Arial" panose="020B0604020202020204" pitchFamily="34" charset="0"/>
              <a:buChar char="•"/>
            </a:pPr>
            <a:r>
              <a:rPr lang="hr-HR" sz="2200" dirty="0">
                <a:solidFill>
                  <a:srgbClr val="295A4D"/>
                </a:solidFill>
                <a:latin typeface=""/>
              </a:rPr>
              <a:t>Proizvodnja/trgovina </a:t>
            </a:r>
            <a:r>
              <a:rPr lang="hr-HR" sz="2200" dirty="0" smtClean="0">
                <a:solidFill>
                  <a:srgbClr val="295A4D"/>
                </a:solidFill>
                <a:latin typeface=""/>
              </a:rPr>
              <a:t>šumskim proizvodima </a:t>
            </a:r>
            <a:r>
              <a:rPr lang="hr-HR" sz="2200" dirty="0">
                <a:solidFill>
                  <a:srgbClr val="295A4D"/>
                </a:solidFill>
                <a:latin typeface=""/>
              </a:rPr>
              <a:t>iz neodrživih </a:t>
            </a:r>
            <a:r>
              <a:rPr lang="hr-HR" sz="2200" dirty="0" smtClean="0">
                <a:solidFill>
                  <a:srgbClr val="295A4D"/>
                </a:solidFill>
                <a:latin typeface=""/>
              </a:rPr>
              <a:t>izvora</a:t>
            </a:r>
          </a:p>
          <a:p>
            <a:pPr marL="342900" indent="-342900">
              <a:buFont typeface="Arial" panose="020B0604020202020204" pitchFamily="34" charset="0"/>
              <a:buChar char="•"/>
            </a:pPr>
            <a:r>
              <a:rPr lang="hr-HR" sz="2200" dirty="0">
                <a:solidFill>
                  <a:srgbClr val="295A4D"/>
                </a:solidFill>
                <a:latin typeface=""/>
              </a:rPr>
              <a:t>Proizvodnja/trgovina </a:t>
            </a:r>
            <a:r>
              <a:rPr lang="hr-HR" sz="2200" dirty="0" smtClean="0">
                <a:solidFill>
                  <a:srgbClr val="295A4D"/>
                </a:solidFill>
                <a:latin typeface=""/>
              </a:rPr>
              <a:t>kemikalijama </a:t>
            </a:r>
            <a:r>
              <a:rPr lang="hr-HR" sz="2200" dirty="0">
                <a:solidFill>
                  <a:srgbClr val="295A4D"/>
                </a:solidFill>
                <a:latin typeface=""/>
              </a:rPr>
              <a:t>u velikim </a:t>
            </a:r>
            <a:r>
              <a:rPr lang="hr-HR" sz="2200" dirty="0" smtClean="0">
                <a:solidFill>
                  <a:srgbClr val="295A4D"/>
                </a:solidFill>
                <a:latin typeface=""/>
              </a:rPr>
              <a:t>količinama</a:t>
            </a:r>
          </a:p>
          <a:p>
            <a:pPr marL="342900" indent="-342900">
              <a:buFont typeface="Arial" panose="020B0604020202020204" pitchFamily="34" charset="0"/>
              <a:buChar char="•"/>
            </a:pPr>
            <a:r>
              <a:rPr lang="hr-HR" sz="2200" dirty="0" smtClean="0">
                <a:solidFill>
                  <a:srgbClr val="295A4D"/>
                </a:solidFill>
                <a:latin typeface=""/>
              </a:rPr>
              <a:t>Aktivnosti </a:t>
            </a:r>
            <a:r>
              <a:rPr lang="hr-HR" sz="2200" dirty="0">
                <a:solidFill>
                  <a:srgbClr val="295A4D"/>
                </a:solidFill>
                <a:latin typeface=""/>
              </a:rPr>
              <a:t>koje uključuju prisilno preseljenje ili izvlaštenje zemljišta.</a:t>
            </a:r>
            <a:endParaRPr lang="hr-HR" sz="2200" b="1"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DFE6F4FF-B5DF-1EFE-BF3F-A795E4C158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228" y="1036877"/>
            <a:ext cx="1166270" cy="1166270"/>
          </a:xfrm>
          <a:prstGeom prst="rect">
            <a:avLst/>
          </a:prstGeom>
        </p:spPr>
      </p:pic>
    </p:spTree>
    <p:extLst>
      <p:ext uri="{BB962C8B-B14F-4D97-AF65-F5344CB8AC3E}">
        <p14:creationId xmlns:p14="http://schemas.microsoft.com/office/powerpoint/2010/main" val="1293840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hr-HR" sz="2400" dirty="0"/>
              <a:t>Neprihvatljive </a:t>
            </a:r>
            <a:r>
              <a:rPr lang="hr-HR" sz="2400" dirty="0" smtClean="0"/>
              <a:t>aktivnosti (2)</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706498" y="1036877"/>
            <a:ext cx="10216694" cy="5509200"/>
          </a:xfrm>
          <a:prstGeom prst="rect">
            <a:avLst/>
          </a:prstGeom>
          <a:noFill/>
        </p:spPr>
        <p:txBody>
          <a:bodyPr wrap="square">
            <a:spAutoFit/>
          </a:bodyPr>
          <a:lstStyle/>
          <a:p>
            <a:r>
              <a:rPr lang="hr-HR" sz="2200" b="1" dirty="0" smtClean="0">
                <a:solidFill>
                  <a:srgbClr val="295A4D"/>
                </a:solidFill>
                <a:latin typeface=""/>
              </a:rPr>
              <a:t>Ostale neprihvatljive </a:t>
            </a:r>
            <a:r>
              <a:rPr lang="hr-HR" sz="2200" b="1" dirty="0">
                <a:solidFill>
                  <a:srgbClr val="295A4D"/>
                </a:solidFill>
                <a:latin typeface=""/>
              </a:rPr>
              <a:t>aktivnosti u okviru DIGIT </a:t>
            </a:r>
            <a:r>
              <a:rPr lang="hr-HR" sz="2200" b="1" dirty="0" smtClean="0">
                <a:solidFill>
                  <a:srgbClr val="295A4D"/>
                </a:solidFill>
                <a:latin typeface=""/>
              </a:rPr>
              <a:t>projekta:</a:t>
            </a:r>
          </a:p>
          <a:p>
            <a:endParaRPr lang="hr-HR" sz="2200" dirty="0" smtClean="0">
              <a:solidFill>
                <a:srgbClr val="295A4D"/>
              </a:solidFill>
              <a:latin typeface=""/>
            </a:endParaRPr>
          </a:p>
          <a:p>
            <a:pPr marL="342900" indent="-342900">
              <a:buFont typeface="Arial" panose="020B0604020202020204" pitchFamily="34" charset="0"/>
              <a:buChar char="•"/>
            </a:pPr>
            <a:r>
              <a:rPr lang="hr-HR" sz="2200" dirty="0" smtClean="0">
                <a:solidFill>
                  <a:srgbClr val="295A4D"/>
                </a:solidFill>
                <a:latin typeface=""/>
              </a:rPr>
              <a:t>Aktivnosti </a:t>
            </a:r>
            <a:r>
              <a:rPr lang="hr-HR" sz="2200" dirty="0">
                <a:solidFill>
                  <a:srgbClr val="295A4D"/>
                </a:solidFill>
                <a:latin typeface=""/>
              </a:rPr>
              <a:t>koje uključuju potrošnju fosilnih goriva, osobito one s rizikom dugotrajne ovisnosti o </a:t>
            </a:r>
            <a:r>
              <a:rPr lang="hr-HR" sz="2200" dirty="0" smtClean="0">
                <a:solidFill>
                  <a:srgbClr val="295A4D"/>
                </a:solidFill>
                <a:latin typeface=""/>
              </a:rPr>
              <a:t>njima</a:t>
            </a:r>
          </a:p>
          <a:p>
            <a:pPr marL="342900" indent="-342900">
              <a:buFont typeface="Arial" panose="020B0604020202020204" pitchFamily="34" charset="0"/>
              <a:buChar char="•"/>
            </a:pPr>
            <a:r>
              <a:rPr lang="hr-HR" sz="2200" dirty="0">
                <a:solidFill>
                  <a:srgbClr val="295A4D"/>
                </a:solidFill>
                <a:latin typeface=""/>
              </a:rPr>
              <a:t>A</a:t>
            </a:r>
            <a:r>
              <a:rPr lang="hr-HR" sz="2200" dirty="0" smtClean="0">
                <a:solidFill>
                  <a:srgbClr val="295A4D"/>
                </a:solidFill>
                <a:latin typeface=""/>
              </a:rPr>
              <a:t>ktivnosti </a:t>
            </a:r>
            <a:r>
              <a:rPr lang="hr-HR" sz="2200" dirty="0">
                <a:solidFill>
                  <a:srgbClr val="295A4D"/>
                </a:solidFill>
                <a:latin typeface=""/>
              </a:rPr>
              <a:t>unutar EU ETS sustava koje ne postižu smanjenje emisije ispod referentnih </a:t>
            </a:r>
            <a:r>
              <a:rPr lang="hr-HR" sz="2200" dirty="0" smtClean="0">
                <a:solidFill>
                  <a:srgbClr val="295A4D"/>
                </a:solidFill>
                <a:latin typeface=""/>
              </a:rPr>
              <a:t>vrijednosti</a:t>
            </a:r>
          </a:p>
          <a:p>
            <a:pPr marL="342900" indent="-342900">
              <a:buFont typeface="Arial" panose="020B0604020202020204" pitchFamily="34" charset="0"/>
              <a:buChar char="•"/>
            </a:pPr>
            <a:r>
              <a:rPr lang="hr-HR" sz="2200" dirty="0">
                <a:solidFill>
                  <a:srgbClr val="295A4D"/>
                </a:solidFill>
                <a:latin typeface=""/>
              </a:rPr>
              <a:t>A</a:t>
            </a:r>
            <a:r>
              <a:rPr lang="hr-HR" sz="2200" dirty="0" smtClean="0">
                <a:solidFill>
                  <a:srgbClr val="295A4D"/>
                </a:solidFill>
                <a:latin typeface=""/>
              </a:rPr>
              <a:t>ktivnosti </a:t>
            </a:r>
            <a:r>
              <a:rPr lang="hr-HR" sz="2200" dirty="0">
                <a:solidFill>
                  <a:srgbClr val="295A4D"/>
                </a:solidFill>
                <a:latin typeface=""/>
              </a:rPr>
              <a:t>povezane s odlagalištima </a:t>
            </a:r>
            <a:r>
              <a:rPr lang="hr-HR" sz="2200" dirty="0" smtClean="0">
                <a:solidFill>
                  <a:srgbClr val="295A4D"/>
                </a:solidFill>
                <a:latin typeface=""/>
              </a:rPr>
              <a:t>otpada i spalionicama</a:t>
            </a:r>
          </a:p>
          <a:p>
            <a:pPr marL="342900" indent="-342900">
              <a:buFont typeface="Arial" panose="020B0604020202020204" pitchFamily="34" charset="0"/>
              <a:buChar char="•"/>
            </a:pPr>
            <a:r>
              <a:rPr lang="hr-HR" sz="2200" dirty="0" smtClean="0">
                <a:solidFill>
                  <a:srgbClr val="295A4D"/>
                </a:solidFill>
                <a:latin typeface=""/>
              </a:rPr>
              <a:t>Kupnja </a:t>
            </a:r>
            <a:r>
              <a:rPr lang="hr-HR" sz="2200" dirty="0">
                <a:solidFill>
                  <a:srgbClr val="295A4D"/>
                </a:solidFill>
                <a:latin typeface=""/>
              </a:rPr>
              <a:t>velikih količina kemikalija i opasnih tvari (plinova, tekućina, </a:t>
            </a:r>
            <a:r>
              <a:rPr lang="hr-HR" sz="2200" dirty="0" smtClean="0">
                <a:solidFill>
                  <a:srgbClr val="295A4D"/>
                </a:solidFill>
                <a:latin typeface=""/>
              </a:rPr>
              <a:t>reagensa)</a:t>
            </a:r>
          </a:p>
          <a:p>
            <a:pPr marL="342900" indent="-342900">
              <a:buFont typeface="Arial" panose="020B0604020202020204" pitchFamily="34" charset="0"/>
              <a:buChar char="•"/>
            </a:pPr>
            <a:r>
              <a:rPr lang="hr-HR" sz="2200" dirty="0" smtClean="0">
                <a:solidFill>
                  <a:srgbClr val="295A4D"/>
                </a:solidFill>
                <a:latin typeface=""/>
              </a:rPr>
              <a:t>Nabava pesticida</a:t>
            </a:r>
          </a:p>
          <a:p>
            <a:pPr marL="342900" indent="-342900">
              <a:buFont typeface="Arial" panose="020B0604020202020204" pitchFamily="34" charset="0"/>
              <a:buChar char="•"/>
            </a:pPr>
            <a:r>
              <a:rPr lang="hr-HR" sz="2200" dirty="0" smtClean="0">
                <a:solidFill>
                  <a:srgbClr val="295A4D"/>
                </a:solidFill>
                <a:latin typeface=""/>
              </a:rPr>
              <a:t>Aktivnosti </a:t>
            </a:r>
            <a:r>
              <a:rPr lang="hr-HR" sz="2200" dirty="0">
                <a:solidFill>
                  <a:srgbClr val="295A4D"/>
                </a:solidFill>
                <a:latin typeface=""/>
              </a:rPr>
              <a:t>s visokim ili značajnim E&amp;S rizikom (prema pravilima Svjetske </a:t>
            </a:r>
            <a:r>
              <a:rPr lang="hr-HR" sz="2200" dirty="0" smtClean="0">
                <a:solidFill>
                  <a:srgbClr val="295A4D"/>
                </a:solidFill>
                <a:latin typeface=""/>
              </a:rPr>
              <a:t>banke)</a:t>
            </a:r>
          </a:p>
          <a:p>
            <a:pPr marL="342900" indent="-342900">
              <a:buFont typeface="Arial" panose="020B0604020202020204" pitchFamily="34" charset="0"/>
              <a:buChar char="•"/>
            </a:pPr>
            <a:r>
              <a:rPr lang="hr-HR" sz="2200" dirty="0" smtClean="0">
                <a:solidFill>
                  <a:srgbClr val="295A4D"/>
                </a:solidFill>
                <a:latin typeface=""/>
              </a:rPr>
              <a:t>Aktivnosti </a:t>
            </a:r>
            <a:r>
              <a:rPr lang="hr-HR" sz="2200" dirty="0">
                <a:solidFill>
                  <a:srgbClr val="295A4D"/>
                </a:solidFill>
                <a:latin typeface=""/>
              </a:rPr>
              <a:t>koje uključuju rizična istraživanja na </a:t>
            </a:r>
            <a:r>
              <a:rPr lang="hr-HR" sz="2200" dirty="0" smtClean="0">
                <a:solidFill>
                  <a:srgbClr val="295A4D"/>
                </a:solidFill>
                <a:latin typeface=""/>
              </a:rPr>
              <a:t>ljudima/životinjama</a:t>
            </a:r>
          </a:p>
          <a:p>
            <a:pPr marL="342900" indent="-342900">
              <a:buFont typeface="Arial" panose="020B0604020202020204" pitchFamily="34" charset="0"/>
              <a:buChar char="•"/>
            </a:pPr>
            <a:r>
              <a:rPr lang="hr-HR" sz="2200" dirty="0">
                <a:solidFill>
                  <a:srgbClr val="295A4D"/>
                </a:solidFill>
                <a:latin typeface=""/>
              </a:rPr>
              <a:t>Laboratoriji BSL-3 i BSL-4 razine biološke </a:t>
            </a:r>
            <a:r>
              <a:rPr lang="hr-HR" sz="2200" dirty="0" smtClean="0">
                <a:solidFill>
                  <a:srgbClr val="295A4D"/>
                </a:solidFill>
                <a:latin typeface=""/>
              </a:rPr>
              <a:t>sigurnosti</a:t>
            </a:r>
            <a:endParaRPr lang="hr-HR" sz="2200" dirty="0">
              <a:solidFill>
                <a:srgbClr val="295A4D"/>
              </a:solidFill>
              <a:latin typeface=""/>
            </a:endParaRPr>
          </a:p>
          <a:p>
            <a:pPr marL="342900" indent="-342900">
              <a:buFont typeface="Arial" panose="020B0604020202020204" pitchFamily="34" charset="0"/>
              <a:buChar char="•"/>
            </a:pPr>
            <a:r>
              <a:rPr lang="hr-HR" sz="2200" dirty="0" smtClean="0">
                <a:solidFill>
                  <a:srgbClr val="295A4D"/>
                </a:solidFill>
                <a:latin typeface=""/>
              </a:rPr>
              <a:t>Aktivnosti </a:t>
            </a:r>
            <a:r>
              <a:rPr lang="hr-HR" sz="2200" dirty="0">
                <a:solidFill>
                  <a:srgbClr val="295A4D"/>
                </a:solidFill>
                <a:latin typeface=""/>
              </a:rPr>
              <a:t>u pomorskoj industriji (osim istraživanja malih plovila</a:t>
            </a:r>
            <a:r>
              <a:rPr lang="hr-HR" sz="2200" dirty="0" smtClean="0">
                <a:solidFill>
                  <a:srgbClr val="295A4D"/>
                </a:solidFill>
                <a:latin typeface=""/>
              </a:rPr>
              <a:t>)</a:t>
            </a:r>
          </a:p>
          <a:p>
            <a:pPr marL="342900" indent="-342900">
              <a:buFont typeface="Arial" panose="020B0604020202020204" pitchFamily="34" charset="0"/>
              <a:buChar char="•"/>
            </a:pPr>
            <a:r>
              <a:rPr lang="hr-HR" sz="2200" dirty="0" smtClean="0">
                <a:solidFill>
                  <a:srgbClr val="295A4D"/>
                </a:solidFill>
                <a:latin typeface=""/>
              </a:rPr>
              <a:t>Aktivnosti koje nisu u skladu s Etičkim kodeksom i horizontalnim načelima projekta DIGIT.</a:t>
            </a:r>
            <a:endParaRPr lang="hr-HR" sz="2200"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DFE6F4FF-B5DF-1EFE-BF3F-A795E4C1585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228" y="887408"/>
            <a:ext cx="1090861" cy="1090861"/>
          </a:xfrm>
          <a:prstGeom prst="rect">
            <a:avLst/>
          </a:prstGeom>
        </p:spPr>
      </p:pic>
    </p:spTree>
    <p:extLst>
      <p:ext uri="{BB962C8B-B14F-4D97-AF65-F5344CB8AC3E}">
        <p14:creationId xmlns:p14="http://schemas.microsoft.com/office/powerpoint/2010/main" val="3232241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90" y="164000"/>
            <a:ext cx="9791701" cy="430886"/>
          </a:xfrm>
        </p:spPr>
        <p:txBody>
          <a:bodyPr>
            <a:noAutofit/>
          </a:bodyPr>
          <a:lstStyle/>
          <a:p>
            <a:r>
              <a:rPr lang="en-US" sz="2400" dirty="0"/>
              <a:t>E&amp;S screening </a:t>
            </a:r>
            <a:r>
              <a:rPr lang="hr-HR" sz="2400" dirty="0" smtClean="0"/>
              <a:t>i klasifikacija rizika</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9" name="Diagram 8"/>
          <p:cNvGraphicFramePr/>
          <p:nvPr>
            <p:extLst>
              <p:ext uri="{D42A27DB-BD31-4B8C-83A1-F6EECF244321}">
                <p14:modId xmlns:p14="http://schemas.microsoft.com/office/powerpoint/2010/main" val="1172289616"/>
              </p:ext>
            </p:extLst>
          </p:nvPr>
        </p:nvGraphicFramePr>
        <p:xfrm>
          <a:off x="931985" y="940777"/>
          <a:ext cx="10137530" cy="544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952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9791701" cy="430886"/>
          </a:xfrm>
        </p:spPr>
        <p:txBody>
          <a:bodyPr>
            <a:noAutofit/>
          </a:bodyPr>
          <a:lstStyle/>
          <a:p>
            <a:r>
              <a:rPr lang="hr-HR" sz="2400" dirty="0"/>
              <a:t>Prihvatljivi </a:t>
            </a:r>
            <a:r>
              <a:rPr lang="hr-HR" sz="2400" dirty="0" smtClean="0"/>
              <a:t>troškovi – istraživačke organizacije iz RH</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1010409" y="5575166"/>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0" y="699442"/>
            <a:ext cx="12103843" cy="7786747"/>
          </a:xfrm>
          <a:prstGeom prst="rect">
            <a:avLst/>
          </a:prstGeom>
          <a:noFill/>
        </p:spPr>
        <p:txBody>
          <a:bodyPr wrap="square">
            <a:spAutoFit/>
          </a:bodyPr>
          <a:lstStyle/>
          <a:p>
            <a:pPr lvl="1"/>
            <a:r>
              <a:rPr lang="hr-HR" sz="1700" b="1" dirty="0" smtClean="0">
                <a:solidFill>
                  <a:srgbClr val="295A4D"/>
                </a:solidFill>
                <a:latin typeface=""/>
              </a:rPr>
              <a:t>Između ostalih troškova sukladno tablici 9. u GfA, prihvatljivi su:</a:t>
            </a:r>
          </a:p>
          <a:p>
            <a:pPr lvl="1"/>
            <a:endParaRPr lang="hr-HR" sz="1700" b="1" dirty="0" smtClean="0">
              <a:solidFill>
                <a:srgbClr val="295A4D"/>
              </a:solidFill>
              <a:latin typeface=""/>
            </a:endParaRPr>
          </a:p>
          <a:p>
            <a:pPr marL="742950" lvl="1" indent="-285750">
              <a:buFont typeface="Arial" panose="020B0604020202020204" pitchFamily="34" charset="0"/>
              <a:buChar char="•"/>
            </a:pPr>
            <a:r>
              <a:rPr lang="hr-HR" sz="1700" dirty="0" smtClean="0">
                <a:solidFill>
                  <a:srgbClr val="295A4D"/>
                </a:solidFill>
                <a:latin typeface=""/>
              </a:rPr>
              <a:t>Troškovi </a:t>
            </a:r>
            <a:r>
              <a:rPr lang="hr-HR" sz="1700" dirty="0">
                <a:solidFill>
                  <a:srgbClr val="295A4D"/>
                </a:solidFill>
                <a:latin typeface=""/>
              </a:rPr>
              <a:t>pripreme projektno-tehničke dokumentacije za </a:t>
            </a:r>
            <a:r>
              <a:rPr lang="hr-HR" sz="1700" dirty="0" smtClean="0">
                <a:solidFill>
                  <a:srgbClr val="295A4D"/>
                </a:solidFill>
                <a:latin typeface=""/>
              </a:rPr>
              <a:t>adaptacijske radove</a:t>
            </a:r>
          </a:p>
          <a:p>
            <a:pPr marL="742950" lvl="1" indent="-285750">
              <a:buFont typeface="Arial" panose="020B0604020202020204" pitchFamily="34" charset="0"/>
              <a:buChar char="•"/>
            </a:pPr>
            <a:r>
              <a:rPr lang="hr-HR" sz="1700" dirty="0" smtClean="0">
                <a:solidFill>
                  <a:srgbClr val="295A4D"/>
                </a:solidFill>
                <a:latin typeface=""/>
              </a:rPr>
              <a:t>Troškovi </a:t>
            </a:r>
            <a:r>
              <a:rPr lang="hr-HR" sz="1700" dirty="0">
                <a:solidFill>
                  <a:srgbClr val="295A4D"/>
                </a:solidFill>
                <a:latin typeface=""/>
              </a:rPr>
              <a:t>adaptacije prema </a:t>
            </a:r>
            <a:r>
              <a:rPr lang="hr-HR" sz="1700" dirty="0" smtClean="0">
                <a:solidFill>
                  <a:srgbClr val="295A4D"/>
                </a:solidFill>
                <a:latin typeface=""/>
              </a:rPr>
              <a:t>Pravilniku o jednostavnim i drugim građevinama i radovima </a:t>
            </a:r>
            <a:r>
              <a:rPr lang="hr-HR" sz="1700" dirty="0">
                <a:solidFill>
                  <a:srgbClr val="295A4D"/>
                </a:solidFill>
                <a:latin typeface=""/>
              </a:rPr>
              <a:t>(NN </a:t>
            </a:r>
            <a:r>
              <a:rPr lang="hr-HR" sz="1700" dirty="0" smtClean="0">
                <a:solidFill>
                  <a:srgbClr val="295A4D"/>
                </a:solidFill>
                <a:latin typeface=""/>
              </a:rPr>
              <a:t>112/17)</a:t>
            </a:r>
          </a:p>
          <a:p>
            <a:pPr marL="742950" lvl="1" indent="-285750">
              <a:buFont typeface="Arial" panose="020B0604020202020204" pitchFamily="34" charset="0"/>
              <a:buChar char="•"/>
            </a:pPr>
            <a:r>
              <a:rPr lang="hr-HR" sz="1700" dirty="0" smtClean="0">
                <a:solidFill>
                  <a:srgbClr val="295A4D"/>
                </a:solidFill>
                <a:latin typeface=""/>
              </a:rPr>
              <a:t>Nabava</a:t>
            </a:r>
            <a:r>
              <a:rPr lang="hr-HR" sz="1700" dirty="0">
                <a:solidFill>
                  <a:srgbClr val="295A4D"/>
                </a:solidFill>
                <a:latin typeface=""/>
              </a:rPr>
              <a:t>, najam ili nadogradnja instrumenata i istraživačke </a:t>
            </a:r>
            <a:r>
              <a:rPr lang="hr-HR" sz="1700" dirty="0" smtClean="0">
                <a:solidFill>
                  <a:srgbClr val="295A4D"/>
                </a:solidFill>
                <a:latin typeface=""/>
              </a:rPr>
              <a:t>opreme te nabava namještaja i IT opreme</a:t>
            </a:r>
          </a:p>
          <a:p>
            <a:pPr marL="742950" lvl="1" indent="-285750">
              <a:buFont typeface="Arial" panose="020B0604020202020204" pitchFamily="34" charset="0"/>
              <a:buChar char="•"/>
            </a:pPr>
            <a:r>
              <a:rPr lang="hr-HR" sz="1700" dirty="0" smtClean="0">
                <a:solidFill>
                  <a:srgbClr val="295A4D"/>
                </a:solidFill>
                <a:latin typeface=""/>
              </a:rPr>
              <a:t>Nabava </a:t>
            </a:r>
            <a:r>
              <a:rPr lang="hr-HR" sz="1700" dirty="0">
                <a:solidFill>
                  <a:srgbClr val="295A4D"/>
                </a:solidFill>
                <a:latin typeface=""/>
              </a:rPr>
              <a:t>softverskih </a:t>
            </a:r>
            <a:r>
              <a:rPr lang="hr-HR" sz="1700" dirty="0" smtClean="0">
                <a:solidFill>
                  <a:srgbClr val="295A4D"/>
                </a:solidFill>
                <a:latin typeface=""/>
              </a:rPr>
              <a:t>rješenja</a:t>
            </a:r>
          </a:p>
          <a:p>
            <a:pPr marL="742950" lvl="1" indent="-285750">
              <a:buFont typeface="Arial" panose="020B0604020202020204" pitchFamily="34" charset="0"/>
              <a:buChar char="•"/>
            </a:pPr>
            <a:r>
              <a:rPr lang="hr-HR" sz="1700" dirty="0" smtClean="0">
                <a:solidFill>
                  <a:srgbClr val="295A4D"/>
                </a:solidFill>
                <a:latin typeface=""/>
              </a:rPr>
              <a:t>Troškovi </a:t>
            </a:r>
            <a:r>
              <a:rPr lang="hr-HR" sz="1700" dirty="0">
                <a:solidFill>
                  <a:srgbClr val="295A4D"/>
                </a:solidFill>
                <a:latin typeface=""/>
              </a:rPr>
              <a:t>amortizacije opreme </a:t>
            </a:r>
            <a:endParaRPr lang="hr-HR" sz="1700" dirty="0" smtClean="0">
              <a:solidFill>
                <a:srgbClr val="295A4D"/>
              </a:solidFill>
              <a:latin typeface=""/>
            </a:endParaRPr>
          </a:p>
          <a:p>
            <a:pPr marL="742950" lvl="1" indent="-285750">
              <a:buFont typeface="Arial" panose="020B0604020202020204" pitchFamily="34" charset="0"/>
              <a:buChar char="•"/>
            </a:pPr>
            <a:r>
              <a:rPr lang="hr-HR" sz="1700" dirty="0" smtClean="0">
                <a:solidFill>
                  <a:srgbClr val="295A4D"/>
                </a:solidFill>
                <a:latin typeface=""/>
              </a:rPr>
              <a:t>Plaće novozaposlenih </a:t>
            </a:r>
            <a:r>
              <a:rPr lang="hr-HR" sz="1700" dirty="0">
                <a:solidFill>
                  <a:srgbClr val="295A4D"/>
                </a:solidFill>
                <a:latin typeface=""/>
              </a:rPr>
              <a:t>i postojećih istraživača i </a:t>
            </a:r>
            <a:r>
              <a:rPr lang="hr-HR" sz="1700" dirty="0" smtClean="0">
                <a:solidFill>
                  <a:srgbClr val="295A4D"/>
                </a:solidFill>
                <a:latin typeface=""/>
              </a:rPr>
              <a:t>drugog osoblja (prema </a:t>
            </a:r>
            <a:r>
              <a:rPr lang="hr-HR" sz="1700" dirty="0">
                <a:solidFill>
                  <a:srgbClr val="295A4D"/>
                </a:solidFill>
                <a:latin typeface=""/>
              </a:rPr>
              <a:t>metodologiji iz </a:t>
            </a:r>
            <a:r>
              <a:rPr lang="hr-HR" sz="1700" dirty="0" smtClean="0">
                <a:solidFill>
                  <a:srgbClr val="295A4D"/>
                </a:solidFill>
                <a:latin typeface=""/>
              </a:rPr>
              <a:t>poglavlja 11, GfA)</a:t>
            </a:r>
          </a:p>
          <a:p>
            <a:pPr marL="742950" lvl="1" indent="-285750">
              <a:buFont typeface="Arial" panose="020B0604020202020204" pitchFamily="34" charset="0"/>
              <a:buChar char="•"/>
            </a:pPr>
            <a:r>
              <a:rPr lang="hr-HR" sz="1700" dirty="0" smtClean="0">
                <a:solidFill>
                  <a:srgbClr val="295A4D"/>
                </a:solidFill>
                <a:latin typeface=""/>
              </a:rPr>
              <a:t>Vanjske </a:t>
            </a:r>
            <a:r>
              <a:rPr lang="hr-HR" sz="1700" dirty="0">
                <a:solidFill>
                  <a:srgbClr val="295A4D"/>
                </a:solidFill>
                <a:latin typeface=""/>
              </a:rPr>
              <a:t>istraživačke </a:t>
            </a:r>
            <a:r>
              <a:rPr lang="hr-HR" sz="1700" dirty="0" smtClean="0">
                <a:solidFill>
                  <a:srgbClr val="295A4D"/>
                </a:solidFill>
                <a:latin typeface=""/>
              </a:rPr>
              <a:t>usluge</a:t>
            </a:r>
          </a:p>
          <a:p>
            <a:pPr marL="742950" lvl="1" indent="-285750">
              <a:buFont typeface="Arial" panose="020B0604020202020204" pitchFamily="34" charset="0"/>
              <a:buChar char="•"/>
            </a:pPr>
            <a:r>
              <a:rPr lang="hr-HR" sz="1700" dirty="0" smtClean="0">
                <a:solidFill>
                  <a:srgbClr val="295A4D"/>
                </a:solidFill>
                <a:latin typeface=""/>
              </a:rPr>
              <a:t>Troškovi </a:t>
            </a:r>
            <a:r>
              <a:rPr lang="hr-HR" sz="1700" dirty="0">
                <a:solidFill>
                  <a:srgbClr val="295A4D"/>
                </a:solidFill>
                <a:latin typeface=""/>
              </a:rPr>
              <a:t>vanjskih savjetodavnih usluga </a:t>
            </a:r>
            <a:r>
              <a:rPr lang="hr-HR" sz="1700" dirty="0" smtClean="0">
                <a:solidFill>
                  <a:srgbClr val="295A4D"/>
                </a:solidFill>
                <a:latin typeface=""/>
              </a:rPr>
              <a:t>za izradu analize tržišta, planova/studija komercijalizacije i dr.</a:t>
            </a:r>
          </a:p>
          <a:p>
            <a:pPr marL="742950" lvl="1" indent="-285750">
              <a:buFont typeface="Arial" panose="020B0604020202020204" pitchFamily="34" charset="0"/>
              <a:buChar char="•"/>
            </a:pPr>
            <a:r>
              <a:rPr lang="hr-HR" sz="1700" dirty="0" smtClean="0">
                <a:solidFill>
                  <a:srgbClr val="295A4D"/>
                </a:solidFill>
                <a:latin typeface=""/>
              </a:rPr>
              <a:t>Sitni inventar i potrošni </a:t>
            </a:r>
            <a:r>
              <a:rPr lang="hr-HR" sz="1700" dirty="0">
                <a:solidFill>
                  <a:srgbClr val="295A4D"/>
                </a:solidFill>
                <a:latin typeface=""/>
              </a:rPr>
              <a:t>materijal (kemikalije, reagensi, uzorci i dr</a:t>
            </a:r>
            <a:r>
              <a:rPr lang="hr-HR" sz="1700" dirty="0" smtClean="0">
                <a:solidFill>
                  <a:srgbClr val="295A4D"/>
                </a:solidFill>
                <a:latin typeface=""/>
              </a:rPr>
              <a:t>.)</a:t>
            </a:r>
          </a:p>
          <a:p>
            <a:pPr marL="742950" lvl="1" indent="-285750">
              <a:buFont typeface="Arial" panose="020B0604020202020204" pitchFamily="34" charset="0"/>
              <a:buChar char="•"/>
            </a:pPr>
            <a:r>
              <a:rPr lang="hr-HR" sz="1700" dirty="0" smtClean="0">
                <a:solidFill>
                  <a:srgbClr val="295A4D"/>
                </a:solidFill>
                <a:latin typeface=""/>
              </a:rPr>
              <a:t>Kupnja/licenciranje </a:t>
            </a:r>
            <a:r>
              <a:rPr lang="hr-HR" sz="1700" dirty="0">
                <a:solidFill>
                  <a:srgbClr val="295A4D"/>
                </a:solidFill>
                <a:latin typeface=""/>
              </a:rPr>
              <a:t>znanja i </a:t>
            </a:r>
            <a:r>
              <a:rPr lang="hr-HR" sz="1700" dirty="0" smtClean="0">
                <a:solidFill>
                  <a:srgbClr val="295A4D"/>
                </a:solidFill>
                <a:latin typeface=""/>
              </a:rPr>
              <a:t>patenata</a:t>
            </a:r>
          </a:p>
          <a:p>
            <a:pPr marL="742950" lvl="1" indent="-285750">
              <a:buFont typeface="Arial" panose="020B0604020202020204" pitchFamily="34" charset="0"/>
              <a:buChar char="•"/>
            </a:pPr>
            <a:r>
              <a:rPr lang="hr-HR" sz="1700" dirty="0" smtClean="0">
                <a:solidFill>
                  <a:srgbClr val="295A4D"/>
                </a:solidFill>
                <a:latin typeface=""/>
              </a:rPr>
              <a:t>Naknade </a:t>
            </a:r>
            <a:r>
              <a:rPr lang="hr-HR" sz="1700" dirty="0">
                <a:solidFill>
                  <a:srgbClr val="295A4D"/>
                </a:solidFill>
                <a:latin typeface=""/>
              </a:rPr>
              <a:t>za zaštitu intelektualnog vlasništva (DZIV, EPO, WIPO</a:t>
            </a:r>
            <a:r>
              <a:rPr lang="hr-HR" sz="1700" dirty="0" smtClean="0">
                <a:solidFill>
                  <a:srgbClr val="295A4D"/>
                </a:solidFill>
                <a:latin typeface=""/>
              </a:rPr>
              <a:t>)</a:t>
            </a:r>
          </a:p>
          <a:p>
            <a:pPr marL="742950" lvl="1" indent="-285750">
              <a:buFont typeface="Arial" panose="020B0604020202020204" pitchFamily="34" charset="0"/>
              <a:buChar char="•"/>
            </a:pPr>
            <a:r>
              <a:rPr lang="hr-HR" sz="1700" dirty="0" smtClean="0">
                <a:solidFill>
                  <a:srgbClr val="295A4D"/>
                </a:solidFill>
                <a:latin typeface=""/>
              </a:rPr>
              <a:t>Troškovi </a:t>
            </a:r>
            <a:r>
              <a:rPr lang="hr-HR" sz="1700" dirty="0">
                <a:solidFill>
                  <a:srgbClr val="295A4D"/>
                </a:solidFill>
                <a:latin typeface=""/>
              </a:rPr>
              <a:t>edukacije i osposobljavanja istraživača te umrežavanja i sudjelovanja na relevantnim događajima</a:t>
            </a:r>
          </a:p>
          <a:p>
            <a:pPr marL="742950" lvl="1" indent="-285750">
              <a:buFont typeface="Arial" panose="020B0604020202020204" pitchFamily="34" charset="0"/>
              <a:buChar char="•"/>
            </a:pPr>
            <a:r>
              <a:rPr lang="hr-HR" sz="1700" dirty="0" smtClean="0">
                <a:solidFill>
                  <a:srgbClr val="295A4D"/>
                </a:solidFill>
                <a:latin typeface=""/>
              </a:rPr>
              <a:t>Troškovi diseminacije, promidžbe i vidljivosti</a:t>
            </a:r>
          </a:p>
          <a:p>
            <a:pPr marL="742950" lvl="1" indent="-285750">
              <a:buFont typeface="Arial" panose="020B0604020202020204" pitchFamily="34" charset="0"/>
              <a:buChar char="•"/>
            </a:pPr>
            <a:r>
              <a:rPr lang="hr-HR" sz="1700" dirty="0" smtClean="0">
                <a:solidFill>
                  <a:srgbClr val="295A4D"/>
                </a:solidFill>
                <a:latin typeface=""/>
              </a:rPr>
              <a:t>Troškovi upravljanja projektom te pripreme i provedbe postupaka nabave</a:t>
            </a:r>
          </a:p>
          <a:p>
            <a:pPr marL="742950" lvl="1" indent="-285750">
              <a:buFont typeface="Arial" panose="020B0604020202020204" pitchFamily="34" charset="0"/>
              <a:buChar char="•"/>
            </a:pPr>
            <a:r>
              <a:rPr lang="hr-HR" sz="1700" dirty="0" smtClean="0">
                <a:solidFill>
                  <a:srgbClr val="295A4D"/>
                </a:solidFill>
                <a:latin typeface=""/>
              </a:rPr>
              <a:t>Neizravni troškovi (do 7% svih troškova pojedine istraživačke organizacije)</a:t>
            </a:r>
          </a:p>
          <a:p>
            <a:pPr marL="742950" lvl="1" indent="-285750">
              <a:buFont typeface="Arial" panose="020B0604020202020204" pitchFamily="34" charset="0"/>
              <a:buChar char="•"/>
            </a:pPr>
            <a:r>
              <a:rPr lang="hr-HR" sz="1700" dirty="0" smtClean="0">
                <a:solidFill>
                  <a:srgbClr val="295A4D"/>
                </a:solidFill>
                <a:latin typeface=""/>
              </a:rPr>
              <a:t>Rezerva </a:t>
            </a:r>
            <a:r>
              <a:rPr lang="hr-HR" sz="1700" dirty="0">
                <a:solidFill>
                  <a:srgbClr val="295A4D"/>
                </a:solidFill>
                <a:latin typeface=""/>
              </a:rPr>
              <a:t>za nepredviđene </a:t>
            </a:r>
            <a:r>
              <a:rPr lang="hr-HR" sz="1700" dirty="0" smtClean="0">
                <a:solidFill>
                  <a:srgbClr val="295A4D"/>
                </a:solidFill>
                <a:latin typeface=""/>
              </a:rPr>
              <a:t>troškove (budžetira samo prijavitelj) </a:t>
            </a:r>
            <a:r>
              <a:rPr lang="hr-HR" sz="1700" dirty="0">
                <a:solidFill>
                  <a:srgbClr val="295A4D"/>
                </a:solidFill>
                <a:latin typeface=""/>
              </a:rPr>
              <a:t>(do 10</a:t>
            </a:r>
            <a:r>
              <a:rPr lang="hr-HR" sz="1700" dirty="0" smtClean="0">
                <a:solidFill>
                  <a:srgbClr val="295A4D"/>
                </a:solidFill>
                <a:latin typeface=""/>
              </a:rPr>
              <a:t>% svih prihvatljivih troškova (bez neizravnih troškova i troškova rezerve), aktivira se u provedbi uz odobrenje)</a:t>
            </a:r>
            <a:endParaRPr lang="hr-HR" sz="1700" dirty="0" smtClean="0">
              <a:solidFill>
                <a:srgbClr val="295A4D"/>
              </a:solidFill>
              <a:latin typeface=""/>
            </a:endParaRPr>
          </a:p>
          <a:p>
            <a:pPr marL="742950" lvl="1" indent="-285750">
              <a:buFont typeface="Arial" panose="020B0604020202020204" pitchFamily="34" charset="0"/>
              <a:buChar char="•"/>
            </a:pPr>
            <a:r>
              <a:rPr lang="hr-HR" sz="1700" dirty="0" err="1" smtClean="0">
                <a:solidFill>
                  <a:srgbClr val="295A4D"/>
                </a:solidFill>
                <a:latin typeface=""/>
              </a:rPr>
              <a:t>Nepovrativi</a:t>
            </a:r>
            <a:r>
              <a:rPr lang="hr-HR" sz="1700" dirty="0" smtClean="0">
                <a:solidFill>
                  <a:srgbClr val="295A4D"/>
                </a:solidFill>
                <a:latin typeface=""/>
              </a:rPr>
              <a:t> PDV</a:t>
            </a:r>
          </a:p>
          <a:p>
            <a:pPr lvl="1"/>
            <a:endParaRPr lang="hr-HR" sz="1700" b="1" dirty="0" smtClean="0">
              <a:solidFill>
                <a:srgbClr val="295A4D"/>
              </a:solidFill>
              <a:latin typeface=""/>
            </a:endParaRPr>
          </a:p>
          <a:p>
            <a:pPr lvl="1"/>
            <a:r>
              <a:rPr lang="hr-HR" sz="1700" b="1" dirty="0" smtClean="0">
                <a:solidFill>
                  <a:srgbClr val="295A4D"/>
                </a:solidFill>
                <a:latin typeface=""/>
              </a:rPr>
              <a:t>Između </a:t>
            </a:r>
            <a:r>
              <a:rPr lang="hr-HR" sz="1700" b="1" dirty="0">
                <a:solidFill>
                  <a:srgbClr val="295A4D"/>
                </a:solidFill>
                <a:latin typeface=""/>
              </a:rPr>
              <a:t>50% i 75% ukupno prihvatljivih </a:t>
            </a:r>
            <a:r>
              <a:rPr lang="hr-HR" sz="1700" b="1" dirty="0" smtClean="0">
                <a:solidFill>
                  <a:srgbClr val="295A4D"/>
                </a:solidFill>
                <a:latin typeface=""/>
              </a:rPr>
              <a:t>troškova </a:t>
            </a:r>
            <a:r>
              <a:rPr lang="hr-HR" sz="1700" b="1" dirty="0">
                <a:solidFill>
                  <a:srgbClr val="295A4D"/>
                </a:solidFill>
                <a:latin typeface=""/>
              </a:rPr>
              <a:t>unutar proračuna </a:t>
            </a:r>
            <a:r>
              <a:rPr lang="hr-HR" sz="1700" b="1" dirty="0" smtClean="0">
                <a:solidFill>
                  <a:srgbClr val="295A4D"/>
                </a:solidFill>
                <a:latin typeface=""/>
              </a:rPr>
              <a:t>mora </a:t>
            </a:r>
            <a:r>
              <a:rPr lang="hr-HR" sz="1700" b="1" dirty="0">
                <a:solidFill>
                  <a:srgbClr val="295A4D"/>
                </a:solidFill>
                <a:latin typeface=""/>
              </a:rPr>
              <a:t>biti alocirano prijavitelju.</a:t>
            </a:r>
            <a:endParaRPr lang="hr-HR" sz="1700" b="1"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400667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11248698" cy="430886"/>
          </a:xfrm>
        </p:spPr>
        <p:txBody>
          <a:bodyPr>
            <a:noAutofit/>
          </a:bodyPr>
          <a:lstStyle/>
          <a:p>
            <a:r>
              <a:rPr lang="hr-HR" sz="2000" dirty="0"/>
              <a:t>Prihvatljivi </a:t>
            </a:r>
            <a:r>
              <a:rPr lang="hr-HR" sz="2000" dirty="0" smtClean="0"/>
              <a:t>troškovi – poduzeća iz RH te istraživačkih organizacija iz inozemstva</a:t>
            </a:r>
            <a:endParaRPr lang="hr-HR" sz="20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584112" y="5516580"/>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87924" y="1111201"/>
            <a:ext cx="11702561" cy="6740307"/>
          </a:xfrm>
          <a:prstGeom prst="rect">
            <a:avLst/>
          </a:prstGeom>
          <a:noFill/>
        </p:spPr>
        <p:txBody>
          <a:bodyPr wrap="square">
            <a:spAutoFit/>
          </a:bodyPr>
          <a:lstStyle/>
          <a:p>
            <a:pPr lvl="1"/>
            <a:r>
              <a:rPr lang="hr-HR" b="1" dirty="0" smtClean="0">
                <a:solidFill>
                  <a:srgbClr val="295A4D"/>
                </a:solidFill>
                <a:latin typeface=""/>
              </a:rPr>
              <a:t>Za poduzeća iz RH, između ostalih troškova sukladno tablici 10. u GfA, prihvatljivi su:</a:t>
            </a:r>
          </a:p>
          <a:p>
            <a:pPr lvl="1"/>
            <a:endParaRPr lang="hr-HR" b="1" dirty="0" smtClean="0">
              <a:solidFill>
                <a:srgbClr val="295A4D"/>
              </a:solidFill>
              <a:latin typeface=""/>
            </a:endParaRPr>
          </a:p>
          <a:p>
            <a:pPr marL="742950" lvl="1" indent="-285750">
              <a:buFont typeface="Arial" panose="020B0604020202020204" pitchFamily="34" charset="0"/>
              <a:buChar char="•"/>
            </a:pPr>
            <a:r>
              <a:rPr lang="hr-HR" dirty="0" smtClean="0">
                <a:solidFill>
                  <a:srgbClr val="295A4D"/>
                </a:solidFill>
                <a:latin typeface=""/>
              </a:rPr>
              <a:t>Plaće novozaposlenih </a:t>
            </a:r>
            <a:r>
              <a:rPr lang="hr-HR" dirty="0">
                <a:solidFill>
                  <a:srgbClr val="295A4D"/>
                </a:solidFill>
                <a:latin typeface=""/>
              </a:rPr>
              <a:t>i postojećih istraživača i </a:t>
            </a:r>
            <a:r>
              <a:rPr lang="hr-HR" dirty="0" smtClean="0">
                <a:solidFill>
                  <a:srgbClr val="295A4D"/>
                </a:solidFill>
                <a:latin typeface=""/>
              </a:rPr>
              <a:t>drugog osoblja (prema </a:t>
            </a:r>
            <a:r>
              <a:rPr lang="hr-HR" dirty="0">
                <a:solidFill>
                  <a:srgbClr val="295A4D"/>
                </a:solidFill>
                <a:latin typeface=""/>
              </a:rPr>
              <a:t>metodologiji iz </a:t>
            </a:r>
            <a:r>
              <a:rPr lang="hr-HR" dirty="0" smtClean="0">
                <a:solidFill>
                  <a:srgbClr val="295A4D"/>
                </a:solidFill>
                <a:latin typeface=""/>
              </a:rPr>
              <a:t>poglavlja 11, GfA)</a:t>
            </a:r>
          </a:p>
          <a:p>
            <a:pPr marL="742950" lvl="1" indent="-285750">
              <a:buFont typeface="Arial" panose="020B0604020202020204" pitchFamily="34" charset="0"/>
              <a:buChar char="•"/>
            </a:pPr>
            <a:r>
              <a:rPr lang="hr-HR" dirty="0" smtClean="0">
                <a:solidFill>
                  <a:srgbClr val="295A4D"/>
                </a:solidFill>
                <a:latin typeface=""/>
              </a:rPr>
              <a:t>Vanjske </a:t>
            </a:r>
            <a:r>
              <a:rPr lang="hr-HR" dirty="0">
                <a:solidFill>
                  <a:srgbClr val="295A4D"/>
                </a:solidFill>
                <a:latin typeface=""/>
              </a:rPr>
              <a:t>istraživačke </a:t>
            </a:r>
            <a:r>
              <a:rPr lang="hr-HR" dirty="0" smtClean="0">
                <a:solidFill>
                  <a:srgbClr val="295A4D"/>
                </a:solidFill>
                <a:latin typeface=""/>
              </a:rPr>
              <a:t>usluge</a:t>
            </a:r>
          </a:p>
          <a:p>
            <a:pPr marL="742950" lvl="1" indent="-285750">
              <a:buFont typeface="Arial" panose="020B0604020202020204" pitchFamily="34" charset="0"/>
              <a:buChar char="•"/>
            </a:pPr>
            <a:r>
              <a:rPr lang="hr-HR" dirty="0">
                <a:solidFill>
                  <a:srgbClr val="295A4D"/>
                </a:solidFill>
                <a:latin typeface=""/>
              </a:rPr>
              <a:t>Kupnja/licenciranje znanja i </a:t>
            </a:r>
            <a:r>
              <a:rPr lang="hr-HR" dirty="0" smtClean="0">
                <a:solidFill>
                  <a:srgbClr val="295A4D"/>
                </a:solidFill>
                <a:latin typeface=""/>
              </a:rPr>
              <a:t>patenata</a:t>
            </a:r>
          </a:p>
          <a:p>
            <a:pPr marL="742950" lvl="1" indent="-285750">
              <a:buFont typeface="Arial" panose="020B0604020202020204" pitchFamily="34" charset="0"/>
              <a:buChar char="•"/>
            </a:pPr>
            <a:r>
              <a:rPr lang="hr-HR" dirty="0">
                <a:solidFill>
                  <a:srgbClr val="295A4D"/>
                </a:solidFill>
                <a:latin typeface=""/>
              </a:rPr>
              <a:t>Troškovi amortizacije opreme </a:t>
            </a:r>
          </a:p>
          <a:p>
            <a:pPr marL="742950" lvl="1" indent="-285750">
              <a:buFont typeface="Arial" panose="020B0604020202020204" pitchFamily="34" charset="0"/>
              <a:buChar char="•"/>
            </a:pPr>
            <a:r>
              <a:rPr lang="hr-HR" dirty="0">
                <a:solidFill>
                  <a:srgbClr val="295A4D"/>
                </a:solidFill>
                <a:latin typeface=""/>
              </a:rPr>
              <a:t>Sitni inventar i potrošni materijal (kemikalije, reagensi, uzorci i dr.)</a:t>
            </a:r>
          </a:p>
          <a:p>
            <a:pPr marL="742950" lvl="1" indent="-285750">
              <a:buFont typeface="Arial" panose="020B0604020202020204" pitchFamily="34" charset="0"/>
              <a:buChar char="•"/>
            </a:pPr>
            <a:r>
              <a:rPr lang="hr-HR" dirty="0" smtClean="0">
                <a:solidFill>
                  <a:srgbClr val="295A4D"/>
                </a:solidFill>
                <a:latin typeface=""/>
              </a:rPr>
              <a:t>Troškovi </a:t>
            </a:r>
            <a:r>
              <a:rPr lang="hr-HR" dirty="0">
                <a:solidFill>
                  <a:srgbClr val="295A4D"/>
                </a:solidFill>
                <a:latin typeface=""/>
              </a:rPr>
              <a:t>vanjskih savjetodavnih usluga za izradu analize tržišta, planova/studija komercijalizacije i dr.</a:t>
            </a:r>
          </a:p>
          <a:p>
            <a:pPr marL="742950" lvl="1" indent="-285750">
              <a:buFont typeface="Arial" panose="020B0604020202020204" pitchFamily="34" charset="0"/>
              <a:buChar char="•"/>
            </a:pPr>
            <a:r>
              <a:rPr lang="hr-HR" dirty="0" smtClean="0">
                <a:solidFill>
                  <a:srgbClr val="295A4D"/>
                </a:solidFill>
                <a:latin typeface=""/>
              </a:rPr>
              <a:t>Naknade </a:t>
            </a:r>
            <a:r>
              <a:rPr lang="hr-HR" dirty="0">
                <a:solidFill>
                  <a:srgbClr val="295A4D"/>
                </a:solidFill>
                <a:latin typeface=""/>
              </a:rPr>
              <a:t>za zaštitu intelektualnog vlasništva (DZIV, EPO, WIPO</a:t>
            </a:r>
            <a:r>
              <a:rPr lang="hr-HR" dirty="0" smtClean="0">
                <a:solidFill>
                  <a:srgbClr val="295A4D"/>
                </a:solidFill>
                <a:latin typeface=""/>
              </a:rPr>
              <a:t>)</a:t>
            </a:r>
          </a:p>
          <a:p>
            <a:pPr marL="742950" lvl="1" indent="-285750">
              <a:buFont typeface="Arial" panose="020B0604020202020204" pitchFamily="34" charset="0"/>
              <a:buChar char="•"/>
            </a:pPr>
            <a:r>
              <a:rPr lang="hr-HR" dirty="0" smtClean="0">
                <a:solidFill>
                  <a:srgbClr val="295A4D"/>
                </a:solidFill>
                <a:latin typeface=""/>
              </a:rPr>
              <a:t>Troškovi </a:t>
            </a:r>
            <a:r>
              <a:rPr lang="hr-HR" dirty="0">
                <a:solidFill>
                  <a:srgbClr val="295A4D"/>
                </a:solidFill>
                <a:latin typeface=""/>
              </a:rPr>
              <a:t>edukacije i osposobljavanja istraživača te umrežavanja i sudjelovanja na relevantnim događajima</a:t>
            </a:r>
          </a:p>
          <a:p>
            <a:pPr marL="742950" lvl="1" indent="-285750">
              <a:buFont typeface="Arial" panose="020B0604020202020204" pitchFamily="34" charset="0"/>
              <a:buChar char="•"/>
            </a:pPr>
            <a:r>
              <a:rPr lang="hr-HR" dirty="0" smtClean="0">
                <a:solidFill>
                  <a:srgbClr val="295A4D"/>
                </a:solidFill>
                <a:latin typeface=""/>
              </a:rPr>
              <a:t>Neizravni troškovi (do 15% svih troškova pojedinog poduzeća)</a:t>
            </a:r>
          </a:p>
          <a:p>
            <a:pPr lvl="1"/>
            <a:endParaRPr lang="hr-HR" dirty="0" smtClean="0">
              <a:solidFill>
                <a:srgbClr val="295A4D"/>
              </a:solidFill>
              <a:latin typeface=""/>
            </a:endParaRPr>
          </a:p>
          <a:p>
            <a:pPr lvl="1"/>
            <a:r>
              <a:rPr lang="hr-HR" b="1" dirty="0" smtClean="0">
                <a:solidFill>
                  <a:srgbClr val="295A4D"/>
                </a:solidFill>
                <a:latin typeface=""/>
              </a:rPr>
              <a:t>Za IO iz inozemstva, između </a:t>
            </a:r>
            <a:r>
              <a:rPr lang="hr-HR" b="1" dirty="0">
                <a:solidFill>
                  <a:srgbClr val="295A4D"/>
                </a:solidFill>
                <a:latin typeface=""/>
              </a:rPr>
              <a:t>ostalih troškova sukladno tablici </a:t>
            </a:r>
            <a:r>
              <a:rPr lang="hr-HR" b="1" dirty="0" smtClean="0">
                <a:solidFill>
                  <a:srgbClr val="295A4D"/>
                </a:solidFill>
                <a:latin typeface=""/>
              </a:rPr>
              <a:t>11. </a:t>
            </a:r>
            <a:r>
              <a:rPr lang="hr-HR" b="1" dirty="0">
                <a:solidFill>
                  <a:srgbClr val="295A4D"/>
                </a:solidFill>
                <a:latin typeface=""/>
              </a:rPr>
              <a:t>u GfA, prihvatljivi su:</a:t>
            </a:r>
          </a:p>
          <a:p>
            <a:pPr lvl="1"/>
            <a:endParaRPr lang="hr-HR" b="1" dirty="0">
              <a:solidFill>
                <a:srgbClr val="295A4D"/>
              </a:solidFill>
              <a:latin typeface=""/>
            </a:endParaRPr>
          </a:p>
          <a:p>
            <a:pPr marL="742950" lvl="1" indent="-285750">
              <a:buFont typeface="Arial" panose="020B0604020202020204" pitchFamily="34" charset="0"/>
              <a:buChar char="•"/>
            </a:pPr>
            <a:r>
              <a:rPr lang="hr-HR" dirty="0">
                <a:solidFill>
                  <a:srgbClr val="295A4D"/>
                </a:solidFill>
                <a:latin typeface=""/>
              </a:rPr>
              <a:t>Troškovi diseminacije rezultata istraživanja i razvoja iz projekta (npr. kotizacije, povezani putni troškovi, troškovi smještaja i </a:t>
            </a:r>
            <a:r>
              <a:rPr lang="hr-HR" dirty="0" smtClean="0">
                <a:solidFill>
                  <a:srgbClr val="295A4D"/>
                </a:solidFill>
                <a:latin typeface=""/>
              </a:rPr>
              <a:t>dnevnice)</a:t>
            </a:r>
          </a:p>
          <a:p>
            <a:pPr marL="742950" lvl="1" indent="-285750">
              <a:buFont typeface="Arial" panose="020B0604020202020204" pitchFamily="34" charset="0"/>
              <a:buChar char="•"/>
            </a:pPr>
            <a:r>
              <a:rPr lang="hr-HR" dirty="0" smtClean="0">
                <a:solidFill>
                  <a:srgbClr val="295A4D"/>
                </a:solidFill>
                <a:latin typeface=""/>
              </a:rPr>
              <a:t>Troškovi </a:t>
            </a:r>
            <a:r>
              <a:rPr lang="hr-HR" dirty="0">
                <a:solidFill>
                  <a:srgbClr val="295A4D"/>
                </a:solidFill>
                <a:latin typeface=""/>
              </a:rPr>
              <a:t>sudjelovanja na događanjima za </a:t>
            </a:r>
            <a:r>
              <a:rPr lang="hr-HR" dirty="0" smtClean="0">
                <a:solidFill>
                  <a:srgbClr val="295A4D"/>
                </a:solidFill>
                <a:latin typeface=""/>
              </a:rPr>
              <a:t>umrežavanje</a:t>
            </a: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171324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11248698" cy="430886"/>
          </a:xfrm>
        </p:spPr>
        <p:txBody>
          <a:bodyPr>
            <a:noAutofit/>
          </a:bodyPr>
          <a:lstStyle/>
          <a:p>
            <a:r>
              <a:rPr lang="hr-HR" sz="2000" dirty="0" smtClean="0"/>
              <a:t>Metodologija izračuna troškova plaća</a:t>
            </a:r>
            <a:endParaRPr lang="hr-HR" sz="20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584112" y="5516580"/>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0" y="873809"/>
            <a:ext cx="11887199" cy="7017306"/>
          </a:xfrm>
          <a:prstGeom prst="rect">
            <a:avLst/>
          </a:prstGeom>
          <a:noFill/>
        </p:spPr>
        <p:txBody>
          <a:bodyPr wrap="square">
            <a:spAutoFit/>
          </a:bodyPr>
          <a:lstStyle/>
          <a:p>
            <a:pPr lvl="1"/>
            <a:r>
              <a:rPr lang="hr-HR" sz="2000" b="1" i="1" dirty="0" smtClean="0">
                <a:solidFill>
                  <a:srgbClr val="295A4D"/>
                </a:solidFill>
                <a:latin typeface=""/>
              </a:rPr>
              <a:t>Daily </a:t>
            </a:r>
            <a:r>
              <a:rPr lang="hr-HR" sz="2000" b="1" i="1" dirty="0">
                <a:solidFill>
                  <a:srgbClr val="295A4D"/>
                </a:solidFill>
                <a:latin typeface=""/>
              </a:rPr>
              <a:t>rate </a:t>
            </a:r>
            <a:r>
              <a:rPr lang="hr-HR" sz="2000" dirty="0">
                <a:solidFill>
                  <a:srgbClr val="295A4D"/>
                </a:solidFill>
                <a:latin typeface=""/>
              </a:rPr>
              <a:t>se izračunava za troškove osoblja koje radi na projektu – uključuje i novozaposlene i postojeće zaposlenike, </a:t>
            </a:r>
            <a:r>
              <a:rPr lang="hr-HR" sz="2000" dirty="0" smtClean="0">
                <a:solidFill>
                  <a:srgbClr val="295A4D"/>
                </a:solidFill>
                <a:latin typeface=""/>
              </a:rPr>
              <a:t>a ista dnevnica rada primjenjuje se na sve osobe za koje su plaće budžetirane.</a:t>
            </a:r>
          </a:p>
          <a:p>
            <a:pPr lvl="1"/>
            <a:endParaRPr lang="hr-HR" sz="2000" dirty="0" smtClean="0">
              <a:solidFill>
                <a:srgbClr val="295A4D"/>
              </a:solidFill>
              <a:latin typeface=""/>
            </a:endParaRPr>
          </a:p>
          <a:p>
            <a:pPr lvl="1"/>
            <a:r>
              <a:rPr lang="hr-HR" sz="2000" b="1" dirty="0" smtClean="0">
                <a:solidFill>
                  <a:srgbClr val="295A4D"/>
                </a:solidFill>
                <a:latin typeface=""/>
              </a:rPr>
              <a:t>Kako </a:t>
            </a:r>
            <a:r>
              <a:rPr lang="hr-HR" sz="2000" b="1" dirty="0">
                <a:solidFill>
                  <a:srgbClr val="295A4D"/>
                </a:solidFill>
                <a:latin typeface=""/>
              </a:rPr>
              <a:t>se izračunava </a:t>
            </a:r>
            <a:r>
              <a:rPr lang="hr-HR" sz="2000" b="1" i="1" dirty="0" err="1" smtClean="0">
                <a:solidFill>
                  <a:srgbClr val="295A4D"/>
                </a:solidFill>
                <a:latin typeface=""/>
              </a:rPr>
              <a:t>daily</a:t>
            </a:r>
            <a:r>
              <a:rPr lang="hr-HR" sz="2000" b="1" i="1" dirty="0" smtClean="0">
                <a:solidFill>
                  <a:srgbClr val="295A4D"/>
                </a:solidFill>
                <a:latin typeface=""/>
              </a:rPr>
              <a:t> rate </a:t>
            </a:r>
            <a:r>
              <a:rPr lang="hr-HR" sz="2000" b="1" dirty="0" smtClean="0">
                <a:solidFill>
                  <a:srgbClr val="295A4D"/>
                </a:solidFill>
                <a:latin typeface=""/>
              </a:rPr>
              <a:t>za </a:t>
            </a:r>
            <a:r>
              <a:rPr lang="hr-HR" sz="2000" b="1" dirty="0" err="1" smtClean="0">
                <a:solidFill>
                  <a:srgbClr val="295A4D"/>
                </a:solidFill>
                <a:latin typeface=""/>
              </a:rPr>
              <a:t>Full</a:t>
            </a:r>
            <a:r>
              <a:rPr lang="hr-HR" sz="2000" b="1" dirty="0" smtClean="0">
                <a:solidFill>
                  <a:srgbClr val="295A4D"/>
                </a:solidFill>
                <a:latin typeface=""/>
              </a:rPr>
              <a:t> </a:t>
            </a:r>
            <a:r>
              <a:rPr lang="hr-HR" sz="2000" b="1" dirty="0" err="1" smtClean="0">
                <a:solidFill>
                  <a:srgbClr val="295A4D"/>
                </a:solidFill>
                <a:latin typeface=""/>
              </a:rPr>
              <a:t>application</a:t>
            </a:r>
            <a:r>
              <a:rPr lang="hr-HR" sz="2000" b="1" dirty="0" smtClean="0">
                <a:solidFill>
                  <a:srgbClr val="295A4D"/>
                </a:solidFill>
                <a:latin typeface=""/>
              </a:rPr>
              <a:t> fazu?</a:t>
            </a:r>
          </a:p>
          <a:p>
            <a:pPr lvl="1"/>
            <a:endParaRPr lang="hr-HR" sz="2000" dirty="0">
              <a:solidFill>
                <a:srgbClr val="295A4D"/>
              </a:solidFill>
              <a:latin typeface=""/>
            </a:endParaRPr>
          </a:p>
          <a:p>
            <a:pPr lvl="1"/>
            <a:endParaRPr lang="hr-HR" sz="2000" dirty="0" smtClean="0">
              <a:solidFill>
                <a:srgbClr val="295A4D"/>
              </a:solidFill>
              <a:latin typeface=""/>
            </a:endParaRPr>
          </a:p>
          <a:p>
            <a:pPr lvl="1"/>
            <a:endParaRPr lang="hr-HR" sz="2000" dirty="0" smtClean="0">
              <a:solidFill>
                <a:srgbClr val="295A4D"/>
              </a:solidFill>
              <a:latin typeface=""/>
            </a:endParaRPr>
          </a:p>
          <a:p>
            <a:pPr lvl="1"/>
            <a:endParaRPr lang="hr-HR" sz="2000" dirty="0">
              <a:solidFill>
                <a:srgbClr val="295A4D"/>
              </a:solidFill>
              <a:latin typeface=""/>
            </a:endParaRPr>
          </a:p>
          <a:p>
            <a:pPr marL="800100" lvl="1" indent="-342900">
              <a:buFont typeface="Arial" panose="020B0604020202020204" pitchFamily="34" charset="0"/>
              <a:buChar char="•"/>
            </a:pPr>
            <a:r>
              <a:rPr lang="hr-HR" sz="2000" dirty="0">
                <a:solidFill>
                  <a:srgbClr val="295A4D"/>
                </a:solidFill>
                <a:latin typeface=""/>
              </a:rPr>
              <a:t>Ukupni trošak osoblja = ukupni godišnji trošak svih </a:t>
            </a:r>
            <a:r>
              <a:rPr lang="hr-HR" sz="2000" dirty="0" smtClean="0">
                <a:solidFill>
                  <a:srgbClr val="295A4D"/>
                </a:solidFill>
                <a:latin typeface=""/>
              </a:rPr>
              <a:t>zaposlenih u godini 2024., provjerljivo u financijskom izvješću </a:t>
            </a:r>
            <a:r>
              <a:rPr lang="hr-HR" sz="2000" dirty="0">
                <a:solidFill>
                  <a:srgbClr val="295A4D"/>
                </a:solidFill>
                <a:latin typeface=""/>
              </a:rPr>
              <a:t>(bruto </a:t>
            </a:r>
            <a:r>
              <a:rPr lang="hr-HR" sz="2000" dirty="0" smtClean="0">
                <a:solidFill>
                  <a:srgbClr val="295A4D"/>
                </a:solidFill>
                <a:latin typeface=""/>
              </a:rPr>
              <a:t>2 plaće, neoporezivi izdaci te troškovi prijevoza)</a:t>
            </a:r>
          </a:p>
          <a:p>
            <a:pPr marL="800100" lvl="1" indent="-342900">
              <a:buFont typeface="Arial" panose="020B0604020202020204" pitchFamily="34" charset="0"/>
              <a:buChar char="•"/>
            </a:pPr>
            <a:r>
              <a:rPr lang="hr-HR" sz="2000" i="1" dirty="0" err="1" smtClean="0">
                <a:solidFill>
                  <a:srgbClr val="295A4D"/>
                </a:solidFill>
                <a:latin typeface=""/>
              </a:rPr>
              <a:t>Annual</a:t>
            </a:r>
            <a:r>
              <a:rPr lang="hr-HR" sz="2000" i="1" dirty="0" smtClean="0">
                <a:solidFill>
                  <a:srgbClr val="295A4D"/>
                </a:solidFill>
                <a:latin typeface=""/>
              </a:rPr>
              <a:t> </a:t>
            </a:r>
            <a:r>
              <a:rPr lang="hr-HR" sz="2000" i="1" dirty="0" err="1">
                <a:solidFill>
                  <a:srgbClr val="295A4D"/>
                </a:solidFill>
                <a:latin typeface=""/>
              </a:rPr>
              <a:t>Work</a:t>
            </a:r>
            <a:r>
              <a:rPr lang="hr-HR" sz="2000" i="1" dirty="0">
                <a:solidFill>
                  <a:srgbClr val="295A4D"/>
                </a:solidFill>
                <a:latin typeface=""/>
              </a:rPr>
              <a:t> </a:t>
            </a:r>
            <a:r>
              <a:rPr lang="hr-HR" sz="2000" i="1" dirty="0" err="1" smtClean="0">
                <a:solidFill>
                  <a:srgbClr val="295A4D"/>
                </a:solidFill>
                <a:latin typeface=""/>
              </a:rPr>
              <a:t>Units</a:t>
            </a:r>
            <a:r>
              <a:rPr lang="hr-HR" sz="2000" dirty="0" smtClean="0">
                <a:solidFill>
                  <a:srgbClr val="295A4D"/>
                </a:solidFill>
                <a:latin typeface=""/>
              </a:rPr>
              <a:t> </a:t>
            </a:r>
            <a:r>
              <a:rPr lang="hr-HR" sz="2000" dirty="0">
                <a:solidFill>
                  <a:srgbClr val="295A4D"/>
                </a:solidFill>
                <a:latin typeface=""/>
              </a:rPr>
              <a:t>= broj zaposlenika s punim radnim vremenom (ili njihovi ekvivalenti) u toj </a:t>
            </a:r>
            <a:r>
              <a:rPr lang="hr-HR" sz="2000" dirty="0" smtClean="0">
                <a:solidFill>
                  <a:srgbClr val="295A4D"/>
                </a:solidFill>
                <a:latin typeface=""/>
              </a:rPr>
              <a:t>godini</a:t>
            </a:r>
          </a:p>
          <a:p>
            <a:pPr marL="800100" lvl="1" indent="-342900">
              <a:buFont typeface="Arial" panose="020B0604020202020204" pitchFamily="34" charset="0"/>
              <a:buChar char="•"/>
            </a:pPr>
            <a:r>
              <a:rPr lang="hr-HR" sz="2000" dirty="0" smtClean="0">
                <a:solidFill>
                  <a:srgbClr val="295A4D"/>
                </a:solidFill>
                <a:latin typeface=""/>
              </a:rPr>
              <a:t>1,2 </a:t>
            </a:r>
            <a:r>
              <a:rPr lang="hr-HR" sz="2000" dirty="0">
                <a:solidFill>
                  <a:srgbClr val="295A4D"/>
                </a:solidFill>
                <a:latin typeface=""/>
              </a:rPr>
              <a:t>= korektivni faktor za očekivani rast </a:t>
            </a:r>
            <a:r>
              <a:rPr lang="hr-HR" sz="2000" dirty="0" smtClean="0">
                <a:solidFill>
                  <a:srgbClr val="295A4D"/>
                </a:solidFill>
                <a:latin typeface=""/>
              </a:rPr>
              <a:t>troškova</a:t>
            </a:r>
          </a:p>
          <a:p>
            <a:pPr marL="800100" lvl="1" indent="-342900">
              <a:buFont typeface="Arial" panose="020B0604020202020204" pitchFamily="34" charset="0"/>
              <a:buChar char="•"/>
            </a:pPr>
            <a:r>
              <a:rPr lang="hr-HR" sz="2000" dirty="0">
                <a:solidFill>
                  <a:srgbClr val="295A4D"/>
                </a:solidFill>
                <a:latin typeface=""/>
              </a:rPr>
              <a:t>Maksimalno 215 radnih dana godišnje po osobi smatra se prihvatljivim za izračun </a:t>
            </a:r>
            <a:r>
              <a:rPr lang="hr-HR" sz="2000" dirty="0" smtClean="0">
                <a:solidFill>
                  <a:srgbClr val="295A4D"/>
                </a:solidFill>
                <a:latin typeface=""/>
              </a:rPr>
              <a:t>troškova</a:t>
            </a:r>
          </a:p>
          <a:p>
            <a:pPr lvl="1"/>
            <a:endParaRPr lang="hr-HR" sz="2000" dirty="0" smtClean="0">
              <a:solidFill>
                <a:srgbClr val="295A4D"/>
              </a:solidFill>
              <a:latin typeface=""/>
            </a:endParaRPr>
          </a:p>
          <a:p>
            <a:pPr lvl="1"/>
            <a:r>
              <a:rPr lang="hr-HR" sz="2000" dirty="0" smtClean="0">
                <a:solidFill>
                  <a:srgbClr val="295A4D"/>
                </a:solidFill>
                <a:latin typeface=""/>
              </a:rPr>
              <a:t>Angažman </a:t>
            </a:r>
            <a:r>
              <a:rPr lang="hr-HR" sz="2000" dirty="0">
                <a:solidFill>
                  <a:srgbClr val="295A4D"/>
                </a:solidFill>
                <a:latin typeface=""/>
              </a:rPr>
              <a:t>se evidentira putem </a:t>
            </a:r>
            <a:r>
              <a:rPr lang="hr-HR" sz="2000" b="1" dirty="0">
                <a:solidFill>
                  <a:srgbClr val="295A4D"/>
                </a:solidFill>
                <a:latin typeface=""/>
              </a:rPr>
              <a:t>mjesečnih </a:t>
            </a:r>
            <a:r>
              <a:rPr lang="hr-HR" sz="2000" b="1" dirty="0" smtClean="0">
                <a:solidFill>
                  <a:srgbClr val="295A4D"/>
                </a:solidFill>
                <a:latin typeface=""/>
              </a:rPr>
              <a:t>evidencija rada</a:t>
            </a:r>
            <a:r>
              <a:rPr lang="hr-HR" sz="2000" dirty="0" smtClean="0">
                <a:solidFill>
                  <a:srgbClr val="295A4D"/>
                </a:solidFill>
                <a:latin typeface=""/>
              </a:rPr>
              <a:t>, </a:t>
            </a:r>
            <a:r>
              <a:rPr lang="hr-HR" sz="2000" dirty="0">
                <a:solidFill>
                  <a:srgbClr val="295A4D"/>
                </a:solidFill>
                <a:latin typeface=""/>
              </a:rPr>
              <a:t>koje potpisuje zaposlenik </a:t>
            </a:r>
            <a:r>
              <a:rPr lang="hr-HR" sz="2000" dirty="0" smtClean="0">
                <a:solidFill>
                  <a:srgbClr val="295A4D"/>
                </a:solidFill>
                <a:latin typeface=""/>
              </a:rPr>
              <a:t>i</a:t>
            </a:r>
          </a:p>
          <a:p>
            <a:pPr lvl="1"/>
            <a:r>
              <a:rPr lang="hr-HR" sz="2000" dirty="0" smtClean="0">
                <a:solidFill>
                  <a:srgbClr val="295A4D"/>
                </a:solidFill>
                <a:latin typeface=""/>
              </a:rPr>
              <a:t>voditelj projekta</a:t>
            </a:r>
            <a:endParaRPr lang="hr-HR" sz="2000" dirty="0">
              <a:solidFill>
                <a:srgbClr val="295A4D"/>
              </a:solidFill>
              <a:latin typeface=""/>
            </a:endParaRPr>
          </a:p>
          <a:p>
            <a:pPr lvl="1"/>
            <a:endParaRPr lang="hr-HR" dirty="0" smtClean="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942" y="2689167"/>
            <a:ext cx="7716327" cy="714475"/>
          </a:xfrm>
          <a:prstGeom prst="rect">
            <a:avLst/>
          </a:prstGeom>
        </p:spPr>
      </p:pic>
    </p:spTree>
    <p:extLst>
      <p:ext uri="{BB962C8B-B14F-4D97-AF65-F5344CB8AC3E}">
        <p14:creationId xmlns:p14="http://schemas.microsoft.com/office/powerpoint/2010/main" val="254930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64000"/>
            <a:ext cx="9791701" cy="430886"/>
          </a:xfrm>
        </p:spPr>
        <p:txBody>
          <a:bodyPr>
            <a:noAutofit/>
          </a:bodyPr>
          <a:lstStyle/>
          <a:p>
            <a:r>
              <a:rPr lang="hr-HR" sz="2400" dirty="0" smtClean="0"/>
              <a:t>Neprihvatljivi troškovi</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678CA158-DA17-5340-0F49-6991E5F73ACC}"/>
              </a:ext>
            </a:extLst>
          </p:cNvPr>
          <p:cNvPicPr>
            <a:picLocks noChangeAspect="1"/>
          </p:cNvPicPr>
          <p:nvPr/>
        </p:nvPicPr>
        <p:blipFill>
          <a:blip r:embed="rId3"/>
          <a:srcRect/>
          <a:stretch/>
        </p:blipFill>
        <p:spPr>
          <a:xfrm>
            <a:off x="10896484" y="5109174"/>
            <a:ext cx="1130405" cy="1130405"/>
          </a:xfrm>
          <a:prstGeom prst="rect">
            <a:avLst/>
          </a:prstGeom>
        </p:spPr>
      </p:pic>
      <p:sp>
        <p:nvSpPr>
          <p:cNvPr id="58" name="TextBox 57">
            <a:extLst>
              <a:ext uri="{FF2B5EF4-FFF2-40B4-BE49-F238E27FC236}">
                <a16:creationId xmlns:a16="http://schemas.microsoft.com/office/drawing/2014/main" id="{BE5CE5D5-B666-F320-B5E7-EC93BB6428B4}"/>
              </a:ext>
            </a:extLst>
          </p:cNvPr>
          <p:cNvSpPr txBox="1"/>
          <p:nvPr/>
        </p:nvSpPr>
        <p:spPr>
          <a:xfrm>
            <a:off x="11956" y="857704"/>
            <a:ext cx="11929565" cy="7017306"/>
          </a:xfrm>
          <a:prstGeom prst="rect">
            <a:avLst/>
          </a:prstGeom>
          <a:noFill/>
        </p:spPr>
        <p:txBody>
          <a:bodyPr wrap="square">
            <a:spAutoFit/>
          </a:bodyPr>
          <a:lstStyle/>
          <a:p>
            <a:pPr lvl="1"/>
            <a:r>
              <a:rPr lang="hr-HR" sz="1900" b="1" dirty="0">
                <a:solidFill>
                  <a:srgbClr val="295A4D"/>
                </a:solidFill>
                <a:latin typeface=""/>
              </a:rPr>
              <a:t>Sljedeći troškovi nisu prihvatljivi za financiranje</a:t>
            </a:r>
            <a:r>
              <a:rPr lang="hr-HR" sz="1900" b="1" dirty="0" smtClean="0">
                <a:solidFill>
                  <a:srgbClr val="295A4D"/>
                </a:solidFill>
                <a:latin typeface=""/>
              </a:rPr>
              <a:t>:</a:t>
            </a:r>
          </a:p>
          <a:p>
            <a:pPr lvl="1"/>
            <a:endParaRPr lang="hr-HR" sz="1900" b="1" dirty="0">
              <a:solidFill>
                <a:srgbClr val="295A4D"/>
              </a:solidFill>
              <a:latin typeface=""/>
            </a:endParaRPr>
          </a:p>
          <a:p>
            <a:pPr marL="742950" lvl="1" indent="-285750">
              <a:buFont typeface="Arial" panose="020B0604020202020204" pitchFamily="34" charset="0"/>
              <a:buChar char="•"/>
            </a:pPr>
            <a:r>
              <a:rPr lang="hr-HR" sz="1900" dirty="0" smtClean="0">
                <a:solidFill>
                  <a:srgbClr val="295A4D"/>
                </a:solidFill>
                <a:latin typeface=""/>
              </a:rPr>
              <a:t>Troškovi </a:t>
            </a:r>
            <a:r>
              <a:rPr lang="hr-HR" sz="1900" dirty="0">
                <a:solidFill>
                  <a:srgbClr val="295A4D"/>
                </a:solidFill>
                <a:latin typeface=""/>
              </a:rPr>
              <a:t>nastali prije datuma prijave projekta (iznimka: tehnička dokumentacija od </a:t>
            </a:r>
            <a:r>
              <a:rPr lang="hr-HR" sz="1900" dirty="0" smtClean="0">
                <a:solidFill>
                  <a:srgbClr val="295A4D"/>
                </a:solidFill>
                <a:latin typeface=""/>
              </a:rPr>
              <a:t>1.12</a:t>
            </a:r>
            <a:r>
              <a:rPr lang="hr-HR" sz="1900" dirty="0">
                <a:solidFill>
                  <a:srgbClr val="295A4D"/>
                </a:solidFill>
                <a:latin typeface=""/>
              </a:rPr>
              <a:t>. 2023.) i nakon 31. 10. 2028</a:t>
            </a:r>
            <a:r>
              <a:rPr lang="hr-HR" sz="1900" dirty="0" smtClean="0">
                <a:solidFill>
                  <a:srgbClr val="295A4D"/>
                </a:solidFill>
                <a:latin typeface=""/>
              </a:rPr>
              <a:t>.</a:t>
            </a:r>
          </a:p>
          <a:p>
            <a:pPr marL="742950" lvl="1" indent="-285750">
              <a:buFont typeface="Arial" panose="020B0604020202020204" pitchFamily="34" charset="0"/>
              <a:buChar char="•"/>
            </a:pPr>
            <a:r>
              <a:rPr lang="hr-HR" sz="1900" dirty="0" smtClean="0">
                <a:solidFill>
                  <a:srgbClr val="295A4D"/>
                </a:solidFill>
                <a:latin typeface=""/>
              </a:rPr>
              <a:t>Kupnja</a:t>
            </a:r>
            <a:r>
              <a:rPr lang="hr-HR" sz="1900" dirty="0">
                <a:solidFill>
                  <a:srgbClr val="295A4D"/>
                </a:solidFill>
                <a:latin typeface=""/>
              </a:rPr>
              <a:t>, najam ili </a:t>
            </a:r>
            <a:r>
              <a:rPr lang="hr-HR" sz="1900" dirty="0" err="1">
                <a:solidFill>
                  <a:srgbClr val="295A4D"/>
                </a:solidFill>
                <a:latin typeface=""/>
              </a:rPr>
              <a:t>leasing</a:t>
            </a:r>
            <a:r>
              <a:rPr lang="hr-HR" sz="1900" dirty="0">
                <a:solidFill>
                  <a:srgbClr val="295A4D"/>
                </a:solidFill>
                <a:latin typeface=""/>
              </a:rPr>
              <a:t> zemljišta i postojećih </a:t>
            </a:r>
            <a:r>
              <a:rPr lang="hr-HR" sz="1900" dirty="0" smtClean="0">
                <a:solidFill>
                  <a:srgbClr val="295A4D"/>
                </a:solidFill>
                <a:latin typeface=""/>
              </a:rPr>
              <a:t>zgrada</a:t>
            </a:r>
          </a:p>
          <a:p>
            <a:pPr marL="742950" lvl="1" indent="-285750">
              <a:buFont typeface="Arial" panose="020B0604020202020204" pitchFamily="34" charset="0"/>
              <a:buChar char="•"/>
            </a:pPr>
            <a:r>
              <a:rPr lang="hr-HR" sz="1900" dirty="0" smtClean="0">
                <a:solidFill>
                  <a:srgbClr val="295A4D"/>
                </a:solidFill>
                <a:latin typeface=""/>
              </a:rPr>
              <a:t>Troškovi </a:t>
            </a:r>
            <a:r>
              <a:rPr lang="hr-HR" sz="1900" dirty="0">
                <a:solidFill>
                  <a:srgbClr val="295A4D"/>
                </a:solidFill>
                <a:latin typeface=""/>
              </a:rPr>
              <a:t>građevinskih </a:t>
            </a:r>
            <a:r>
              <a:rPr lang="hr-HR" sz="1900" dirty="0" smtClean="0">
                <a:solidFill>
                  <a:srgbClr val="295A4D"/>
                </a:solidFill>
                <a:latin typeface=""/>
              </a:rPr>
              <a:t>radova koji se ne smatraju adaptacijski radovi sukladno </a:t>
            </a:r>
            <a:r>
              <a:rPr lang="pl-PL" sz="1900" dirty="0">
                <a:solidFill>
                  <a:srgbClr val="295A4D"/>
                </a:solidFill>
                <a:latin typeface=""/>
              </a:rPr>
              <a:t>Pravilniku o jednostavnim i drugim građevinama i radovima (NN 112/17)</a:t>
            </a:r>
          </a:p>
          <a:p>
            <a:pPr marL="742950" lvl="1" indent="-285750">
              <a:buFont typeface="Arial" panose="020B0604020202020204" pitchFamily="34" charset="0"/>
              <a:buChar char="•"/>
            </a:pPr>
            <a:r>
              <a:rPr lang="hr-HR" sz="1900" dirty="0" smtClean="0">
                <a:solidFill>
                  <a:srgbClr val="295A4D"/>
                </a:solidFill>
                <a:latin typeface=""/>
              </a:rPr>
              <a:t>Usluge </a:t>
            </a:r>
            <a:r>
              <a:rPr lang="hr-HR" sz="1900" dirty="0">
                <a:solidFill>
                  <a:srgbClr val="295A4D"/>
                </a:solidFill>
                <a:latin typeface=""/>
              </a:rPr>
              <a:t>povezane s </a:t>
            </a:r>
            <a:r>
              <a:rPr lang="hr-HR" sz="1900" dirty="0" smtClean="0">
                <a:solidFill>
                  <a:srgbClr val="295A4D"/>
                </a:solidFill>
                <a:latin typeface=""/>
              </a:rPr>
              <a:t>adaptacijskim radovima </a:t>
            </a:r>
            <a:r>
              <a:rPr lang="hr-HR" sz="1900" dirty="0">
                <a:solidFill>
                  <a:srgbClr val="295A4D"/>
                </a:solidFill>
                <a:latin typeface=""/>
              </a:rPr>
              <a:t>prema Zakonu o </a:t>
            </a:r>
            <a:r>
              <a:rPr lang="hr-HR" sz="1900" dirty="0" smtClean="0">
                <a:solidFill>
                  <a:srgbClr val="295A4D"/>
                </a:solidFill>
                <a:latin typeface=""/>
              </a:rPr>
              <a:t>gradnji</a:t>
            </a:r>
          </a:p>
          <a:p>
            <a:pPr marL="742950" lvl="1" indent="-285750">
              <a:buFont typeface="Arial" panose="020B0604020202020204" pitchFamily="34" charset="0"/>
              <a:buChar char="•"/>
            </a:pPr>
            <a:r>
              <a:rPr lang="hr-HR" sz="1900" dirty="0" smtClean="0">
                <a:solidFill>
                  <a:srgbClr val="295A4D"/>
                </a:solidFill>
                <a:latin typeface=""/>
              </a:rPr>
              <a:t>Trošak </a:t>
            </a:r>
            <a:r>
              <a:rPr lang="hr-HR" sz="1900" dirty="0">
                <a:solidFill>
                  <a:srgbClr val="295A4D"/>
                </a:solidFill>
                <a:latin typeface=""/>
              </a:rPr>
              <a:t>vozila (radna, osobna) i plovila za komercijalne </a:t>
            </a:r>
            <a:r>
              <a:rPr lang="hr-HR" sz="1900" dirty="0" smtClean="0">
                <a:solidFill>
                  <a:srgbClr val="295A4D"/>
                </a:solidFill>
                <a:latin typeface=""/>
              </a:rPr>
              <a:t>svrhe</a:t>
            </a:r>
          </a:p>
          <a:p>
            <a:pPr marL="742950" lvl="1" indent="-285750">
              <a:buFont typeface="Arial" panose="020B0604020202020204" pitchFamily="34" charset="0"/>
              <a:buChar char="•"/>
            </a:pPr>
            <a:r>
              <a:rPr lang="hr-HR" sz="1900" dirty="0" smtClean="0">
                <a:solidFill>
                  <a:srgbClr val="295A4D"/>
                </a:solidFill>
                <a:latin typeface=""/>
              </a:rPr>
              <a:t>Rabljena </a:t>
            </a:r>
            <a:r>
              <a:rPr lang="hr-HR" sz="1900" dirty="0">
                <a:solidFill>
                  <a:srgbClr val="295A4D"/>
                </a:solidFill>
                <a:latin typeface=""/>
              </a:rPr>
              <a:t>oprema i </a:t>
            </a:r>
            <a:r>
              <a:rPr lang="hr-HR" sz="1900" dirty="0" smtClean="0">
                <a:solidFill>
                  <a:srgbClr val="295A4D"/>
                </a:solidFill>
                <a:latin typeface=""/>
              </a:rPr>
              <a:t>instrumenti</a:t>
            </a:r>
          </a:p>
          <a:p>
            <a:pPr marL="742950" lvl="1" indent="-285750">
              <a:buFont typeface="Arial" panose="020B0604020202020204" pitchFamily="34" charset="0"/>
              <a:buChar char="•"/>
            </a:pPr>
            <a:r>
              <a:rPr lang="hr-HR" sz="1900" dirty="0" smtClean="0">
                <a:solidFill>
                  <a:srgbClr val="295A4D"/>
                </a:solidFill>
                <a:latin typeface=""/>
              </a:rPr>
              <a:t>Kamate</a:t>
            </a:r>
            <a:r>
              <a:rPr lang="hr-HR" sz="1900" dirty="0">
                <a:solidFill>
                  <a:srgbClr val="295A4D"/>
                </a:solidFill>
                <a:latin typeface=""/>
              </a:rPr>
              <a:t>, zatezne kamate i </a:t>
            </a:r>
            <a:r>
              <a:rPr lang="hr-HR" sz="1900" dirty="0" smtClean="0">
                <a:solidFill>
                  <a:srgbClr val="295A4D"/>
                </a:solidFill>
                <a:latin typeface=""/>
              </a:rPr>
              <a:t>sl. troškovi</a:t>
            </a:r>
          </a:p>
          <a:p>
            <a:pPr marL="742950" lvl="1" indent="-285750">
              <a:buFont typeface="Arial" panose="020B0604020202020204" pitchFamily="34" charset="0"/>
              <a:buChar char="•"/>
            </a:pPr>
            <a:r>
              <a:rPr lang="hr-HR" sz="1900" dirty="0" smtClean="0">
                <a:solidFill>
                  <a:srgbClr val="295A4D"/>
                </a:solidFill>
                <a:latin typeface=""/>
              </a:rPr>
              <a:t>Bankovne </a:t>
            </a:r>
            <a:r>
              <a:rPr lang="hr-HR" sz="1900" dirty="0">
                <a:solidFill>
                  <a:srgbClr val="295A4D"/>
                </a:solidFill>
                <a:latin typeface=""/>
              </a:rPr>
              <a:t>naknade, troškovi garancija i </a:t>
            </a:r>
            <a:r>
              <a:rPr lang="hr-HR" sz="1900" dirty="0" smtClean="0">
                <a:solidFill>
                  <a:srgbClr val="295A4D"/>
                </a:solidFill>
                <a:latin typeface=""/>
              </a:rPr>
              <a:t>sl. troškovi</a:t>
            </a:r>
          </a:p>
          <a:p>
            <a:pPr marL="742950" lvl="1" indent="-285750">
              <a:buFont typeface="Arial" panose="020B0604020202020204" pitchFamily="34" charset="0"/>
              <a:buChar char="•"/>
            </a:pPr>
            <a:r>
              <a:rPr lang="hr-HR" sz="1900" dirty="0" smtClean="0">
                <a:solidFill>
                  <a:srgbClr val="295A4D"/>
                </a:solidFill>
                <a:latin typeface=""/>
              </a:rPr>
              <a:t>Krediti </a:t>
            </a:r>
            <a:r>
              <a:rPr lang="hr-HR" sz="1900" dirty="0">
                <a:solidFill>
                  <a:srgbClr val="295A4D"/>
                </a:solidFill>
                <a:latin typeface=""/>
              </a:rPr>
              <a:t>trećim </a:t>
            </a:r>
            <a:r>
              <a:rPr lang="hr-HR" sz="1900" dirty="0" smtClean="0">
                <a:solidFill>
                  <a:srgbClr val="295A4D"/>
                </a:solidFill>
                <a:latin typeface=""/>
              </a:rPr>
              <a:t>stranama</a:t>
            </a:r>
          </a:p>
          <a:p>
            <a:pPr marL="742950" lvl="1" indent="-285750">
              <a:buFont typeface="Arial" panose="020B0604020202020204" pitchFamily="34" charset="0"/>
              <a:buChar char="•"/>
            </a:pPr>
            <a:r>
              <a:rPr lang="hr-HR" sz="1900" dirty="0" smtClean="0">
                <a:solidFill>
                  <a:srgbClr val="295A4D"/>
                </a:solidFill>
                <a:latin typeface=""/>
              </a:rPr>
              <a:t>Rezervacije </a:t>
            </a:r>
            <a:r>
              <a:rPr lang="hr-HR" sz="1900" dirty="0">
                <a:solidFill>
                  <a:srgbClr val="295A4D"/>
                </a:solidFill>
                <a:latin typeface=""/>
              </a:rPr>
              <a:t>za gubitke ili buduće </a:t>
            </a:r>
            <a:r>
              <a:rPr lang="hr-HR" sz="1900" dirty="0" smtClean="0">
                <a:solidFill>
                  <a:srgbClr val="295A4D"/>
                </a:solidFill>
                <a:latin typeface=""/>
              </a:rPr>
              <a:t>obveze</a:t>
            </a:r>
          </a:p>
          <a:p>
            <a:pPr marL="742950" lvl="1" indent="-285750">
              <a:buFont typeface="Arial" panose="020B0604020202020204" pitchFamily="34" charset="0"/>
              <a:buChar char="•"/>
            </a:pPr>
            <a:r>
              <a:rPr lang="hr-HR" sz="1900" dirty="0" smtClean="0">
                <a:solidFill>
                  <a:srgbClr val="295A4D"/>
                </a:solidFill>
                <a:latin typeface=""/>
              </a:rPr>
              <a:t>Tečajne razlike</a:t>
            </a:r>
          </a:p>
          <a:p>
            <a:pPr marL="742950" lvl="1" indent="-285750">
              <a:buFont typeface="Arial" panose="020B0604020202020204" pitchFamily="34" charset="0"/>
              <a:buChar char="•"/>
            </a:pPr>
            <a:r>
              <a:rPr lang="hr-HR" sz="1900" dirty="0">
                <a:solidFill>
                  <a:srgbClr val="295A4D"/>
                </a:solidFill>
                <a:latin typeface=""/>
              </a:rPr>
              <a:t>Kazne, globe i sudski </a:t>
            </a:r>
            <a:r>
              <a:rPr lang="hr-HR" sz="1900" dirty="0" smtClean="0">
                <a:solidFill>
                  <a:srgbClr val="295A4D"/>
                </a:solidFill>
                <a:latin typeface=""/>
              </a:rPr>
              <a:t>troškovi</a:t>
            </a:r>
          </a:p>
          <a:p>
            <a:pPr marL="742950" lvl="1" indent="-285750">
              <a:buFont typeface="Arial" panose="020B0604020202020204" pitchFamily="34" charset="0"/>
              <a:buChar char="•"/>
            </a:pPr>
            <a:r>
              <a:rPr lang="hr-HR" sz="1900" dirty="0" smtClean="0">
                <a:solidFill>
                  <a:srgbClr val="295A4D"/>
                </a:solidFill>
                <a:latin typeface=""/>
              </a:rPr>
              <a:t>Nerazmjerni </a:t>
            </a:r>
            <a:r>
              <a:rPr lang="hr-HR" sz="1900" dirty="0">
                <a:solidFill>
                  <a:srgbClr val="295A4D"/>
                </a:solidFill>
                <a:latin typeface=""/>
              </a:rPr>
              <a:t>ili neodgovorni izdaci</a:t>
            </a:r>
          </a:p>
          <a:p>
            <a:pPr marL="742950" lvl="1" indent="-285750">
              <a:buFont typeface="Arial" panose="020B0604020202020204" pitchFamily="34" charset="0"/>
              <a:buChar char="•"/>
            </a:pPr>
            <a:r>
              <a:rPr lang="hr-HR" sz="1900" dirty="0" smtClean="0">
                <a:solidFill>
                  <a:srgbClr val="295A4D"/>
                </a:solidFill>
                <a:latin typeface=""/>
              </a:rPr>
              <a:t>PDV koji je povrativ</a:t>
            </a: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a:p>
            <a:pPr lvl="1"/>
            <a:endParaRPr lang="hr-HR" dirty="0" smtClean="0">
              <a:solidFill>
                <a:srgbClr val="295A4D"/>
              </a:solidFill>
              <a:latin typeface=""/>
            </a:endParaRPr>
          </a:p>
          <a:p>
            <a:pPr lvl="1"/>
            <a:endParaRPr lang="hr-HR" dirty="0">
              <a:solidFill>
                <a:srgbClr val="295A4D"/>
              </a:solidFill>
              <a:latin typeface=""/>
            </a:endParaRPr>
          </a:p>
        </p:txBody>
      </p:sp>
    </p:spTree>
    <p:extLst>
      <p:ext uri="{BB962C8B-B14F-4D97-AF65-F5344CB8AC3E}">
        <p14:creationId xmlns:p14="http://schemas.microsoft.com/office/powerpoint/2010/main" val="38971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219807"/>
            <a:ext cx="5578479" cy="5829299"/>
          </a:xfrm>
        </p:spPr>
        <p:txBody>
          <a:bodyPr>
            <a:noAutofit/>
          </a:bodyPr>
          <a:lstStyle/>
          <a:p>
            <a:r>
              <a:rPr lang="hr-HR" sz="4000" dirty="0" smtClean="0"/>
              <a:t/>
            </a:r>
            <a:br>
              <a:rPr lang="hr-HR" sz="4000" dirty="0" smtClean="0"/>
            </a:br>
            <a:r>
              <a:rPr lang="hr-HR" sz="4000" dirty="0"/>
              <a:t/>
            </a:r>
            <a:br>
              <a:rPr lang="hr-HR" sz="4000" dirty="0"/>
            </a:br>
            <a:r>
              <a:rPr lang="hr-HR" sz="4000" dirty="0" smtClean="0"/>
              <a:t>Projekt DIGIT</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spTree>
    <p:extLst>
      <p:ext uri="{BB962C8B-B14F-4D97-AF65-F5344CB8AC3E}">
        <p14:creationId xmlns:p14="http://schemas.microsoft.com/office/powerpoint/2010/main" val="3223253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55" y="592291"/>
            <a:ext cx="5578479" cy="5192681"/>
          </a:xfrm>
        </p:spPr>
        <p:txBody>
          <a:bodyPr>
            <a:noAutofit/>
          </a:bodyPr>
          <a:lstStyle/>
          <a:p>
            <a:r>
              <a:rPr lang="hr-HR" sz="3600" dirty="0" smtClean="0"/>
              <a:t/>
            </a:r>
            <a:br>
              <a:rPr lang="hr-HR" sz="3600" dirty="0" smtClean="0"/>
            </a:br>
            <a:r>
              <a:rPr lang="hr-HR" sz="3600" dirty="0"/>
              <a:t/>
            </a:r>
            <a:br>
              <a:rPr lang="hr-HR" sz="3600" dirty="0"/>
            </a:br>
            <a:r>
              <a:rPr lang="hr-HR" sz="3600" dirty="0" smtClean="0"/>
              <a:t>Priprema projektnog prijedloga u </a:t>
            </a:r>
            <a:r>
              <a:rPr lang="hr-HR" sz="3600" dirty="0" err="1" smtClean="0"/>
              <a:t>Concept</a:t>
            </a:r>
            <a:r>
              <a:rPr lang="hr-HR" sz="3600" dirty="0" smtClean="0"/>
              <a:t> note fazi</a:t>
            </a:r>
            <a:r>
              <a:rPr lang="en-US" sz="3600" dirty="0"/>
              <a:t/>
            </a:r>
            <a:br>
              <a:rPr lang="en-US" sz="3600" dirty="0"/>
            </a:br>
            <a:r>
              <a:rPr lang="hr-HR" sz="3600" dirty="0"/>
              <a:t/>
            </a:r>
            <a:br>
              <a:rPr lang="hr-HR" sz="3600" dirty="0"/>
            </a:br>
            <a:r>
              <a:rPr lang="hr-HR" sz="3600" dirty="0"/>
              <a:t/>
            </a:r>
            <a:br>
              <a:rPr lang="hr-HR" sz="3600" dirty="0"/>
            </a:br>
            <a:endParaRPr lang="hr-HR" sz="3600"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0" y="3613638"/>
            <a:ext cx="2057400" cy="2057400"/>
          </a:xfrm>
          <a:prstGeom prst="rect">
            <a:avLst/>
          </a:prstGeom>
        </p:spPr>
      </p:pic>
    </p:spTree>
    <p:extLst>
      <p:ext uri="{BB962C8B-B14F-4D97-AF65-F5344CB8AC3E}">
        <p14:creationId xmlns:p14="http://schemas.microsoft.com/office/powerpoint/2010/main" val="319370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smtClean="0"/>
              <a:t>Prijava u </a:t>
            </a:r>
            <a:r>
              <a:rPr lang="hr-HR" sz="2400" dirty="0" err="1" smtClean="0"/>
              <a:t>eDIGIT</a:t>
            </a:r>
            <a:r>
              <a:rPr lang="hr-HR" sz="2400" dirty="0" smtClean="0"/>
              <a:t> portal</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137205" y="948676"/>
            <a:ext cx="10899464" cy="2123658"/>
          </a:xfrm>
          <a:prstGeom prst="rect">
            <a:avLst/>
          </a:prstGeom>
          <a:noFill/>
        </p:spPr>
        <p:txBody>
          <a:bodyPr wrap="square">
            <a:spAutoFit/>
          </a:bodyPr>
          <a:lstStyle/>
          <a:p>
            <a:r>
              <a:rPr lang="hr-HR" sz="2200" dirty="0" smtClean="0">
                <a:solidFill>
                  <a:srgbClr val="295A4D"/>
                </a:solidFill>
                <a:latin typeface=""/>
              </a:rPr>
              <a:t>Osobe ovlaštene za zastupanje ili voditelji projekata poduzimaju sljedeće korake:</a:t>
            </a:r>
          </a:p>
          <a:p>
            <a:endParaRPr lang="hr-HR" sz="2200" dirty="0" smtClean="0">
              <a:solidFill>
                <a:srgbClr val="295A4D"/>
              </a:solidFill>
              <a:latin typeface=""/>
            </a:endParaRPr>
          </a:p>
          <a:p>
            <a:pPr marL="342900" indent="-342900">
              <a:buFont typeface="Arial" panose="020B0604020202020204" pitchFamily="34" charset="0"/>
              <a:buChar char="•"/>
            </a:pPr>
            <a:r>
              <a:rPr lang="hr-HR" sz="2200" dirty="0" smtClean="0">
                <a:solidFill>
                  <a:srgbClr val="295A4D"/>
                </a:solidFill>
                <a:latin typeface=""/>
              </a:rPr>
              <a:t>Prijava u </a:t>
            </a:r>
            <a:r>
              <a:rPr lang="hr-HR" sz="2200" dirty="0" err="1" smtClean="0">
                <a:solidFill>
                  <a:srgbClr val="295A4D"/>
                </a:solidFill>
                <a:latin typeface=""/>
              </a:rPr>
              <a:t>eDIGIT</a:t>
            </a:r>
            <a:r>
              <a:rPr lang="hr-HR" sz="2200" dirty="0" smtClean="0">
                <a:solidFill>
                  <a:srgbClr val="295A4D"/>
                </a:solidFill>
                <a:latin typeface=""/>
              </a:rPr>
              <a:t> portal</a:t>
            </a:r>
          </a:p>
          <a:p>
            <a:pPr marL="342900" indent="-342900">
              <a:buFont typeface="Arial" panose="020B0604020202020204" pitchFamily="34" charset="0"/>
              <a:buChar char="•"/>
            </a:pPr>
            <a:r>
              <a:rPr lang="hr-HR" sz="2200" dirty="0" smtClean="0">
                <a:solidFill>
                  <a:srgbClr val="295A4D"/>
                </a:solidFill>
                <a:latin typeface=""/>
              </a:rPr>
              <a:t>Pokretanje </a:t>
            </a:r>
            <a:r>
              <a:rPr lang="hr-HR" sz="2200" dirty="0" err="1" smtClean="0">
                <a:solidFill>
                  <a:srgbClr val="295A4D"/>
                </a:solidFill>
                <a:latin typeface=""/>
              </a:rPr>
              <a:t>Concept</a:t>
            </a:r>
            <a:r>
              <a:rPr lang="hr-HR" sz="2200" dirty="0" smtClean="0">
                <a:solidFill>
                  <a:srgbClr val="295A4D"/>
                </a:solidFill>
                <a:latin typeface=""/>
              </a:rPr>
              <a:t> note projektne prijave</a:t>
            </a:r>
          </a:p>
          <a:p>
            <a:pPr marL="342900" indent="-342900">
              <a:buFont typeface="Arial" panose="020B0604020202020204" pitchFamily="34" charset="0"/>
              <a:buChar char="•"/>
            </a:pPr>
            <a:r>
              <a:rPr lang="hr-HR" sz="2200" dirty="0" smtClean="0">
                <a:solidFill>
                  <a:srgbClr val="295A4D"/>
                </a:solidFill>
                <a:latin typeface=""/>
              </a:rPr>
              <a:t>Popunjavanje online obrasca i učitavanje </a:t>
            </a:r>
            <a:r>
              <a:rPr lang="hr-HR" sz="2200" dirty="0" smtClean="0">
                <a:solidFill>
                  <a:srgbClr val="295A4D"/>
                </a:solidFill>
                <a:latin typeface=""/>
              </a:rPr>
              <a:t>dokumentacije </a:t>
            </a:r>
            <a:r>
              <a:rPr lang="hr-HR" sz="2200" dirty="0" smtClean="0">
                <a:solidFill>
                  <a:srgbClr val="295A4D"/>
                </a:solidFill>
                <a:latin typeface=""/>
              </a:rPr>
              <a:t>te</a:t>
            </a:r>
          </a:p>
          <a:p>
            <a:pPr marL="342900" indent="-342900">
              <a:buFont typeface="Arial" panose="020B0604020202020204" pitchFamily="34" charset="0"/>
              <a:buChar char="•"/>
            </a:pPr>
            <a:r>
              <a:rPr lang="hr-HR" sz="2200" dirty="0" smtClean="0">
                <a:solidFill>
                  <a:srgbClr val="295A4D"/>
                </a:solidFill>
                <a:latin typeface=""/>
              </a:rPr>
              <a:t>Podnošenje </a:t>
            </a:r>
            <a:r>
              <a:rPr lang="hr-HR" sz="2200" dirty="0" err="1" smtClean="0">
                <a:solidFill>
                  <a:srgbClr val="295A4D"/>
                </a:solidFill>
                <a:latin typeface=""/>
              </a:rPr>
              <a:t>Concept</a:t>
            </a:r>
            <a:r>
              <a:rPr lang="hr-HR" sz="2200" dirty="0" smtClean="0">
                <a:solidFill>
                  <a:srgbClr val="295A4D"/>
                </a:solidFill>
                <a:latin typeface=""/>
              </a:rPr>
              <a:t> note projektnih prijava</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283" y="3252498"/>
            <a:ext cx="9801634" cy="3076791"/>
          </a:xfrm>
          <a:prstGeom prst="rect">
            <a:avLst/>
          </a:prstGeom>
        </p:spPr>
      </p:pic>
      <p:pic>
        <p:nvPicPr>
          <p:cNvPr id="12" name="Picture 11">
            <a:extLst>
              <a:ext uri="{FF2B5EF4-FFF2-40B4-BE49-F238E27FC236}">
                <a16:creationId xmlns:a16="http://schemas.microsoft.com/office/drawing/2014/main" id="{299094AA-5CFD-FE77-011C-9E07CD75E3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8250" y="3050037"/>
            <a:ext cx="755713" cy="755713"/>
          </a:xfrm>
          <a:prstGeom prst="rect">
            <a:avLst/>
          </a:prstGeom>
        </p:spPr>
      </p:pic>
      <p:pic>
        <p:nvPicPr>
          <p:cNvPr id="13" name="Picture 12">
            <a:extLst>
              <a:ext uri="{FF2B5EF4-FFF2-40B4-BE49-F238E27FC236}">
                <a16:creationId xmlns:a16="http://schemas.microsoft.com/office/drawing/2014/main" id="{505AD026-8E5A-4389-525D-BC398B942D0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9141" y="991684"/>
            <a:ext cx="704822" cy="704822"/>
          </a:xfrm>
          <a:prstGeom prst="rect">
            <a:avLst/>
          </a:prstGeom>
        </p:spPr>
      </p:pic>
    </p:spTree>
    <p:extLst>
      <p:ext uri="{BB962C8B-B14F-4D97-AF65-F5344CB8AC3E}">
        <p14:creationId xmlns:p14="http://schemas.microsoft.com/office/powerpoint/2010/main" val="1870141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err="1" smtClean="0"/>
              <a:t>Concept</a:t>
            </a:r>
            <a:r>
              <a:rPr lang="hr-HR" sz="2400" dirty="0" smtClean="0"/>
              <a:t> note obrazac </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137205" y="948676"/>
            <a:ext cx="10899464" cy="1107996"/>
          </a:xfrm>
          <a:prstGeom prst="rect">
            <a:avLst/>
          </a:prstGeom>
          <a:noFill/>
        </p:spPr>
        <p:txBody>
          <a:bodyPr wrap="square">
            <a:spAutoFit/>
          </a:bodyPr>
          <a:lstStyle/>
          <a:p>
            <a:r>
              <a:rPr lang="hr-HR" sz="2200" dirty="0" smtClean="0">
                <a:solidFill>
                  <a:srgbClr val="295A4D"/>
                </a:solidFill>
                <a:latin typeface=""/>
              </a:rPr>
              <a:t>Offline verzija obrasca dostupna u okviru dokumentacije Poziva: Aneks IV.</a:t>
            </a:r>
          </a:p>
          <a:p>
            <a:endParaRPr lang="hr-HR" sz="2200" dirty="0">
              <a:solidFill>
                <a:srgbClr val="295A4D"/>
              </a:solidFill>
              <a:latin typeface=""/>
            </a:endParaRPr>
          </a:p>
          <a:p>
            <a:r>
              <a:rPr lang="hr-HR" sz="2200" dirty="0" smtClean="0">
                <a:solidFill>
                  <a:srgbClr val="295A4D"/>
                </a:solidFill>
                <a:latin typeface=""/>
              </a:rPr>
              <a:t>Izgled online verzije obrasca:</a:t>
            </a: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11">
            <a:extLst>
              <a:ext uri="{FF2B5EF4-FFF2-40B4-BE49-F238E27FC236}">
                <a16:creationId xmlns:a16="http://schemas.microsoft.com/office/drawing/2014/main" id="{299094AA-5CFD-FE77-011C-9E07CD75E3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7426" y="1502674"/>
            <a:ext cx="755713" cy="755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92" y="2525502"/>
            <a:ext cx="5090746" cy="3349175"/>
          </a:xfrm>
          <a:prstGeom prst="rect">
            <a:avLst/>
          </a:prstGeom>
          <a:ln>
            <a:noFill/>
          </a:ln>
          <a:effectLst>
            <a:glow rad="101600">
              <a:schemeClr val="accent2">
                <a:satMod val="175000"/>
                <a:alpha val="40000"/>
              </a:schemeClr>
            </a:glow>
          </a:effectLst>
        </p:spPr>
      </p:pic>
      <p:pic>
        <p:nvPicPr>
          <p:cNvPr id="9" name="Picture 8">
            <a:extLst>
              <a:ext uri="{FF2B5EF4-FFF2-40B4-BE49-F238E27FC236}">
                <a16:creationId xmlns:a16="http://schemas.microsoft.com/office/drawing/2014/main" id="{1D45F7D4-15A7-EA43-4E91-D99338AC303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1492" y="803033"/>
            <a:ext cx="776644" cy="7766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261" y="2525502"/>
            <a:ext cx="6070612" cy="374113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543771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a:t>Dokumentacija – Faza 1: Concept note</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a:extLst>
              <a:ext uri="{FF2B5EF4-FFF2-40B4-BE49-F238E27FC236}">
                <a16:creationId xmlns:a16="http://schemas.microsoft.com/office/drawing/2014/main" id="{083785E5-1093-2E35-6F90-79F4CF3DB2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5553" y="948676"/>
            <a:ext cx="773715" cy="773715"/>
          </a:xfrm>
          <a:prstGeom prst="rect">
            <a:avLst/>
          </a:prstGeom>
        </p:spPr>
      </p:pic>
      <p:sp>
        <p:nvSpPr>
          <p:cNvPr id="7" name="TextBox 6">
            <a:extLst>
              <a:ext uri="{FF2B5EF4-FFF2-40B4-BE49-F238E27FC236}">
                <a16:creationId xmlns:a16="http://schemas.microsoft.com/office/drawing/2014/main" id="{BD6F83E0-5E70-1AC6-8C49-965EC8A2B822}"/>
              </a:ext>
            </a:extLst>
          </p:cNvPr>
          <p:cNvSpPr txBox="1"/>
          <p:nvPr/>
        </p:nvSpPr>
        <p:spPr>
          <a:xfrm>
            <a:off x="1336431" y="948676"/>
            <a:ext cx="10700238" cy="5170646"/>
          </a:xfrm>
          <a:prstGeom prst="rect">
            <a:avLst/>
          </a:prstGeom>
          <a:noFill/>
        </p:spPr>
        <p:txBody>
          <a:bodyPr wrap="square">
            <a:spAutoFit/>
          </a:bodyPr>
          <a:lstStyle/>
          <a:p>
            <a:r>
              <a:rPr lang="hr-HR" sz="2200" b="1" dirty="0" err="1" smtClean="0">
                <a:solidFill>
                  <a:srgbClr val="295A4D"/>
                </a:solidFill>
                <a:latin typeface=""/>
              </a:rPr>
              <a:t>Baseline</a:t>
            </a:r>
            <a:r>
              <a:rPr lang="hr-HR" sz="2200" b="1" dirty="0" smtClean="0">
                <a:solidFill>
                  <a:srgbClr val="295A4D"/>
                </a:solidFill>
                <a:latin typeface=""/>
              </a:rPr>
              <a:t> </a:t>
            </a:r>
            <a:r>
              <a:rPr lang="hr-HR" sz="2200" b="1" dirty="0" err="1">
                <a:solidFill>
                  <a:srgbClr val="295A4D"/>
                </a:solidFill>
                <a:latin typeface=""/>
              </a:rPr>
              <a:t>survey</a:t>
            </a:r>
            <a:r>
              <a:rPr lang="hr-HR" sz="2200" b="1" dirty="0">
                <a:solidFill>
                  <a:srgbClr val="295A4D"/>
                </a:solidFill>
                <a:latin typeface=""/>
              </a:rPr>
              <a:t> – poveznica u GfA </a:t>
            </a:r>
            <a:r>
              <a:rPr lang="hr-HR" sz="2200" dirty="0">
                <a:solidFill>
                  <a:srgbClr val="295A4D"/>
                </a:solidFill>
                <a:latin typeface=""/>
              </a:rPr>
              <a:t>– Ispunjava prijavitelji i svaki od partnera</a:t>
            </a:r>
          </a:p>
          <a:p>
            <a:endParaRPr lang="hr-HR" sz="2200" dirty="0">
              <a:solidFill>
                <a:srgbClr val="295A4D"/>
              </a:solidFill>
              <a:latin typeface=""/>
            </a:endParaRPr>
          </a:p>
          <a:p>
            <a:r>
              <a:rPr lang="hr-HR" sz="2200" b="1" dirty="0">
                <a:solidFill>
                  <a:srgbClr val="295A4D"/>
                </a:solidFill>
                <a:latin typeface=""/>
              </a:rPr>
              <a:t>U Concept note obrazac, učitava se sljedeća dokumentacija</a:t>
            </a:r>
            <a:r>
              <a:rPr lang="hr-HR" sz="2200" b="1" dirty="0" smtClean="0">
                <a:solidFill>
                  <a:srgbClr val="295A4D"/>
                </a:solidFill>
                <a:latin typeface=""/>
              </a:rPr>
              <a:t>:</a:t>
            </a:r>
          </a:p>
          <a:p>
            <a:endParaRPr lang="hr-HR" sz="2200" b="1" dirty="0">
              <a:solidFill>
                <a:srgbClr val="295A4D"/>
              </a:solidFill>
              <a:latin typeface=""/>
            </a:endParaRPr>
          </a:p>
          <a:p>
            <a:pPr marL="457200" indent="-457200">
              <a:buFont typeface="+mj-lt"/>
              <a:buAutoNum type="arabicPeriod"/>
            </a:pPr>
            <a:r>
              <a:rPr lang="hr-HR" sz="2200" u="sng" dirty="0" err="1">
                <a:solidFill>
                  <a:srgbClr val="295A4D"/>
                </a:solidFill>
                <a:latin typeface=""/>
              </a:rPr>
              <a:t>Declaration</a:t>
            </a:r>
            <a:r>
              <a:rPr lang="hr-HR" sz="2200" u="sng" dirty="0">
                <a:solidFill>
                  <a:srgbClr val="295A4D"/>
                </a:solidFill>
                <a:latin typeface=""/>
              </a:rPr>
              <a:t> </a:t>
            </a:r>
            <a:r>
              <a:rPr lang="hr-HR" sz="2200" u="sng" dirty="0" err="1">
                <a:solidFill>
                  <a:srgbClr val="295A4D"/>
                </a:solidFill>
                <a:latin typeface=""/>
              </a:rPr>
              <a:t>by</a:t>
            </a:r>
            <a:r>
              <a:rPr lang="hr-HR" sz="2200" u="sng" dirty="0">
                <a:solidFill>
                  <a:srgbClr val="295A4D"/>
                </a:solidFill>
                <a:latin typeface=""/>
              </a:rPr>
              <a:t> </a:t>
            </a:r>
            <a:r>
              <a:rPr lang="hr-HR" sz="2200" u="sng" dirty="0" err="1">
                <a:solidFill>
                  <a:srgbClr val="295A4D"/>
                </a:solidFill>
                <a:latin typeface=""/>
              </a:rPr>
              <a:t>the</a:t>
            </a:r>
            <a:r>
              <a:rPr lang="hr-HR" sz="2200" u="sng" dirty="0">
                <a:solidFill>
                  <a:srgbClr val="295A4D"/>
                </a:solidFill>
                <a:latin typeface=""/>
              </a:rPr>
              <a:t> </a:t>
            </a:r>
            <a:r>
              <a:rPr lang="hr-HR" sz="2200" u="sng" dirty="0" err="1">
                <a:solidFill>
                  <a:srgbClr val="295A4D"/>
                </a:solidFill>
                <a:latin typeface=""/>
              </a:rPr>
              <a:t>Applicant</a:t>
            </a:r>
            <a:r>
              <a:rPr lang="hr-HR" sz="2200" u="sng" dirty="0">
                <a:solidFill>
                  <a:srgbClr val="295A4D"/>
                </a:solidFill>
                <a:latin typeface=""/>
              </a:rPr>
              <a:t> on </a:t>
            </a:r>
            <a:r>
              <a:rPr lang="hr-HR" sz="2200" u="sng" dirty="0" err="1">
                <a:solidFill>
                  <a:srgbClr val="295A4D"/>
                </a:solidFill>
                <a:latin typeface=""/>
              </a:rPr>
              <a:t>participation</a:t>
            </a:r>
            <a:r>
              <a:rPr lang="hr-HR" sz="2200" u="sng" dirty="0">
                <a:solidFill>
                  <a:srgbClr val="295A4D"/>
                </a:solidFill>
                <a:latin typeface=""/>
              </a:rPr>
              <a:t> </a:t>
            </a:r>
            <a:r>
              <a:rPr lang="hr-HR" sz="2200" u="sng" dirty="0" err="1">
                <a:solidFill>
                  <a:srgbClr val="295A4D"/>
                </a:solidFill>
                <a:latin typeface=""/>
              </a:rPr>
              <a:t>in</a:t>
            </a:r>
            <a:r>
              <a:rPr lang="hr-HR" sz="2200" u="sng" dirty="0">
                <a:solidFill>
                  <a:srgbClr val="295A4D"/>
                </a:solidFill>
                <a:latin typeface=""/>
              </a:rPr>
              <a:t> </a:t>
            </a:r>
            <a:r>
              <a:rPr lang="hr-HR" sz="2200" u="sng" dirty="0" err="1">
                <a:solidFill>
                  <a:srgbClr val="295A4D"/>
                </a:solidFill>
                <a:latin typeface=""/>
              </a:rPr>
              <a:t>the</a:t>
            </a:r>
            <a:r>
              <a:rPr lang="hr-HR" sz="2200" u="sng" dirty="0">
                <a:solidFill>
                  <a:srgbClr val="295A4D"/>
                </a:solidFill>
                <a:latin typeface=""/>
              </a:rPr>
              <a:t> Concept note </a:t>
            </a:r>
            <a:r>
              <a:rPr lang="hr-HR" sz="2200" u="sng" dirty="0" err="1">
                <a:solidFill>
                  <a:srgbClr val="295A4D"/>
                </a:solidFill>
                <a:latin typeface=""/>
              </a:rPr>
              <a:t>stage</a:t>
            </a:r>
            <a:r>
              <a:rPr lang="hr-HR" sz="2200" u="sng" dirty="0">
                <a:solidFill>
                  <a:srgbClr val="295A4D"/>
                </a:solidFill>
                <a:latin typeface=""/>
              </a:rPr>
              <a:t> </a:t>
            </a:r>
            <a:r>
              <a:rPr lang="hr-HR" sz="2200" dirty="0">
                <a:solidFill>
                  <a:srgbClr val="295A4D"/>
                </a:solidFill>
                <a:latin typeface=""/>
              </a:rPr>
              <a:t>– Potpisan i ovjeren Aneks II.</a:t>
            </a:r>
          </a:p>
          <a:p>
            <a:pPr marL="457200" indent="-457200">
              <a:buFont typeface="+mj-lt"/>
              <a:buAutoNum type="arabicPeriod"/>
            </a:pPr>
            <a:r>
              <a:rPr lang="hr-HR" sz="2200" u="sng" dirty="0" err="1">
                <a:solidFill>
                  <a:srgbClr val="295A4D"/>
                </a:solidFill>
                <a:latin typeface=""/>
              </a:rPr>
              <a:t>Declaration</a:t>
            </a:r>
            <a:r>
              <a:rPr lang="hr-HR" sz="2200" u="sng" dirty="0">
                <a:solidFill>
                  <a:srgbClr val="295A4D"/>
                </a:solidFill>
                <a:latin typeface=""/>
              </a:rPr>
              <a:t> </a:t>
            </a:r>
            <a:r>
              <a:rPr lang="hr-HR" sz="2200" u="sng" dirty="0" err="1">
                <a:solidFill>
                  <a:srgbClr val="295A4D"/>
                </a:solidFill>
                <a:latin typeface=""/>
              </a:rPr>
              <a:t>by</a:t>
            </a:r>
            <a:r>
              <a:rPr lang="hr-HR" sz="2200" u="sng" dirty="0">
                <a:solidFill>
                  <a:srgbClr val="295A4D"/>
                </a:solidFill>
                <a:latin typeface=""/>
              </a:rPr>
              <a:t> </a:t>
            </a:r>
            <a:r>
              <a:rPr lang="hr-HR" sz="2200" u="sng" dirty="0" err="1">
                <a:solidFill>
                  <a:srgbClr val="295A4D"/>
                </a:solidFill>
                <a:latin typeface=""/>
              </a:rPr>
              <a:t>the</a:t>
            </a:r>
            <a:r>
              <a:rPr lang="hr-HR" sz="2200" u="sng" dirty="0">
                <a:solidFill>
                  <a:srgbClr val="295A4D"/>
                </a:solidFill>
                <a:latin typeface=""/>
              </a:rPr>
              <a:t> Partner on </a:t>
            </a:r>
            <a:r>
              <a:rPr lang="hr-HR" sz="2200" u="sng" dirty="0" err="1">
                <a:solidFill>
                  <a:srgbClr val="295A4D"/>
                </a:solidFill>
                <a:latin typeface=""/>
              </a:rPr>
              <a:t>participation</a:t>
            </a:r>
            <a:r>
              <a:rPr lang="hr-HR" sz="2200" u="sng" dirty="0">
                <a:solidFill>
                  <a:srgbClr val="295A4D"/>
                </a:solidFill>
                <a:latin typeface=""/>
              </a:rPr>
              <a:t> </a:t>
            </a:r>
            <a:r>
              <a:rPr lang="hr-HR" sz="2200" u="sng" dirty="0" err="1">
                <a:solidFill>
                  <a:srgbClr val="295A4D"/>
                </a:solidFill>
                <a:latin typeface=""/>
              </a:rPr>
              <a:t>in</a:t>
            </a:r>
            <a:r>
              <a:rPr lang="hr-HR" sz="2200" u="sng" dirty="0">
                <a:solidFill>
                  <a:srgbClr val="295A4D"/>
                </a:solidFill>
                <a:latin typeface=""/>
              </a:rPr>
              <a:t> </a:t>
            </a:r>
            <a:r>
              <a:rPr lang="hr-HR" sz="2200" u="sng" dirty="0" err="1">
                <a:solidFill>
                  <a:srgbClr val="295A4D"/>
                </a:solidFill>
                <a:latin typeface=""/>
              </a:rPr>
              <a:t>the</a:t>
            </a:r>
            <a:r>
              <a:rPr lang="hr-HR" sz="2200" u="sng" dirty="0">
                <a:solidFill>
                  <a:srgbClr val="295A4D"/>
                </a:solidFill>
                <a:latin typeface=""/>
              </a:rPr>
              <a:t> Concept note </a:t>
            </a:r>
            <a:r>
              <a:rPr lang="hr-HR" sz="2200" u="sng" dirty="0" err="1">
                <a:solidFill>
                  <a:srgbClr val="295A4D"/>
                </a:solidFill>
                <a:latin typeface=""/>
              </a:rPr>
              <a:t>stage</a:t>
            </a:r>
            <a:r>
              <a:rPr lang="hr-HR" sz="2200" u="sng" dirty="0">
                <a:solidFill>
                  <a:srgbClr val="295A4D"/>
                </a:solidFill>
                <a:latin typeface=""/>
              </a:rPr>
              <a:t> </a:t>
            </a:r>
            <a:r>
              <a:rPr lang="hr-HR" sz="2200" dirty="0">
                <a:solidFill>
                  <a:srgbClr val="295A4D"/>
                </a:solidFill>
                <a:latin typeface=""/>
              </a:rPr>
              <a:t>– Za svakog partnera posebno: potpisan i ovjeren Aneks III.</a:t>
            </a:r>
          </a:p>
          <a:p>
            <a:pPr marL="457200" indent="-457200">
              <a:buFont typeface="+mj-lt"/>
              <a:buAutoNum type="arabicPeriod"/>
            </a:pPr>
            <a:r>
              <a:rPr lang="hr-HR" sz="2200" u="sng" dirty="0">
                <a:solidFill>
                  <a:srgbClr val="295A4D"/>
                </a:solidFill>
                <a:latin typeface=""/>
              </a:rPr>
              <a:t>JOPPD obrazac (stranica A) </a:t>
            </a:r>
            <a:r>
              <a:rPr lang="hr-HR" sz="2200" dirty="0">
                <a:solidFill>
                  <a:srgbClr val="295A4D"/>
                </a:solidFill>
                <a:latin typeface=""/>
              </a:rPr>
              <a:t>– Dostavlja se samo za HEI i PRI iz RH. Za zadnji mjesec s isplaćenim plaćama prije prijave; potpisano.</a:t>
            </a:r>
          </a:p>
          <a:p>
            <a:pPr marL="457200" indent="-457200">
              <a:buFont typeface="+mj-lt"/>
              <a:buAutoNum type="arabicPeriod"/>
            </a:pPr>
            <a:r>
              <a:rPr lang="hr-HR" sz="2200" u="sng" dirty="0">
                <a:solidFill>
                  <a:srgbClr val="295A4D"/>
                </a:solidFill>
                <a:latin typeface=""/>
              </a:rPr>
              <a:t>Dokument vezan uz potvrđeni PoC </a:t>
            </a:r>
            <a:r>
              <a:rPr lang="hr-HR" sz="2200" dirty="0">
                <a:solidFill>
                  <a:srgbClr val="295A4D"/>
                </a:solidFill>
                <a:latin typeface=""/>
              </a:rPr>
              <a:t>– Mora sadržavati (do 5 stranica): opis inovacije i razlike prema stanju tehnike; indikatore i ciljne vrijednosti; svrhu i uvjete testiranja; metode i rezultati testiranja; zaključak o validaciji PoC-a</a:t>
            </a:r>
          </a:p>
          <a:p>
            <a:pPr marL="457200" indent="-457200">
              <a:buFont typeface="+mj-lt"/>
              <a:buAutoNum type="arabicPeriod"/>
            </a:pPr>
            <a:r>
              <a:rPr lang="hr-HR" sz="2200" u="sng" dirty="0">
                <a:solidFill>
                  <a:srgbClr val="295A4D"/>
                </a:solidFill>
                <a:latin typeface=""/>
              </a:rPr>
              <a:t>Dodatni dokumenti vezan uz potvrđeni PoC </a:t>
            </a:r>
            <a:r>
              <a:rPr lang="hr-HR" sz="2200" dirty="0">
                <a:solidFill>
                  <a:srgbClr val="295A4D"/>
                </a:solidFill>
                <a:latin typeface=""/>
              </a:rPr>
              <a:t>– npr. laboratorijski nalazi, dokazi funkcionalnosti itd.</a:t>
            </a:r>
          </a:p>
        </p:txBody>
      </p:sp>
    </p:spTree>
    <p:extLst>
      <p:ext uri="{BB962C8B-B14F-4D97-AF65-F5344CB8AC3E}">
        <p14:creationId xmlns:p14="http://schemas.microsoft.com/office/powerpoint/2010/main" val="1475576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55" y="531111"/>
            <a:ext cx="5578479" cy="5192681"/>
          </a:xfrm>
        </p:spPr>
        <p:txBody>
          <a:bodyPr>
            <a:noAutofit/>
          </a:bodyPr>
          <a:lstStyle/>
          <a:p>
            <a:r>
              <a:rPr lang="hr-HR" sz="4000" dirty="0" smtClean="0"/>
              <a:t/>
            </a:r>
            <a:br>
              <a:rPr lang="hr-HR" sz="4000" dirty="0" smtClean="0"/>
            </a:br>
            <a:r>
              <a:rPr lang="hr-HR" sz="4000" dirty="0"/>
              <a:t/>
            </a:r>
            <a:br>
              <a:rPr lang="hr-HR" sz="4000" dirty="0"/>
            </a:br>
            <a:r>
              <a:rPr lang="hr-HR" sz="3600" dirty="0" smtClean="0"/>
              <a:t>Postupak dodjele bespovratnih sredstava</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0" y="3666392"/>
            <a:ext cx="2057400" cy="2057400"/>
          </a:xfrm>
          <a:prstGeom prst="rect">
            <a:avLst/>
          </a:prstGeom>
        </p:spPr>
      </p:pic>
    </p:spTree>
    <p:extLst>
      <p:ext uri="{BB962C8B-B14F-4D97-AF65-F5344CB8AC3E}">
        <p14:creationId xmlns:p14="http://schemas.microsoft.com/office/powerpoint/2010/main" val="2048734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180616-7EE4-F6F8-A145-63EC259DB2A2}"/>
              </a:ext>
            </a:extLst>
          </p:cNvPr>
          <p:cNvGrpSpPr/>
          <p:nvPr/>
        </p:nvGrpSpPr>
        <p:grpSpPr>
          <a:xfrm>
            <a:off x="318211" y="1292469"/>
            <a:ext cx="5194566" cy="5011616"/>
            <a:chOff x="1528353" y="1911926"/>
            <a:chExt cx="4127863" cy="3861858"/>
          </a:xfrm>
        </p:grpSpPr>
        <p:sp>
          <p:nvSpPr>
            <p:cNvPr id="5" name="Rounded Rectangle 4">
              <a:extLst>
                <a:ext uri="{FF2B5EF4-FFF2-40B4-BE49-F238E27FC236}">
                  <a16:creationId xmlns:a16="http://schemas.microsoft.com/office/drawing/2014/main" id="{3ACC1D9C-3E8A-2C98-E32C-E7FC1EB229EA}"/>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C716A39C-3B44-9556-1007-D1E58279C7E8}"/>
                </a:ext>
              </a:extLst>
            </p:cNvPr>
            <p:cNvSpPr/>
            <p:nvPr/>
          </p:nvSpPr>
          <p:spPr>
            <a:xfrm rot="10800000">
              <a:off x="2182173" y="1911926"/>
              <a:ext cx="2820216" cy="75812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8" name="TextBox 7">
            <a:extLst>
              <a:ext uri="{FF2B5EF4-FFF2-40B4-BE49-F238E27FC236}">
                <a16:creationId xmlns:a16="http://schemas.microsoft.com/office/drawing/2014/main" id="{A6C0826C-B77F-F808-A8A0-EC48CFAE6190}"/>
              </a:ext>
            </a:extLst>
          </p:cNvPr>
          <p:cNvSpPr txBox="1"/>
          <p:nvPr/>
        </p:nvSpPr>
        <p:spPr>
          <a:xfrm>
            <a:off x="560068" y="1436442"/>
            <a:ext cx="4882370" cy="4708981"/>
          </a:xfrm>
          <a:prstGeom prst="rect">
            <a:avLst/>
          </a:prstGeom>
          <a:noFill/>
        </p:spPr>
        <p:txBody>
          <a:bodyPr wrap="square" rtlCol="0">
            <a:spAutoFit/>
          </a:bodyPr>
          <a:lstStyle/>
          <a:p>
            <a:pPr algn="ctr"/>
            <a:r>
              <a:rPr lang="hr-HR" sz="2000" b="1" dirty="0" smtClean="0">
                <a:solidFill>
                  <a:srgbClr val="E9F1EF"/>
                </a:solidFill>
                <a:latin typeface=""/>
              </a:rPr>
              <a:t>Faza I: Concept note</a:t>
            </a:r>
          </a:p>
          <a:p>
            <a:pPr algn="just"/>
            <a:endParaRPr lang="hr-HR" sz="2000" b="1" dirty="0" smtClean="0">
              <a:solidFill>
                <a:srgbClr val="E9F1EF"/>
              </a:solidFill>
              <a:latin typeface=""/>
            </a:endParaRPr>
          </a:p>
          <a:p>
            <a:pPr algn="just"/>
            <a:endParaRPr lang="hr-HR" sz="2000" b="1" dirty="0" smtClean="0">
              <a:solidFill>
                <a:srgbClr val="E9F1EF"/>
              </a:solidFill>
              <a:latin typeface=""/>
            </a:endParaRPr>
          </a:p>
          <a:p>
            <a:pPr algn="just"/>
            <a:r>
              <a:rPr lang="hr-HR" sz="2000" b="1" dirty="0" smtClean="0">
                <a:solidFill>
                  <a:srgbClr val="E9F1EF"/>
                </a:solidFill>
                <a:latin typeface=""/>
              </a:rPr>
              <a:t>Datum objave: </a:t>
            </a:r>
            <a:r>
              <a:rPr lang="hr-HR" sz="2000" dirty="0" smtClean="0">
                <a:solidFill>
                  <a:srgbClr val="E9F1EF"/>
                </a:solidFill>
                <a:latin typeface=""/>
              </a:rPr>
              <a:t>22.5.2025.</a:t>
            </a:r>
          </a:p>
          <a:p>
            <a:pPr algn="just">
              <a:buFont typeface="Wingdings" pitchFamily="2" charset="2"/>
              <a:buChar char="§"/>
            </a:pPr>
            <a:endParaRPr lang="hr-HR" sz="2000" dirty="0">
              <a:solidFill>
                <a:srgbClr val="E9F1EF"/>
              </a:solidFill>
              <a:latin typeface=""/>
            </a:endParaRPr>
          </a:p>
          <a:p>
            <a:r>
              <a:rPr lang="hr-HR" sz="2000" b="1" dirty="0" smtClean="0">
                <a:solidFill>
                  <a:srgbClr val="E9F1EF"/>
                </a:solidFill>
                <a:latin typeface=""/>
              </a:rPr>
              <a:t>Početak zaprimanja CN prijava: </a:t>
            </a:r>
            <a:r>
              <a:rPr lang="hr-HR" sz="2000" dirty="0" smtClean="0">
                <a:solidFill>
                  <a:srgbClr val="E9F1EF"/>
                </a:solidFill>
                <a:latin typeface=""/>
              </a:rPr>
              <a:t>9.6.2025., 9:00</a:t>
            </a:r>
          </a:p>
          <a:p>
            <a:pPr>
              <a:buFont typeface="Wingdings" pitchFamily="2" charset="2"/>
              <a:buChar char="§"/>
            </a:pPr>
            <a:endParaRPr lang="hr-HR" sz="2000" dirty="0">
              <a:solidFill>
                <a:srgbClr val="E9F1EF"/>
              </a:solidFill>
              <a:latin typeface=""/>
            </a:endParaRPr>
          </a:p>
          <a:p>
            <a:r>
              <a:rPr lang="hr-HR" sz="2000" b="1" dirty="0" smtClean="0">
                <a:solidFill>
                  <a:srgbClr val="E9F1EF"/>
                </a:solidFill>
                <a:latin typeface=""/>
              </a:rPr>
              <a:t>Završetak zaprimanja </a:t>
            </a:r>
            <a:r>
              <a:rPr lang="hr-HR" sz="2000" b="1" dirty="0">
                <a:solidFill>
                  <a:srgbClr val="E9F1EF"/>
                </a:solidFill>
                <a:latin typeface=""/>
              </a:rPr>
              <a:t>CN prijava</a:t>
            </a:r>
            <a:r>
              <a:rPr lang="hr-HR" sz="2000" b="1" dirty="0" smtClean="0">
                <a:solidFill>
                  <a:srgbClr val="E9F1EF"/>
                </a:solidFill>
                <a:latin typeface=""/>
              </a:rPr>
              <a:t>: </a:t>
            </a:r>
            <a:r>
              <a:rPr lang="hr-HR" sz="2000" dirty="0" smtClean="0">
                <a:solidFill>
                  <a:srgbClr val="E9F1EF"/>
                </a:solidFill>
                <a:latin typeface=""/>
              </a:rPr>
              <a:t>9.7.2025., 16:00  </a:t>
            </a:r>
          </a:p>
          <a:p>
            <a:endParaRPr lang="hr-HR" sz="2000" dirty="0">
              <a:solidFill>
                <a:srgbClr val="E9F1EF"/>
              </a:solidFill>
              <a:latin typeface=""/>
            </a:endParaRPr>
          </a:p>
          <a:p>
            <a:r>
              <a:rPr lang="hr-HR" sz="2000" b="1" dirty="0" smtClean="0">
                <a:solidFill>
                  <a:srgbClr val="E9F1EF"/>
                </a:solidFill>
                <a:latin typeface=""/>
              </a:rPr>
              <a:t>Zaprimanje relevantnih pitanja vezanih uz CN fazu</a:t>
            </a:r>
            <a:r>
              <a:rPr lang="hr-HR" sz="2000" dirty="0" smtClean="0">
                <a:solidFill>
                  <a:srgbClr val="E9F1EF"/>
                </a:solidFill>
                <a:latin typeface=""/>
              </a:rPr>
              <a:t>: 27.6.2025. (odgovor u obliku FAQ-a do 4.7.2025.</a:t>
            </a:r>
            <a:endParaRPr lang="hr-HR" sz="2000" dirty="0">
              <a:solidFill>
                <a:srgbClr val="E9F1EF"/>
              </a:solidFill>
              <a:latin typeface=""/>
            </a:endParaRPr>
          </a:p>
          <a:p>
            <a:pPr algn="just">
              <a:buFont typeface="Wingdings" pitchFamily="2" charset="2"/>
              <a:buChar char="§"/>
            </a:pPr>
            <a:endParaRPr lang="hr-HR" sz="2000" dirty="0">
              <a:solidFill>
                <a:srgbClr val="E9F1EF"/>
              </a:solidFill>
              <a:latin typeface=""/>
            </a:endParaRPr>
          </a:p>
        </p:txBody>
      </p:sp>
      <p:grpSp>
        <p:nvGrpSpPr>
          <p:cNvPr id="26" name="Group 25">
            <a:extLst>
              <a:ext uri="{FF2B5EF4-FFF2-40B4-BE49-F238E27FC236}">
                <a16:creationId xmlns:a16="http://schemas.microsoft.com/office/drawing/2014/main" id="{A543BF61-6590-6F40-DAD0-4B69635DE72D}"/>
              </a:ext>
            </a:extLst>
          </p:cNvPr>
          <p:cNvGrpSpPr/>
          <p:nvPr/>
        </p:nvGrpSpPr>
        <p:grpSpPr>
          <a:xfrm>
            <a:off x="5882055" y="1292468"/>
            <a:ext cx="5471746" cy="5011617"/>
            <a:chOff x="1528353" y="1911926"/>
            <a:chExt cx="4127863" cy="3861858"/>
          </a:xfrm>
        </p:grpSpPr>
        <p:sp>
          <p:nvSpPr>
            <p:cNvPr id="27" name="Rounded Rectangle 26">
              <a:extLst>
                <a:ext uri="{FF2B5EF4-FFF2-40B4-BE49-F238E27FC236}">
                  <a16:creationId xmlns:a16="http://schemas.microsoft.com/office/drawing/2014/main" id="{A4E08769-BDE6-2B43-68F8-A9C3EE5BB635}"/>
                </a:ext>
              </a:extLst>
            </p:cNvPr>
            <p:cNvSpPr/>
            <p:nvPr/>
          </p:nvSpPr>
          <p:spPr>
            <a:xfrm>
              <a:off x="1528353" y="1911928"/>
              <a:ext cx="4127863" cy="3861856"/>
            </a:xfrm>
            <a:prstGeom prst="roundRect">
              <a:avLst/>
            </a:prstGeom>
            <a:solidFill>
              <a:srgbClr val="295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ectangle 27">
              <a:extLst>
                <a:ext uri="{FF2B5EF4-FFF2-40B4-BE49-F238E27FC236}">
                  <a16:creationId xmlns:a16="http://schemas.microsoft.com/office/drawing/2014/main" id="{15C5A90D-D4D5-98C0-F4A8-71517C4BA7FD}"/>
                </a:ext>
              </a:extLst>
            </p:cNvPr>
            <p:cNvSpPr/>
            <p:nvPr/>
          </p:nvSpPr>
          <p:spPr>
            <a:xfrm rot="10800000">
              <a:off x="2182174" y="1911926"/>
              <a:ext cx="2820216" cy="661407"/>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grpSp>
      <p:sp>
        <p:nvSpPr>
          <p:cNvPr id="16" name="TextBox 15">
            <a:extLst>
              <a:ext uri="{FF2B5EF4-FFF2-40B4-BE49-F238E27FC236}">
                <a16:creationId xmlns:a16="http://schemas.microsoft.com/office/drawing/2014/main" id="{A6C0826C-B77F-F808-A8A0-EC48CFAE6190}"/>
              </a:ext>
            </a:extLst>
          </p:cNvPr>
          <p:cNvSpPr txBox="1"/>
          <p:nvPr/>
        </p:nvSpPr>
        <p:spPr>
          <a:xfrm>
            <a:off x="6243304" y="1559534"/>
            <a:ext cx="4749239" cy="3477875"/>
          </a:xfrm>
          <a:prstGeom prst="rect">
            <a:avLst/>
          </a:prstGeom>
          <a:noFill/>
        </p:spPr>
        <p:txBody>
          <a:bodyPr wrap="square" rtlCol="0">
            <a:spAutoFit/>
          </a:bodyPr>
          <a:lstStyle/>
          <a:p>
            <a:pPr algn="ctr"/>
            <a:r>
              <a:rPr lang="hr-HR" sz="2000" b="1" dirty="0" smtClean="0">
                <a:solidFill>
                  <a:srgbClr val="E9F1EF"/>
                </a:solidFill>
                <a:latin typeface=""/>
              </a:rPr>
              <a:t>Faza II: </a:t>
            </a:r>
            <a:r>
              <a:rPr lang="hr-HR" sz="2000" b="1" dirty="0" err="1" smtClean="0">
                <a:solidFill>
                  <a:srgbClr val="E9F1EF"/>
                </a:solidFill>
                <a:latin typeface=""/>
              </a:rPr>
              <a:t>Full</a:t>
            </a:r>
            <a:r>
              <a:rPr lang="hr-HR" sz="2000" b="1" dirty="0" smtClean="0">
                <a:solidFill>
                  <a:srgbClr val="E9F1EF"/>
                </a:solidFill>
                <a:latin typeface=""/>
              </a:rPr>
              <a:t> </a:t>
            </a:r>
            <a:r>
              <a:rPr lang="hr-HR" sz="2000" b="1" dirty="0" err="1" smtClean="0">
                <a:solidFill>
                  <a:srgbClr val="E9F1EF"/>
                </a:solidFill>
                <a:latin typeface=""/>
              </a:rPr>
              <a:t>application</a:t>
            </a:r>
            <a:endParaRPr lang="hr-HR" sz="2000" b="1" dirty="0" smtClean="0">
              <a:solidFill>
                <a:srgbClr val="E9F1EF"/>
              </a:solidFill>
              <a:latin typeface=""/>
            </a:endParaRPr>
          </a:p>
          <a:p>
            <a:pPr algn="just"/>
            <a:endParaRPr lang="hr-HR" sz="2000" b="1" dirty="0" smtClean="0">
              <a:solidFill>
                <a:srgbClr val="E9F1EF"/>
              </a:solidFill>
              <a:latin typeface=""/>
            </a:endParaRPr>
          </a:p>
          <a:p>
            <a:endParaRPr lang="hr-HR" sz="2000" b="1" dirty="0" smtClean="0">
              <a:solidFill>
                <a:srgbClr val="E9F1EF"/>
              </a:solidFill>
              <a:latin typeface=""/>
            </a:endParaRPr>
          </a:p>
          <a:p>
            <a:r>
              <a:rPr lang="hr-HR" sz="2000" b="1" dirty="0" smtClean="0">
                <a:solidFill>
                  <a:srgbClr val="E9F1EF"/>
                </a:solidFill>
                <a:latin typeface=""/>
              </a:rPr>
              <a:t>Početak zaprimanja FA prijava: </a:t>
            </a:r>
            <a:r>
              <a:rPr lang="hr-HR" sz="2000" dirty="0">
                <a:solidFill>
                  <a:srgbClr val="E9F1EF"/>
                </a:solidFill>
                <a:latin typeface=""/>
              </a:rPr>
              <a:t>nakon formiranja rang liste najuspješnijih Concept note prijava</a:t>
            </a:r>
            <a:endParaRPr lang="hr-HR" sz="2000" dirty="0" smtClean="0">
              <a:solidFill>
                <a:srgbClr val="E9F1EF"/>
              </a:solidFill>
              <a:latin typeface=""/>
            </a:endParaRPr>
          </a:p>
          <a:p>
            <a:pPr>
              <a:buFont typeface="Wingdings" pitchFamily="2" charset="2"/>
              <a:buChar char="§"/>
            </a:pPr>
            <a:endParaRPr lang="hr-HR" sz="2000" dirty="0">
              <a:solidFill>
                <a:srgbClr val="E9F1EF"/>
              </a:solidFill>
              <a:latin typeface=""/>
            </a:endParaRPr>
          </a:p>
          <a:p>
            <a:r>
              <a:rPr lang="hr-HR" sz="2000" b="1" dirty="0" smtClean="0">
                <a:solidFill>
                  <a:srgbClr val="E9F1EF"/>
                </a:solidFill>
                <a:latin typeface=""/>
              </a:rPr>
              <a:t>Završetak zaprimanja FA prijava: </a:t>
            </a:r>
            <a:r>
              <a:rPr lang="hr-HR" sz="2000" dirty="0" smtClean="0">
                <a:solidFill>
                  <a:srgbClr val="E9F1EF"/>
                </a:solidFill>
                <a:latin typeface=""/>
              </a:rPr>
              <a:t>do 60 dana nakon početka zaprimanja projektnih prijava</a:t>
            </a:r>
            <a:endParaRPr lang="hr-HR" sz="2000" dirty="0">
              <a:solidFill>
                <a:srgbClr val="E9F1EF"/>
              </a:solidFill>
              <a:latin typeface=""/>
            </a:endParaRPr>
          </a:p>
          <a:p>
            <a:pPr algn="just">
              <a:buFont typeface="Wingdings" pitchFamily="2" charset="2"/>
              <a:buChar char="§"/>
            </a:pPr>
            <a:endParaRPr lang="hr-HR" sz="2000" dirty="0">
              <a:solidFill>
                <a:srgbClr val="E9F1EF"/>
              </a:solidFill>
              <a:latin typeface=""/>
            </a:endParaRPr>
          </a:p>
        </p:txBody>
      </p:sp>
      <p:sp>
        <p:nvSpPr>
          <p:cNvPr id="11" name="Title 1"/>
          <p:cNvSpPr txBox="1">
            <a:spLocks/>
          </p:cNvSpPr>
          <p:nvPr/>
        </p:nvSpPr>
        <p:spPr>
          <a:xfrm>
            <a:off x="744271" y="181860"/>
            <a:ext cx="9791701" cy="430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5A4D"/>
                </a:solidFill>
                <a:latin typeface=""/>
                <a:ea typeface="+mj-ea"/>
                <a:cs typeface="+mj-cs"/>
              </a:defRPr>
            </a:lvl1pPr>
          </a:lstStyle>
          <a:p>
            <a:r>
              <a:rPr lang="hr-HR" sz="2400" dirty="0"/>
              <a:t>Faze prijave </a:t>
            </a:r>
          </a:p>
        </p:txBody>
      </p:sp>
      <p:sp>
        <p:nvSpPr>
          <p:cNvPr id="13" name="Rectangle 12">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7448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741484" y="0"/>
            <a:ext cx="10515600" cy="707537"/>
          </a:xfrm>
        </p:spPr>
        <p:txBody>
          <a:bodyPr>
            <a:normAutofit/>
          </a:bodyPr>
          <a:lstStyle/>
          <a:p>
            <a:r>
              <a:rPr lang="hr-HR" sz="2400" dirty="0" smtClean="0"/>
              <a:t>Postupak dodjele bespovratnih sredstava</a:t>
            </a:r>
            <a:endParaRPr lang="hr-HR" sz="2400" dirty="0"/>
          </a:p>
        </p:txBody>
      </p:sp>
      <p:sp>
        <p:nvSpPr>
          <p:cNvPr id="69" name="Freeform: Shape 3">
            <a:extLst>
              <a:ext uri="{FF2B5EF4-FFF2-40B4-BE49-F238E27FC236}">
                <a16:creationId xmlns:a16="http://schemas.microsoft.com/office/drawing/2014/main" id="{F22DB015-99D8-A20E-0CEE-F8FC14D0EFF0}"/>
              </a:ext>
            </a:extLst>
          </p:cNvPr>
          <p:cNvSpPr/>
          <p:nvPr/>
        </p:nvSpPr>
        <p:spPr>
          <a:xfrm>
            <a:off x="6771506" y="2146484"/>
            <a:ext cx="1361914" cy="1465011"/>
          </a:xfrm>
          <a:custGeom>
            <a:avLst/>
            <a:gdLst>
              <a:gd name="connsiteX0" fmla="*/ 0 w 1445872"/>
              <a:gd name="connsiteY0" fmla="*/ 144587 h 2759737"/>
              <a:gd name="connsiteX1" fmla="*/ 144587 w 1445872"/>
              <a:gd name="connsiteY1" fmla="*/ 0 h 2759737"/>
              <a:gd name="connsiteX2" fmla="*/ 1301285 w 1445872"/>
              <a:gd name="connsiteY2" fmla="*/ 0 h 2759737"/>
              <a:gd name="connsiteX3" fmla="*/ 1445872 w 1445872"/>
              <a:gd name="connsiteY3" fmla="*/ 144587 h 2759737"/>
              <a:gd name="connsiteX4" fmla="*/ 1445872 w 1445872"/>
              <a:gd name="connsiteY4" fmla="*/ 2615150 h 2759737"/>
              <a:gd name="connsiteX5" fmla="*/ 1301285 w 1445872"/>
              <a:gd name="connsiteY5" fmla="*/ 2759737 h 2759737"/>
              <a:gd name="connsiteX6" fmla="*/ 144587 w 1445872"/>
              <a:gd name="connsiteY6" fmla="*/ 2759737 h 2759737"/>
              <a:gd name="connsiteX7" fmla="*/ 0 w 1445872"/>
              <a:gd name="connsiteY7" fmla="*/ 2615150 h 2759737"/>
              <a:gd name="connsiteX8" fmla="*/ 0 w 1445872"/>
              <a:gd name="connsiteY8" fmla="*/ 144587 h 275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2759737">
                <a:moveTo>
                  <a:pt x="0" y="144587"/>
                </a:moveTo>
                <a:cubicBezTo>
                  <a:pt x="0" y="64734"/>
                  <a:pt x="64734" y="0"/>
                  <a:pt x="144587" y="0"/>
                </a:cubicBezTo>
                <a:lnTo>
                  <a:pt x="1301285" y="0"/>
                </a:lnTo>
                <a:cubicBezTo>
                  <a:pt x="1381138" y="0"/>
                  <a:pt x="1445872" y="64734"/>
                  <a:pt x="1445872" y="144587"/>
                </a:cubicBezTo>
                <a:lnTo>
                  <a:pt x="1445872" y="2615150"/>
                </a:lnTo>
                <a:cubicBezTo>
                  <a:pt x="1445872" y="2695003"/>
                  <a:pt x="1381138" y="2759737"/>
                  <a:pt x="1301285" y="2759737"/>
                </a:cubicBezTo>
                <a:lnTo>
                  <a:pt x="144587" y="2759737"/>
                </a:lnTo>
                <a:cubicBezTo>
                  <a:pt x="64734" y="2759737"/>
                  <a:pt x="0" y="2695003"/>
                  <a:pt x="0" y="2615150"/>
                </a:cubicBezTo>
                <a:lnTo>
                  <a:pt x="0" y="144587"/>
                </a:lnTo>
                <a:close/>
              </a:path>
            </a:pathLst>
          </a:custGeom>
          <a:solidFill>
            <a:srgbClr val="4472C4">
              <a:lumMod val="20000"/>
              <a:lumOff val="80000"/>
              <a:alpha val="30000"/>
            </a:srgbClr>
          </a:solidFill>
          <a:ln w="12700" cap="flat" cmpd="sng" algn="ctr">
            <a:solidFill>
              <a:srgbClr val="4472C4">
                <a:hueOff val="0"/>
                <a:satOff val="0"/>
                <a:lumOff val="0"/>
                <a:alphaOff val="0"/>
              </a:srgbClr>
            </a:solidFill>
            <a:prstDash val="solid"/>
            <a:miter lim="800000"/>
          </a:ln>
          <a:effectLst/>
        </p:spPr>
        <p:txBody>
          <a:bodyPr spcFirstLastPara="0" vert="horz" wrap="square" lIns="134804" tIns="134804" rIns="134804" bIns="134804" numCol="1" spcCol="1270" anchor="t" anchorCtr="0">
            <a:noAutofit/>
          </a:bodyPr>
          <a:lstStyle/>
          <a:p>
            <a:pPr marL="0" marR="0" lvl="1" indent="0" algn="ctr" defTabSz="560515" eaLnBrk="1" fontAlgn="auto" latinLnBrk="0" hangingPunct="1">
              <a:lnSpc>
                <a:spcPct val="90000"/>
              </a:lnSpc>
              <a:spcBef>
                <a:spcPct val="0"/>
              </a:spcBef>
              <a:spcAft>
                <a:spcPct val="15000"/>
              </a:spcAft>
              <a:buClrTx/>
              <a:buSzTx/>
              <a:buFontTx/>
              <a:buNone/>
              <a:tabLst/>
              <a:defRPr/>
            </a:pPr>
            <a:r>
              <a:rPr kumimoji="0" lang="en-US" sz="125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Evaluation phase: </a:t>
            </a:r>
          </a:p>
        </p:txBody>
      </p:sp>
      <p:sp>
        <p:nvSpPr>
          <p:cNvPr id="70" name="Freeform: Shape 5">
            <a:extLst>
              <a:ext uri="{FF2B5EF4-FFF2-40B4-BE49-F238E27FC236}">
                <a16:creationId xmlns:a16="http://schemas.microsoft.com/office/drawing/2014/main" id="{E3E12BAE-7D80-9F8B-C552-0C59ED5D31B3}"/>
              </a:ext>
            </a:extLst>
          </p:cNvPr>
          <p:cNvSpPr/>
          <p:nvPr/>
        </p:nvSpPr>
        <p:spPr>
          <a:xfrm>
            <a:off x="2036941" y="2836436"/>
            <a:ext cx="334274" cy="132168"/>
          </a:xfrm>
          <a:custGeom>
            <a:avLst/>
            <a:gdLst>
              <a:gd name="connsiteX0" fmla="*/ 0 w 464680"/>
              <a:gd name="connsiteY0" fmla="*/ 71996 h 359980"/>
              <a:gd name="connsiteX1" fmla="*/ 284690 w 464680"/>
              <a:gd name="connsiteY1" fmla="*/ 71996 h 359980"/>
              <a:gd name="connsiteX2" fmla="*/ 284690 w 464680"/>
              <a:gd name="connsiteY2" fmla="*/ 0 h 359980"/>
              <a:gd name="connsiteX3" fmla="*/ 464680 w 464680"/>
              <a:gd name="connsiteY3" fmla="*/ 179990 h 359980"/>
              <a:gd name="connsiteX4" fmla="*/ 284690 w 464680"/>
              <a:gd name="connsiteY4" fmla="*/ 359980 h 359980"/>
              <a:gd name="connsiteX5" fmla="*/ 284690 w 464680"/>
              <a:gd name="connsiteY5" fmla="*/ 287984 h 359980"/>
              <a:gd name="connsiteX6" fmla="*/ 0 w 464680"/>
              <a:gd name="connsiteY6" fmla="*/ 287984 h 359980"/>
              <a:gd name="connsiteX7" fmla="*/ 0 w 464680"/>
              <a:gd name="connsiteY7" fmla="*/ 71996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680" h="359980">
                <a:moveTo>
                  <a:pt x="0" y="71996"/>
                </a:moveTo>
                <a:lnTo>
                  <a:pt x="284690" y="71996"/>
                </a:lnTo>
                <a:lnTo>
                  <a:pt x="284690" y="0"/>
                </a:lnTo>
                <a:lnTo>
                  <a:pt x="464680" y="179990"/>
                </a:lnTo>
                <a:lnTo>
                  <a:pt x="284690" y="359980"/>
                </a:lnTo>
                <a:lnTo>
                  <a:pt x="284690" y="287984"/>
                </a:lnTo>
                <a:lnTo>
                  <a:pt x="0" y="287984"/>
                </a:lnTo>
                <a:lnTo>
                  <a:pt x="0" y="71996"/>
                </a:lnTo>
                <a:close/>
              </a:path>
            </a:pathLst>
          </a:custGeom>
          <a:solidFill>
            <a:srgbClr val="4472C4">
              <a:tint val="60000"/>
              <a:hueOff val="0"/>
              <a:satOff val="0"/>
              <a:lumOff val="0"/>
              <a:alphaOff val="0"/>
            </a:srgbClr>
          </a:solidFill>
          <a:ln>
            <a:noFill/>
          </a:ln>
          <a:effectLst/>
        </p:spPr>
        <p:txBody>
          <a:bodyPr spcFirstLastPara="0" vert="horz" wrap="square" lIns="0" tIns="71996" rIns="107994" bIns="71996"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hr-HR"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1" name="Freeform: Shape 2">
            <a:extLst>
              <a:ext uri="{FF2B5EF4-FFF2-40B4-BE49-F238E27FC236}">
                <a16:creationId xmlns:a16="http://schemas.microsoft.com/office/drawing/2014/main" id="{9411021A-BBD4-B60D-2232-4852D363190C}"/>
              </a:ext>
            </a:extLst>
          </p:cNvPr>
          <p:cNvSpPr/>
          <p:nvPr/>
        </p:nvSpPr>
        <p:spPr>
          <a:xfrm>
            <a:off x="588562" y="2146484"/>
            <a:ext cx="1408365" cy="1465011"/>
          </a:xfrm>
          <a:custGeom>
            <a:avLst/>
            <a:gdLst>
              <a:gd name="connsiteX0" fmla="*/ 0 w 1445872"/>
              <a:gd name="connsiteY0" fmla="*/ 76236 h 762362"/>
              <a:gd name="connsiteX1" fmla="*/ 76236 w 1445872"/>
              <a:gd name="connsiteY1" fmla="*/ 0 h 762362"/>
              <a:gd name="connsiteX2" fmla="*/ 1369636 w 1445872"/>
              <a:gd name="connsiteY2" fmla="*/ 0 h 762362"/>
              <a:gd name="connsiteX3" fmla="*/ 1445872 w 1445872"/>
              <a:gd name="connsiteY3" fmla="*/ 76236 h 762362"/>
              <a:gd name="connsiteX4" fmla="*/ 1445872 w 1445872"/>
              <a:gd name="connsiteY4" fmla="*/ 686126 h 762362"/>
              <a:gd name="connsiteX5" fmla="*/ 1369636 w 1445872"/>
              <a:gd name="connsiteY5" fmla="*/ 762362 h 762362"/>
              <a:gd name="connsiteX6" fmla="*/ 76236 w 1445872"/>
              <a:gd name="connsiteY6" fmla="*/ 762362 h 762362"/>
              <a:gd name="connsiteX7" fmla="*/ 0 w 1445872"/>
              <a:gd name="connsiteY7" fmla="*/ 686126 h 762362"/>
              <a:gd name="connsiteX8" fmla="*/ 0 w 1445872"/>
              <a:gd name="connsiteY8" fmla="*/ 76236 h 76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762362">
                <a:moveTo>
                  <a:pt x="0" y="76236"/>
                </a:moveTo>
                <a:cubicBezTo>
                  <a:pt x="0" y="34132"/>
                  <a:pt x="34132" y="0"/>
                  <a:pt x="76236" y="0"/>
                </a:cubicBezTo>
                <a:lnTo>
                  <a:pt x="1369636" y="0"/>
                </a:lnTo>
                <a:cubicBezTo>
                  <a:pt x="1411740" y="0"/>
                  <a:pt x="1445872" y="34132"/>
                  <a:pt x="1445872" y="76236"/>
                </a:cubicBezTo>
                <a:lnTo>
                  <a:pt x="1445872" y="686126"/>
                </a:lnTo>
                <a:cubicBezTo>
                  <a:pt x="1445872" y="728230"/>
                  <a:pt x="1411740" y="762362"/>
                  <a:pt x="1369636" y="762362"/>
                </a:cubicBezTo>
                <a:lnTo>
                  <a:pt x="76236" y="762362"/>
                </a:lnTo>
                <a:cubicBezTo>
                  <a:pt x="34132" y="762362"/>
                  <a:pt x="0" y="728230"/>
                  <a:pt x="0" y="686126"/>
                </a:cubicBezTo>
                <a:lnTo>
                  <a:pt x="0" y="76236"/>
                </a:lnTo>
                <a:close/>
              </a:path>
            </a:pathLst>
          </a:custGeom>
          <a:solidFill>
            <a:srgbClr val="4472C4">
              <a:lumMod val="75000"/>
            </a:srgbClr>
          </a:solidFill>
          <a:ln w="12700" cap="flat" cmpd="sng" algn="ctr">
            <a:solidFill>
              <a:sysClr val="window" lastClr="FFFFFF"/>
            </a:solidFill>
            <a:prstDash val="solid"/>
            <a:miter lim="800000"/>
          </a:ln>
          <a:effectLst/>
        </p:spPr>
        <p:txBody>
          <a:bodyPr spcFirstLastPara="0" vert="horz" wrap="square" lIns="92456" tIns="92456" rIns="92456" bIns="303651" numCol="1" spcCol="1270" anchor="ctr" anchorCtr="0">
            <a:noAutofit/>
          </a:bodyPr>
          <a:lstStyle/>
          <a:p>
            <a:pPr marL="0" marR="0" lvl="0" indent="0" algn="ctr" defTabSz="560515" eaLnBrk="1" fontAlgn="auto" latinLnBrk="0" hangingPunct="1">
              <a:lnSpc>
                <a:spcPct val="90000"/>
              </a:lnSpc>
              <a:spcBef>
                <a:spcPct val="0"/>
              </a:spcBef>
              <a:spcAft>
                <a:spcPct val="35000"/>
              </a:spcAft>
              <a:buClrTx/>
              <a:buSzTx/>
              <a:buFontTx/>
              <a:buNone/>
              <a:tabLst/>
              <a:defRPr/>
            </a:pPr>
            <a:endPar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rPr>
              <a:t>Stage 1:</a:t>
            </a: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 Submit the Concept Note</a:t>
            </a:r>
          </a:p>
        </p:txBody>
      </p:sp>
      <p:sp>
        <p:nvSpPr>
          <p:cNvPr id="72" name="Freeform: Shape 4">
            <a:extLst>
              <a:ext uri="{FF2B5EF4-FFF2-40B4-BE49-F238E27FC236}">
                <a16:creationId xmlns:a16="http://schemas.microsoft.com/office/drawing/2014/main" id="{684693F4-37D4-B22F-80D3-93112228C6F2}"/>
              </a:ext>
            </a:extLst>
          </p:cNvPr>
          <p:cNvSpPr/>
          <p:nvPr/>
        </p:nvSpPr>
        <p:spPr>
          <a:xfrm>
            <a:off x="2411229" y="2146484"/>
            <a:ext cx="1361914" cy="1465011"/>
          </a:xfrm>
          <a:custGeom>
            <a:avLst/>
            <a:gdLst>
              <a:gd name="connsiteX0" fmla="*/ 0 w 1445872"/>
              <a:gd name="connsiteY0" fmla="*/ 144587 h 2759737"/>
              <a:gd name="connsiteX1" fmla="*/ 144587 w 1445872"/>
              <a:gd name="connsiteY1" fmla="*/ 0 h 2759737"/>
              <a:gd name="connsiteX2" fmla="*/ 1301285 w 1445872"/>
              <a:gd name="connsiteY2" fmla="*/ 0 h 2759737"/>
              <a:gd name="connsiteX3" fmla="*/ 1445872 w 1445872"/>
              <a:gd name="connsiteY3" fmla="*/ 144587 h 2759737"/>
              <a:gd name="connsiteX4" fmla="*/ 1445872 w 1445872"/>
              <a:gd name="connsiteY4" fmla="*/ 2615150 h 2759737"/>
              <a:gd name="connsiteX5" fmla="*/ 1301285 w 1445872"/>
              <a:gd name="connsiteY5" fmla="*/ 2759737 h 2759737"/>
              <a:gd name="connsiteX6" fmla="*/ 144587 w 1445872"/>
              <a:gd name="connsiteY6" fmla="*/ 2759737 h 2759737"/>
              <a:gd name="connsiteX7" fmla="*/ 0 w 1445872"/>
              <a:gd name="connsiteY7" fmla="*/ 2615150 h 2759737"/>
              <a:gd name="connsiteX8" fmla="*/ 0 w 1445872"/>
              <a:gd name="connsiteY8" fmla="*/ 144587 h 275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2759737">
                <a:moveTo>
                  <a:pt x="0" y="144587"/>
                </a:moveTo>
                <a:cubicBezTo>
                  <a:pt x="0" y="64734"/>
                  <a:pt x="64734" y="0"/>
                  <a:pt x="144587" y="0"/>
                </a:cubicBezTo>
                <a:lnTo>
                  <a:pt x="1301285" y="0"/>
                </a:lnTo>
                <a:cubicBezTo>
                  <a:pt x="1381138" y="0"/>
                  <a:pt x="1445872" y="64734"/>
                  <a:pt x="1445872" y="144587"/>
                </a:cubicBezTo>
                <a:lnTo>
                  <a:pt x="1445872" y="2615150"/>
                </a:lnTo>
                <a:cubicBezTo>
                  <a:pt x="1445872" y="2695003"/>
                  <a:pt x="1381138" y="2759737"/>
                  <a:pt x="1301285" y="2759737"/>
                </a:cubicBezTo>
                <a:lnTo>
                  <a:pt x="144587" y="2759737"/>
                </a:lnTo>
                <a:cubicBezTo>
                  <a:pt x="64734" y="2759737"/>
                  <a:pt x="0" y="2695003"/>
                  <a:pt x="0" y="2615150"/>
                </a:cubicBezTo>
                <a:lnTo>
                  <a:pt x="0" y="144587"/>
                </a:lnTo>
                <a:close/>
              </a:path>
            </a:pathLst>
          </a:custGeom>
          <a:solidFill>
            <a:srgbClr val="4472C4">
              <a:lumMod val="20000"/>
              <a:lumOff val="80000"/>
              <a:alpha val="30000"/>
            </a:srgbClr>
          </a:solidFill>
          <a:ln w="12700" cap="flat" cmpd="sng" algn="ctr">
            <a:solidFill>
              <a:srgbClr val="4472C4">
                <a:hueOff val="0"/>
                <a:satOff val="0"/>
                <a:lumOff val="0"/>
                <a:alphaOff val="0"/>
              </a:srgbClr>
            </a:solidFill>
            <a:prstDash val="solid"/>
            <a:miter lim="800000"/>
          </a:ln>
          <a:effectLst/>
        </p:spPr>
        <p:txBody>
          <a:bodyPr spcFirstLastPara="0" vert="horz" wrap="square" lIns="134804" tIns="134804" rIns="134804" bIns="134804" numCol="1" spcCol="1270" anchor="t" anchorCtr="0">
            <a:noAutofit/>
          </a:bodyPr>
          <a:lstStyle/>
          <a:p>
            <a:pPr marL="0" marR="0" lvl="1" indent="0" algn="ctr" defTabSz="560515" eaLnBrk="1" fontAlgn="auto" latinLnBrk="0" hangingPunct="1">
              <a:lnSpc>
                <a:spcPct val="90000"/>
              </a:lnSpc>
              <a:spcBef>
                <a:spcPct val="0"/>
              </a:spcBef>
              <a:spcAft>
                <a:spcPct val="15000"/>
              </a:spcAft>
              <a:buClrTx/>
              <a:buSzTx/>
              <a:buFontTx/>
              <a:buNone/>
              <a:tabLst/>
              <a:defRPr/>
            </a:pPr>
            <a:r>
              <a:rPr kumimoji="0" lang="en-US" sz="125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Evaluation phase: </a:t>
            </a:r>
          </a:p>
        </p:txBody>
      </p:sp>
      <p:sp>
        <p:nvSpPr>
          <p:cNvPr id="73" name="Flowchart: Merge 72">
            <a:extLst>
              <a:ext uri="{FF2B5EF4-FFF2-40B4-BE49-F238E27FC236}">
                <a16:creationId xmlns:a16="http://schemas.microsoft.com/office/drawing/2014/main" id="{C38240B9-E11B-8F57-7D64-7DC3EC7CFA4B}"/>
              </a:ext>
            </a:extLst>
          </p:cNvPr>
          <p:cNvSpPr/>
          <p:nvPr/>
        </p:nvSpPr>
        <p:spPr>
          <a:xfrm rot="16200000">
            <a:off x="3418048" y="2423279"/>
            <a:ext cx="1918936" cy="1080574"/>
          </a:xfrm>
          <a:prstGeom prst="flowChartMerge">
            <a:avLst/>
          </a:prstGeom>
          <a:solidFill>
            <a:schemeClr val="bg2">
              <a:lumMod val="90000"/>
            </a:schemeClr>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307DEEA6-5E98-518C-CCBE-F75398382A7A}"/>
              </a:ext>
            </a:extLst>
          </p:cNvPr>
          <p:cNvSpPr txBox="1"/>
          <p:nvPr/>
        </p:nvSpPr>
        <p:spPr>
          <a:xfrm>
            <a:off x="3821423" y="2863983"/>
            <a:ext cx="1059630" cy="258532"/>
          </a:xfrm>
          <a:prstGeom prst="rect">
            <a:avLst/>
          </a:prstGeom>
          <a:noFill/>
        </p:spPr>
        <p:txBody>
          <a:bodyPr wrap="square">
            <a:spAutoFit/>
          </a:bodyPr>
          <a:lstStyle/>
          <a:p>
            <a:pPr marL="0" lvl="1" defTabSz="560515">
              <a:lnSpc>
                <a:spcPct val="90000"/>
              </a:lnSpc>
              <a:spcBef>
                <a:spcPct val="0"/>
              </a:spcBef>
              <a:spcAft>
                <a:spcPct val="15000"/>
              </a:spcAft>
            </a:pPr>
            <a:r>
              <a:rPr lang="en-US" sz="1150" i="1" dirty="0" smtClean="0">
                <a:solidFill>
                  <a:prstClr val="black"/>
                </a:solidFill>
                <a:latin typeface="Calibri" panose="020F0502020204030204"/>
              </a:rPr>
              <a:t>Shortlis</a:t>
            </a:r>
            <a:r>
              <a:rPr lang="hr-HR" sz="1150" i="1" dirty="0" smtClean="0">
                <a:solidFill>
                  <a:prstClr val="black"/>
                </a:solidFill>
                <a:latin typeface="Calibri" panose="020F0502020204030204"/>
              </a:rPr>
              <a:t>t</a:t>
            </a:r>
            <a:endParaRPr lang="hr-HR" sz="1150" i="1" dirty="0">
              <a:solidFill>
                <a:prstClr val="black"/>
              </a:solidFill>
              <a:latin typeface="Calibri" panose="020F0502020204030204"/>
            </a:endParaRPr>
          </a:p>
        </p:txBody>
      </p:sp>
      <p:sp>
        <p:nvSpPr>
          <p:cNvPr id="75" name="TextBox 74">
            <a:extLst>
              <a:ext uri="{FF2B5EF4-FFF2-40B4-BE49-F238E27FC236}">
                <a16:creationId xmlns:a16="http://schemas.microsoft.com/office/drawing/2014/main" id="{75CE4ABC-4FED-F22A-5BEF-A969DC4412B2}"/>
              </a:ext>
            </a:extLst>
          </p:cNvPr>
          <p:cNvSpPr txBox="1"/>
          <p:nvPr/>
        </p:nvSpPr>
        <p:spPr>
          <a:xfrm>
            <a:off x="3961093" y="3610391"/>
            <a:ext cx="1762306" cy="507831"/>
          </a:xfrm>
          <a:prstGeom prst="rect">
            <a:avLst/>
          </a:prstGeom>
          <a:noFill/>
        </p:spPr>
        <p:txBody>
          <a:bodyPr wrap="square">
            <a:spAutoFit/>
          </a:bodyPr>
          <a:lstStyle/>
          <a:p>
            <a:pPr marL="0" lvl="1" algn="ctr" defTabSz="560515">
              <a:lnSpc>
                <a:spcPct val="90000"/>
              </a:lnSpc>
              <a:spcBef>
                <a:spcPct val="0"/>
              </a:spcBef>
              <a:spcAft>
                <a:spcPct val="15000"/>
              </a:spcAft>
            </a:pPr>
            <a:r>
              <a:rPr lang="en-US" sz="1000" i="1" dirty="0">
                <a:solidFill>
                  <a:prstClr val="white">
                    <a:lumMod val="50000"/>
                  </a:prstClr>
                </a:solidFill>
                <a:latin typeface="Calibri" panose="020F0502020204030204"/>
              </a:rPr>
              <a:t>Shortlisted applicants are invited to prepare the Full Application </a:t>
            </a:r>
            <a:endParaRPr lang="hr-HR" sz="1000" i="1" dirty="0">
              <a:solidFill>
                <a:prstClr val="white">
                  <a:lumMod val="50000"/>
                </a:prstClr>
              </a:solidFill>
              <a:latin typeface="Calibri" panose="020F0502020204030204"/>
            </a:endParaRPr>
          </a:p>
        </p:txBody>
      </p:sp>
      <p:sp>
        <p:nvSpPr>
          <p:cNvPr id="76" name="TextBox 75">
            <a:extLst>
              <a:ext uri="{FF2B5EF4-FFF2-40B4-BE49-F238E27FC236}">
                <a16:creationId xmlns:a16="http://schemas.microsoft.com/office/drawing/2014/main" id="{96E33619-02F8-17A5-7841-832AA8CB6F48}"/>
              </a:ext>
            </a:extLst>
          </p:cNvPr>
          <p:cNvSpPr txBox="1"/>
          <p:nvPr/>
        </p:nvSpPr>
        <p:spPr>
          <a:xfrm>
            <a:off x="6804100" y="2785708"/>
            <a:ext cx="1358234" cy="634789"/>
          </a:xfrm>
          <a:prstGeom prst="rect">
            <a:avLst/>
          </a:prstGeom>
          <a:noFill/>
        </p:spPr>
        <p:txBody>
          <a:bodyPr wrap="square">
            <a:spAutoFit/>
          </a:bodyPr>
          <a:lstStyle/>
          <a:p>
            <a:pPr marL="277178" lvl="1" indent="-277178" defTabSz="560515">
              <a:lnSpc>
                <a:spcPct val="90000"/>
              </a:lnSpc>
              <a:spcBef>
                <a:spcPct val="0"/>
              </a:spcBef>
              <a:spcAft>
                <a:spcPct val="15000"/>
              </a:spcAft>
              <a:buFont typeface="Wingdings" panose="05000000000000000000" pitchFamily="2" charset="2"/>
              <a:buChar char="ü"/>
            </a:pPr>
            <a:r>
              <a:rPr lang="hr-HR" sz="1164" dirty="0">
                <a:solidFill>
                  <a:prstClr val="black"/>
                </a:solidFill>
                <a:latin typeface="Calibri" panose="020F0502020204030204"/>
              </a:rPr>
              <a:t>Administrative</a:t>
            </a:r>
            <a:endParaRPr lang="en-US" sz="1164" dirty="0">
              <a:solidFill>
                <a:prstClr val="black"/>
              </a:solidFill>
              <a:latin typeface="Calibri" panose="020F0502020204030204"/>
            </a:endParaRPr>
          </a:p>
          <a:p>
            <a:pPr marL="277178" lvl="1" indent="-277178" defTabSz="560515">
              <a:lnSpc>
                <a:spcPct val="90000"/>
              </a:lnSpc>
              <a:spcBef>
                <a:spcPct val="0"/>
              </a:spcBef>
              <a:spcAft>
                <a:spcPct val="15000"/>
              </a:spcAft>
              <a:buFont typeface="Wingdings" panose="05000000000000000000" pitchFamily="2" charset="2"/>
              <a:buChar char="ü"/>
            </a:pPr>
            <a:r>
              <a:rPr lang="en-US" sz="1164" dirty="0">
                <a:solidFill>
                  <a:prstClr val="black"/>
                </a:solidFill>
                <a:latin typeface="Calibri" panose="020F0502020204030204"/>
              </a:rPr>
              <a:t>Eligibility</a:t>
            </a:r>
            <a:endParaRPr lang="hr-HR" sz="1200" dirty="0">
              <a:solidFill>
                <a:prstClr val="black"/>
              </a:solidFill>
              <a:latin typeface="Calibri" panose="020F0502020204030204"/>
            </a:endParaRPr>
          </a:p>
          <a:p>
            <a:pPr marL="277178" lvl="1" indent="-277178" defTabSz="560515">
              <a:lnSpc>
                <a:spcPct val="90000"/>
              </a:lnSpc>
              <a:spcBef>
                <a:spcPct val="0"/>
              </a:spcBef>
              <a:spcAft>
                <a:spcPct val="15000"/>
              </a:spcAft>
              <a:buFont typeface="Wingdings" panose="05000000000000000000" pitchFamily="2" charset="2"/>
              <a:buChar char="ü"/>
            </a:pPr>
            <a:r>
              <a:rPr lang="hr-HR" sz="1200" dirty="0" smtClean="0">
                <a:solidFill>
                  <a:prstClr val="black"/>
                </a:solidFill>
                <a:latin typeface="Calibri" panose="020F0502020204030204"/>
              </a:rPr>
              <a:t>Quality</a:t>
            </a:r>
          </a:p>
        </p:txBody>
      </p:sp>
      <p:sp>
        <p:nvSpPr>
          <p:cNvPr id="77" name="Freeform: Shape 24">
            <a:extLst>
              <a:ext uri="{FF2B5EF4-FFF2-40B4-BE49-F238E27FC236}">
                <a16:creationId xmlns:a16="http://schemas.microsoft.com/office/drawing/2014/main" id="{17FA2279-D0C6-B680-B652-DE10A5EC0C24}"/>
              </a:ext>
            </a:extLst>
          </p:cNvPr>
          <p:cNvSpPr/>
          <p:nvPr/>
        </p:nvSpPr>
        <p:spPr>
          <a:xfrm>
            <a:off x="9298354" y="2146484"/>
            <a:ext cx="2179843" cy="679035"/>
          </a:xfrm>
          <a:custGeom>
            <a:avLst/>
            <a:gdLst>
              <a:gd name="connsiteX0" fmla="*/ 0 w 1445872"/>
              <a:gd name="connsiteY0" fmla="*/ 76236 h 762362"/>
              <a:gd name="connsiteX1" fmla="*/ 76236 w 1445872"/>
              <a:gd name="connsiteY1" fmla="*/ 0 h 762362"/>
              <a:gd name="connsiteX2" fmla="*/ 1369636 w 1445872"/>
              <a:gd name="connsiteY2" fmla="*/ 0 h 762362"/>
              <a:gd name="connsiteX3" fmla="*/ 1445872 w 1445872"/>
              <a:gd name="connsiteY3" fmla="*/ 76236 h 762362"/>
              <a:gd name="connsiteX4" fmla="*/ 1445872 w 1445872"/>
              <a:gd name="connsiteY4" fmla="*/ 686126 h 762362"/>
              <a:gd name="connsiteX5" fmla="*/ 1369636 w 1445872"/>
              <a:gd name="connsiteY5" fmla="*/ 762362 h 762362"/>
              <a:gd name="connsiteX6" fmla="*/ 76236 w 1445872"/>
              <a:gd name="connsiteY6" fmla="*/ 762362 h 762362"/>
              <a:gd name="connsiteX7" fmla="*/ 0 w 1445872"/>
              <a:gd name="connsiteY7" fmla="*/ 686126 h 762362"/>
              <a:gd name="connsiteX8" fmla="*/ 0 w 1445872"/>
              <a:gd name="connsiteY8" fmla="*/ 76236 h 76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762362">
                <a:moveTo>
                  <a:pt x="0" y="76236"/>
                </a:moveTo>
                <a:cubicBezTo>
                  <a:pt x="0" y="34132"/>
                  <a:pt x="34132" y="0"/>
                  <a:pt x="76236" y="0"/>
                </a:cubicBezTo>
                <a:lnTo>
                  <a:pt x="1369636" y="0"/>
                </a:lnTo>
                <a:cubicBezTo>
                  <a:pt x="1411740" y="0"/>
                  <a:pt x="1445872" y="34132"/>
                  <a:pt x="1445872" y="76236"/>
                </a:cubicBezTo>
                <a:lnTo>
                  <a:pt x="1445872" y="686126"/>
                </a:lnTo>
                <a:cubicBezTo>
                  <a:pt x="1445872" y="728230"/>
                  <a:pt x="1411740" y="762362"/>
                  <a:pt x="1369636" y="762362"/>
                </a:cubicBezTo>
                <a:lnTo>
                  <a:pt x="76236" y="762362"/>
                </a:lnTo>
                <a:cubicBezTo>
                  <a:pt x="34132" y="762362"/>
                  <a:pt x="0" y="728230"/>
                  <a:pt x="0" y="686126"/>
                </a:cubicBezTo>
                <a:lnTo>
                  <a:pt x="0" y="76236"/>
                </a:lnTo>
                <a:close/>
              </a:path>
            </a:pathLst>
          </a:custGeom>
          <a:solidFill>
            <a:srgbClr val="4472C4">
              <a:lumMod val="7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92456" tIns="92456" rIns="92456" bIns="303651" numCol="1" spcCol="1270" anchor="ctr" anchorCtr="0">
            <a:noAutofit/>
          </a:bodyPr>
          <a:lstStyle/>
          <a:p>
            <a:pPr marL="0" marR="0" lvl="0" indent="0" algn="ctr" defTabSz="560515" eaLnBrk="1" fontAlgn="auto" latinLnBrk="0" hangingPunct="1">
              <a:lnSpc>
                <a:spcPct val="90000"/>
              </a:lnSpc>
              <a:spcBef>
                <a:spcPct val="0"/>
              </a:spcBef>
              <a:spcAft>
                <a:spcPct val="35000"/>
              </a:spcAft>
              <a:buClrTx/>
              <a:buSzTx/>
              <a:buFontTx/>
              <a:buNone/>
              <a:tabLst/>
              <a:defRPr/>
            </a:pPr>
            <a:endPar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Budget clearing</a:t>
            </a:r>
            <a:endPar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E&amp;S screening and risk assessment</a:t>
            </a:r>
          </a:p>
        </p:txBody>
      </p:sp>
      <p:sp>
        <p:nvSpPr>
          <p:cNvPr id="78" name="Freeform: Shape 27">
            <a:extLst>
              <a:ext uri="{FF2B5EF4-FFF2-40B4-BE49-F238E27FC236}">
                <a16:creationId xmlns:a16="http://schemas.microsoft.com/office/drawing/2014/main" id="{4EB04A2E-875E-7A48-9C01-8846451830F2}"/>
              </a:ext>
            </a:extLst>
          </p:cNvPr>
          <p:cNvSpPr/>
          <p:nvPr/>
        </p:nvSpPr>
        <p:spPr>
          <a:xfrm>
            <a:off x="9298354" y="3103103"/>
            <a:ext cx="2179843" cy="621172"/>
          </a:xfrm>
          <a:custGeom>
            <a:avLst/>
            <a:gdLst>
              <a:gd name="connsiteX0" fmla="*/ 0 w 1445872"/>
              <a:gd name="connsiteY0" fmla="*/ 76236 h 762362"/>
              <a:gd name="connsiteX1" fmla="*/ 76236 w 1445872"/>
              <a:gd name="connsiteY1" fmla="*/ 0 h 762362"/>
              <a:gd name="connsiteX2" fmla="*/ 1369636 w 1445872"/>
              <a:gd name="connsiteY2" fmla="*/ 0 h 762362"/>
              <a:gd name="connsiteX3" fmla="*/ 1445872 w 1445872"/>
              <a:gd name="connsiteY3" fmla="*/ 76236 h 762362"/>
              <a:gd name="connsiteX4" fmla="*/ 1445872 w 1445872"/>
              <a:gd name="connsiteY4" fmla="*/ 686126 h 762362"/>
              <a:gd name="connsiteX5" fmla="*/ 1369636 w 1445872"/>
              <a:gd name="connsiteY5" fmla="*/ 762362 h 762362"/>
              <a:gd name="connsiteX6" fmla="*/ 76236 w 1445872"/>
              <a:gd name="connsiteY6" fmla="*/ 762362 h 762362"/>
              <a:gd name="connsiteX7" fmla="*/ 0 w 1445872"/>
              <a:gd name="connsiteY7" fmla="*/ 686126 h 762362"/>
              <a:gd name="connsiteX8" fmla="*/ 0 w 1445872"/>
              <a:gd name="connsiteY8" fmla="*/ 76236 h 76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762362">
                <a:moveTo>
                  <a:pt x="0" y="76236"/>
                </a:moveTo>
                <a:cubicBezTo>
                  <a:pt x="0" y="34132"/>
                  <a:pt x="34132" y="0"/>
                  <a:pt x="76236" y="0"/>
                </a:cubicBezTo>
                <a:lnTo>
                  <a:pt x="1369636" y="0"/>
                </a:lnTo>
                <a:cubicBezTo>
                  <a:pt x="1411740" y="0"/>
                  <a:pt x="1445872" y="34132"/>
                  <a:pt x="1445872" y="76236"/>
                </a:cubicBezTo>
                <a:lnTo>
                  <a:pt x="1445872" y="686126"/>
                </a:lnTo>
                <a:cubicBezTo>
                  <a:pt x="1445872" y="728230"/>
                  <a:pt x="1411740" y="762362"/>
                  <a:pt x="1369636" y="762362"/>
                </a:cubicBezTo>
                <a:lnTo>
                  <a:pt x="76236" y="762362"/>
                </a:lnTo>
                <a:cubicBezTo>
                  <a:pt x="34132" y="762362"/>
                  <a:pt x="0" y="728230"/>
                  <a:pt x="0" y="686126"/>
                </a:cubicBezTo>
                <a:lnTo>
                  <a:pt x="0" y="76236"/>
                </a:lnTo>
                <a:close/>
              </a:path>
            </a:pathLst>
          </a:custGeom>
          <a:solidFill>
            <a:srgbClr val="70AD47"/>
          </a:solidFill>
          <a:ln w="12700" cap="flat" cmpd="sng" algn="ctr">
            <a:solidFill>
              <a:sysClr val="window" lastClr="FFFFFF">
                <a:hueOff val="0"/>
                <a:satOff val="0"/>
                <a:lumOff val="0"/>
                <a:alphaOff val="0"/>
              </a:sysClr>
            </a:solidFill>
            <a:prstDash val="solid"/>
            <a:miter lim="800000"/>
          </a:ln>
          <a:effectLst/>
        </p:spPr>
        <p:txBody>
          <a:bodyPr spcFirstLastPara="0" vert="horz" wrap="square" lIns="92456" tIns="92456" rIns="92456" bIns="303651" numCol="1" spcCol="1270" anchor="ctr" anchorCtr="0">
            <a:noAutofit/>
          </a:bodyPr>
          <a:lstStyle/>
          <a:p>
            <a:pPr marL="0" marR="0" lvl="0" indent="0" algn="ctr" defTabSz="560515" eaLnBrk="1" fontAlgn="auto" latinLnBrk="0" hangingPunct="1">
              <a:lnSpc>
                <a:spcPct val="90000"/>
              </a:lnSpc>
              <a:spcBef>
                <a:spcPct val="0"/>
              </a:spcBef>
              <a:spcAft>
                <a:spcPct val="35000"/>
              </a:spcAft>
              <a:buClrTx/>
              <a:buSzTx/>
              <a:buFontTx/>
              <a:buNone/>
              <a:tabLst/>
              <a:defRPr/>
            </a:pPr>
            <a:endPar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rPr>
              <a:t>Award decision on funding</a:t>
            </a: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Signing </a:t>
            </a:r>
            <a:r>
              <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rPr>
              <a:t>Grant </a:t>
            </a:r>
            <a:r>
              <a:rPr kumimoji="0" lang="hr-HR" sz="1250" b="1" i="0" u="none" strike="noStrike" kern="0" cap="none" spc="0" normalizeH="0" baseline="0" noProof="0" smtClean="0">
                <a:ln>
                  <a:noFill/>
                </a:ln>
                <a:solidFill>
                  <a:prstClr val="white"/>
                </a:solidFill>
                <a:effectLst/>
                <a:uLnTx/>
                <a:uFillTx/>
                <a:latin typeface="Calibri" panose="020F0502020204030204"/>
                <a:ea typeface="+mn-ea"/>
                <a:cs typeface="+mn-cs"/>
              </a:rPr>
              <a:t>Agreement</a:t>
            </a:r>
            <a:endPar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9" name="Freeform: Shape 28">
            <a:extLst>
              <a:ext uri="{FF2B5EF4-FFF2-40B4-BE49-F238E27FC236}">
                <a16:creationId xmlns:a16="http://schemas.microsoft.com/office/drawing/2014/main" id="{DDF37391-EE5E-A3F4-FAA4-F95D4CA78AC5}"/>
              </a:ext>
            </a:extLst>
          </p:cNvPr>
          <p:cNvSpPr/>
          <p:nvPr/>
        </p:nvSpPr>
        <p:spPr>
          <a:xfrm>
            <a:off x="4933744" y="2146484"/>
            <a:ext cx="1423460" cy="1465011"/>
          </a:xfrm>
          <a:custGeom>
            <a:avLst/>
            <a:gdLst>
              <a:gd name="connsiteX0" fmla="*/ 0 w 1445872"/>
              <a:gd name="connsiteY0" fmla="*/ 76236 h 762362"/>
              <a:gd name="connsiteX1" fmla="*/ 76236 w 1445872"/>
              <a:gd name="connsiteY1" fmla="*/ 0 h 762362"/>
              <a:gd name="connsiteX2" fmla="*/ 1369636 w 1445872"/>
              <a:gd name="connsiteY2" fmla="*/ 0 h 762362"/>
              <a:gd name="connsiteX3" fmla="*/ 1445872 w 1445872"/>
              <a:gd name="connsiteY3" fmla="*/ 76236 h 762362"/>
              <a:gd name="connsiteX4" fmla="*/ 1445872 w 1445872"/>
              <a:gd name="connsiteY4" fmla="*/ 686126 h 762362"/>
              <a:gd name="connsiteX5" fmla="*/ 1369636 w 1445872"/>
              <a:gd name="connsiteY5" fmla="*/ 762362 h 762362"/>
              <a:gd name="connsiteX6" fmla="*/ 76236 w 1445872"/>
              <a:gd name="connsiteY6" fmla="*/ 762362 h 762362"/>
              <a:gd name="connsiteX7" fmla="*/ 0 w 1445872"/>
              <a:gd name="connsiteY7" fmla="*/ 686126 h 762362"/>
              <a:gd name="connsiteX8" fmla="*/ 0 w 1445872"/>
              <a:gd name="connsiteY8" fmla="*/ 76236 h 76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72" h="762362">
                <a:moveTo>
                  <a:pt x="0" y="76236"/>
                </a:moveTo>
                <a:cubicBezTo>
                  <a:pt x="0" y="34132"/>
                  <a:pt x="34132" y="0"/>
                  <a:pt x="76236" y="0"/>
                </a:cubicBezTo>
                <a:lnTo>
                  <a:pt x="1369636" y="0"/>
                </a:lnTo>
                <a:cubicBezTo>
                  <a:pt x="1411740" y="0"/>
                  <a:pt x="1445872" y="34132"/>
                  <a:pt x="1445872" y="76236"/>
                </a:cubicBezTo>
                <a:lnTo>
                  <a:pt x="1445872" y="686126"/>
                </a:lnTo>
                <a:cubicBezTo>
                  <a:pt x="1445872" y="728230"/>
                  <a:pt x="1411740" y="762362"/>
                  <a:pt x="1369636" y="762362"/>
                </a:cubicBezTo>
                <a:lnTo>
                  <a:pt x="76236" y="762362"/>
                </a:lnTo>
                <a:cubicBezTo>
                  <a:pt x="34132" y="762362"/>
                  <a:pt x="0" y="728230"/>
                  <a:pt x="0" y="686126"/>
                </a:cubicBezTo>
                <a:lnTo>
                  <a:pt x="0" y="76236"/>
                </a:lnTo>
                <a:close/>
              </a:path>
            </a:pathLst>
          </a:custGeom>
          <a:solidFill>
            <a:srgbClr val="4472C4">
              <a:lumMod val="75000"/>
            </a:srgbClr>
          </a:solidFill>
          <a:ln w="12700" cap="flat" cmpd="sng" algn="ctr">
            <a:solidFill>
              <a:sysClr val="window" lastClr="FFFFFF"/>
            </a:solidFill>
            <a:prstDash val="solid"/>
            <a:miter lim="800000"/>
          </a:ln>
          <a:effectLst/>
        </p:spPr>
        <p:txBody>
          <a:bodyPr spcFirstLastPara="0" vert="horz" wrap="square" lIns="92456" tIns="92456" rIns="92456" bIns="303651" numCol="1" spcCol="1270" anchor="ctr" anchorCtr="0">
            <a:noAutofit/>
          </a:bodyPr>
          <a:lstStyle/>
          <a:p>
            <a:pPr marL="0" marR="0" lvl="0" indent="0" algn="ctr" defTabSz="560515" eaLnBrk="1" fontAlgn="auto" latinLnBrk="0" hangingPunct="1">
              <a:lnSpc>
                <a:spcPct val="90000"/>
              </a:lnSpc>
              <a:spcBef>
                <a:spcPct val="0"/>
              </a:spcBef>
              <a:spcAft>
                <a:spcPct val="35000"/>
              </a:spcAft>
              <a:buClrTx/>
              <a:buSzTx/>
              <a:buFontTx/>
              <a:buNone/>
              <a:tabLst/>
              <a:defRPr/>
            </a:pPr>
            <a:endPar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560515" eaLnBrk="1" fontAlgn="auto" latinLnBrk="0" hangingPunct="1">
              <a:lnSpc>
                <a:spcPct val="90000"/>
              </a:lnSpc>
              <a:spcBef>
                <a:spcPct val="0"/>
              </a:spcBef>
              <a:spcAft>
                <a:spcPct val="35000"/>
              </a:spcAft>
              <a:buClrTx/>
              <a:buSzTx/>
              <a:buFontTx/>
              <a:buNone/>
              <a:tabLst/>
              <a:defRPr/>
            </a:pPr>
            <a:r>
              <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rPr>
              <a:t>Stage </a:t>
            </a: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hr-HR" sz="1250" b="1" i="0" u="none" strike="noStrike" kern="0" cap="none" spc="0" normalizeH="0" baseline="0" noProof="0" dirty="0" smtClean="0">
                <a:ln>
                  <a:noFill/>
                </a:ln>
                <a:solidFill>
                  <a:prstClr val="white"/>
                </a:solidFill>
                <a:effectLst/>
                <a:uLnTx/>
                <a:uFillTx/>
                <a:latin typeface="Calibri" panose="020F0502020204030204"/>
                <a:ea typeface="+mn-ea"/>
                <a:cs typeface="+mn-cs"/>
              </a:rPr>
              <a:t>:</a:t>
            </a:r>
            <a:r>
              <a:rPr kumimoji="0" lang="en-US" sz="1250" b="1" i="0" u="none" strike="noStrike" kern="0" cap="none" spc="0" normalizeH="0" baseline="0" noProof="0" dirty="0" smtClean="0">
                <a:ln>
                  <a:noFill/>
                </a:ln>
                <a:solidFill>
                  <a:prstClr val="white"/>
                </a:solidFill>
                <a:effectLst/>
                <a:uLnTx/>
                <a:uFillTx/>
                <a:latin typeface="Calibri" panose="020F0502020204030204"/>
                <a:ea typeface="+mn-ea"/>
                <a:cs typeface="+mn-cs"/>
              </a:rPr>
              <a:t> Submit the Full Application</a:t>
            </a:r>
          </a:p>
        </p:txBody>
      </p:sp>
      <p:sp>
        <p:nvSpPr>
          <p:cNvPr id="80" name="Freeform: Shape 29">
            <a:extLst>
              <a:ext uri="{FF2B5EF4-FFF2-40B4-BE49-F238E27FC236}">
                <a16:creationId xmlns:a16="http://schemas.microsoft.com/office/drawing/2014/main" id="{CB940358-59DF-E7A0-4A67-409F964ED983}"/>
              </a:ext>
            </a:extLst>
          </p:cNvPr>
          <p:cNvSpPr/>
          <p:nvPr/>
        </p:nvSpPr>
        <p:spPr>
          <a:xfrm>
            <a:off x="6397218" y="2836436"/>
            <a:ext cx="334274" cy="132168"/>
          </a:xfrm>
          <a:custGeom>
            <a:avLst/>
            <a:gdLst>
              <a:gd name="connsiteX0" fmla="*/ 0 w 464680"/>
              <a:gd name="connsiteY0" fmla="*/ 71996 h 359980"/>
              <a:gd name="connsiteX1" fmla="*/ 284690 w 464680"/>
              <a:gd name="connsiteY1" fmla="*/ 71996 h 359980"/>
              <a:gd name="connsiteX2" fmla="*/ 284690 w 464680"/>
              <a:gd name="connsiteY2" fmla="*/ 0 h 359980"/>
              <a:gd name="connsiteX3" fmla="*/ 464680 w 464680"/>
              <a:gd name="connsiteY3" fmla="*/ 179990 h 359980"/>
              <a:gd name="connsiteX4" fmla="*/ 284690 w 464680"/>
              <a:gd name="connsiteY4" fmla="*/ 359980 h 359980"/>
              <a:gd name="connsiteX5" fmla="*/ 284690 w 464680"/>
              <a:gd name="connsiteY5" fmla="*/ 287984 h 359980"/>
              <a:gd name="connsiteX6" fmla="*/ 0 w 464680"/>
              <a:gd name="connsiteY6" fmla="*/ 287984 h 359980"/>
              <a:gd name="connsiteX7" fmla="*/ 0 w 464680"/>
              <a:gd name="connsiteY7" fmla="*/ 71996 h 3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680" h="359980">
                <a:moveTo>
                  <a:pt x="0" y="71996"/>
                </a:moveTo>
                <a:lnTo>
                  <a:pt x="284690" y="71996"/>
                </a:lnTo>
                <a:lnTo>
                  <a:pt x="284690" y="0"/>
                </a:lnTo>
                <a:lnTo>
                  <a:pt x="464680" y="179990"/>
                </a:lnTo>
                <a:lnTo>
                  <a:pt x="284690" y="359980"/>
                </a:lnTo>
                <a:lnTo>
                  <a:pt x="284690" y="287984"/>
                </a:lnTo>
                <a:lnTo>
                  <a:pt x="0" y="287984"/>
                </a:lnTo>
                <a:lnTo>
                  <a:pt x="0" y="71996"/>
                </a:lnTo>
                <a:close/>
              </a:path>
            </a:pathLst>
          </a:custGeom>
          <a:solidFill>
            <a:srgbClr val="4472C4">
              <a:tint val="60000"/>
              <a:hueOff val="0"/>
              <a:satOff val="0"/>
              <a:lumOff val="0"/>
              <a:alphaOff val="0"/>
            </a:srgbClr>
          </a:solidFill>
          <a:ln>
            <a:noFill/>
          </a:ln>
          <a:effectLst/>
        </p:spPr>
        <p:txBody>
          <a:bodyPr spcFirstLastPara="0" vert="horz" wrap="square" lIns="0" tIns="71996" rIns="107994" bIns="71996"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hr-HR"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D9544BCD-5D45-651E-1E36-549E4A8A8108}"/>
              </a:ext>
            </a:extLst>
          </p:cNvPr>
          <p:cNvSpPr txBox="1"/>
          <p:nvPr/>
        </p:nvSpPr>
        <p:spPr>
          <a:xfrm>
            <a:off x="483335" y="4278135"/>
            <a:ext cx="1599719" cy="590931"/>
          </a:xfrm>
          <a:prstGeom prst="rect">
            <a:avLst/>
          </a:prstGeom>
          <a:noFill/>
        </p:spPr>
        <p:txBody>
          <a:bodyPr wrap="square">
            <a:spAutoFit/>
          </a:bodyPr>
          <a:lstStyle/>
          <a:p>
            <a:pPr marL="0" lvl="1" algn="ctr" defTabSz="560515">
              <a:lnSpc>
                <a:spcPct val="90000"/>
              </a:lnSpc>
              <a:spcBef>
                <a:spcPct val="0"/>
              </a:spcBef>
              <a:spcAft>
                <a:spcPct val="15000"/>
              </a:spcAft>
            </a:pPr>
            <a:r>
              <a:rPr lang="hr-HR" sz="1200" i="1" dirty="0" smtClean="0">
                <a:solidFill>
                  <a:srgbClr val="4472C4">
                    <a:lumMod val="75000"/>
                  </a:srgbClr>
                </a:solidFill>
                <a:latin typeface="Calibri" panose="020F0502020204030204"/>
              </a:rPr>
              <a:t>30 days</a:t>
            </a:r>
            <a:r>
              <a:rPr lang="en-US" sz="1200" i="1" dirty="0" smtClean="0">
                <a:solidFill>
                  <a:srgbClr val="4472C4">
                    <a:lumMod val="75000"/>
                  </a:srgbClr>
                </a:solidFill>
                <a:latin typeface="Calibri" panose="020F0502020204030204"/>
              </a:rPr>
              <a:t> </a:t>
            </a:r>
            <a:r>
              <a:rPr lang="hr-HR" sz="1200" i="1" dirty="0" smtClean="0">
                <a:solidFill>
                  <a:srgbClr val="4472C4">
                    <a:lumMod val="75000"/>
                  </a:srgbClr>
                </a:solidFill>
                <a:latin typeface="Calibri" panose="020F0502020204030204"/>
              </a:rPr>
              <a:t>from </a:t>
            </a:r>
            <a:r>
              <a:rPr lang="en-US" sz="1200" i="1" dirty="0" smtClean="0">
                <a:solidFill>
                  <a:srgbClr val="4472C4">
                    <a:lumMod val="75000"/>
                  </a:srgbClr>
                </a:solidFill>
                <a:latin typeface="Calibri" panose="020F0502020204030204"/>
              </a:rPr>
              <a:t>the </a:t>
            </a:r>
            <a:r>
              <a:rPr lang="en-US" sz="1200" i="1" dirty="0">
                <a:solidFill>
                  <a:srgbClr val="4472C4">
                    <a:lumMod val="75000"/>
                  </a:srgbClr>
                </a:solidFill>
                <a:latin typeface="Calibri" panose="020F0502020204030204"/>
              </a:rPr>
              <a:t>start of receiving project proposals</a:t>
            </a:r>
            <a:r>
              <a:rPr lang="hr-HR" sz="1200" i="1" dirty="0" smtClean="0">
                <a:solidFill>
                  <a:srgbClr val="4472C4">
                    <a:lumMod val="75000"/>
                  </a:srgbClr>
                </a:solidFill>
                <a:latin typeface="Calibri" panose="020F0502020204030204"/>
              </a:rPr>
              <a:t> (Stage 1)</a:t>
            </a:r>
            <a:endParaRPr lang="hr-HR" sz="1200" i="1" dirty="0">
              <a:solidFill>
                <a:srgbClr val="4472C4">
                  <a:lumMod val="75000"/>
                </a:srgbClr>
              </a:solidFill>
              <a:latin typeface="Calibri" panose="020F0502020204030204"/>
            </a:endParaRPr>
          </a:p>
        </p:txBody>
      </p:sp>
      <p:sp>
        <p:nvSpPr>
          <p:cNvPr id="82" name="TextBox 81">
            <a:extLst>
              <a:ext uri="{FF2B5EF4-FFF2-40B4-BE49-F238E27FC236}">
                <a16:creationId xmlns:a16="http://schemas.microsoft.com/office/drawing/2014/main" id="{71A4E25C-D42A-C651-7997-CD3387B6BEB7}"/>
              </a:ext>
            </a:extLst>
          </p:cNvPr>
          <p:cNvSpPr txBox="1"/>
          <p:nvPr/>
        </p:nvSpPr>
        <p:spPr>
          <a:xfrm>
            <a:off x="2254312" y="4278135"/>
            <a:ext cx="2096926" cy="424732"/>
          </a:xfrm>
          <a:prstGeom prst="rect">
            <a:avLst/>
          </a:prstGeom>
          <a:noFill/>
        </p:spPr>
        <p:txBody>
          <a:bodyPr wrap="square">
            <a:spAutoFit/>
          </a:bodyPr>
          <a:lstStyle/>
          <a:p>
            <a:pPr marL="0" lvl="1" algn="ctr" defTabSz="560515">
              <a:lnSpc>
                <a:spcPct val="90000"/>
              </a:lnSpc>
              <a:spcBef>
                <a:spcPct val="0"/>
              </a:spcBef>
              <a:spcAft>
                <a:spcPct val="15000"/>
              </a:spcAft>
            </a:pPr>
            <a:r>
              <a:rPr lang="en-US" sz="1200" i="1" dirty="0">
                <a:solidFill>
                  <a:srgbClr val="4472C4">
                    <a:lumMod val="75000"/>
                  </a:srgbClr>
                </a:solidFill>
                <a:latin typeface="Calibri" panose="020F0502020204030204"/>
              </a:rPr>
              <a:t>Within </a:t>
            </a:r>
            <a:r>
              <a:rPr lang="hr-HR" sz="1200" i="1" dirty="0" smtClean="0">
                <a:solidFill>
                  <a:srgbClr val="4472C4">
                    <a:lumMod val="75000"/>
                  </a:srgbClr>
                </a:solidFill>
                <a:latin typeface="Calibri" panose="020F0502020204030204"/>
              </a:rPr>
              <a:t>60 days</a:t>
            </a:r>
            <a:r>
              <a:rPr lang="en-US" sz="1200" i="1" dirty="0" smtClean="0">
                <a:solidFill>
                  <a:srgbClr val="4472C4">
                    <a:lumMod val="75000"/>
                  </a:srgbClr>
                </a:solidFill>
                <a:latin typeface="Calibri" panose="020F0502020204030204"/>
              </a:rPr>
              <a:t> </a:t>
            </a:r>
            <a:r>
              <a:rPr lang="en-US" sz="1200" i="1" dirty="0">
                <a:solidFill>
                  <a:srgbClr val="4472C4">
                    <a:lumMod val="75000"/>
                  </a:srgbClr>
                </a:solidFill>
                <a:latin typeface="Calibri" panose="020F0502020204030204"/>
              </a:rPr>
              <a:t>from the closing of the </a:t>
            </a:r>
            <a:r>
              <a:rPr lang="hr-HR" sz="1200" i="1" dirty="0" smtClean="0">
                <a:solidFill>
                  <a:srgbClr val="4472C4">
                    <a:lumMod val="75000"/>
                  </a:srgbClr>
                </a:solidFill>
                <a:latin typeface="Calibri" panose="020F0502020204030204"/>
              </a:rPr>
              <a:t>Stage 1</a:t>
            </a:r>
            <a:endParaRPr lang="hr-HR" sz="1200" i="1" dirty="0">
              <a:solidFill>
                <a:srgbClr val="4472C4">
                  <a:lumMod val="75000"/>
                </a:srgbClr>
              </a:solidFill>
              <a:latin typeface="Calibri" panose="020F0502020204030204"/>
            </a:endParaRPr>
          </a:p>
        </p:txBody>
      </p:sp>
      <p:sp>
        <p:nvSpPr>
          <p:cNvPr id="83" name="TextBox 82">
            <a:extLst>
              <a:ext uri="{FF2B5EF4-FFF2-40B4-BE49-F238E27FC236}">
                <a16:creationId xmlns:a16="http://schemas.microsoft.com/office/drawing/2014/main" id="{5A2E9580-69BC-FE25-84FA-CB877D28E942}"/>
              </a:ext>
            </a:extLst>
          </p:cNvPr>
          <p:cNvSpPr txBox="1"/>
          <p:nvPr/>
        </p:nvSpPr>
        <p:spPr>
          <a:xfrm>
            <a:off x="4522497" y="4278135"/>
            <a:ext cx="2111016" cy="590931"/>
          </a:xfrm>
          <a:prstGeom prst="rect">
            <a:avLst/>
          </a:prstGeom>
          <a:noFill/>
        </p:spPr>
        <p:txBody>
          <a:bodyPr wrap="square">
            <a:spAutoFit/>
          </a:bodyPr>
          <a:lstStyle/>
          <a:p>
            <a:pPr marL="0" lvl="1" algn="ctr" defTabSz="560515">
              <a:lnSpc>
                <a:spcPct val="90000"/>
              </a:lnSpc>
              <a:spcBef>
                <a:spcPct val="0"/>
              </a:spcBef>
              <a:spcAft>
                <a:spcPct val="15000"/>
              </a:spcAft>
            </a:pPr>
            <a:r>
              <a:rPr lang="hr-HR" sz="1200" i="1" dirty="0" smtClean="0">
                <a:solidFill>
                  <a:srgbClr val="4472C4">
                    <a:lumMod val="75000"/>
                  </a:srgbClr>
                </a:solidFill>
                <a:latin typeface="Calibri" panose="020F0502020204030204"/>
              </a:rPr>
              <a:t>60 </a:t>
            </a:r>
            <a:r>
              <a:rPr lang="hr-HR" sz="1200" i="1" dirty="0">
                <a:solidFill>
                  <a:srgbClr val="4472C4">
                    <a:lumMod val="75000"/>
                  </a:srgbClr>
                </a:solidFill>
                <a:latin typeface="Calibri" panose="020F0502020204030204"/>
              </a:rPr>
              <a:t>days from </a:t>
            </a:r>
            <a:r>
              <a:rPr lang="en-US" sz="1200" i="1" dirty="0">
                <a:solidFill>
                  <a:srgbClr val="4472C4">
                    <a:lumMod val="75000"/>
                  </a:srgbClr>
                </a:solidFill>
                <a:latin typeface="Calibri" panose="020F0502020204030204"/>
              </a:rPr>
              <a:t>the start of receiving project proposals</a:t>
            </a:r>
            <a:r>
              <a:rPr lang="hr-HR" sz="1200" i="1" dirty="0">
                <a:solidFill>
                  <a:srgbClr val="4472C4">
                    <a:lumMod val="75000"/>
                  </a:srgbClr>
                </a:solidFill>
                <a:latin typeface="Calibri" panose="020F0502020204030204"/>
              </a:rPr>
              <a:t> (Stage </a:t>
            </a:r>
            <a:r>
              <a:rPr lang="hr-HR" sz="1200" i="1" dirty="0" smtClean="0">
                <a:solidFill>
                  <a:srgbClr val="4472C4">
                    <a:lumMod val="75000"/>
                  </a:srgbClr>
                </a:solidFill>
                <a:latin typeface="Calibri" panose="020F0502020204030204"/>
              </a:rPr>
              <a:t>2)</a:t>
            </a:r>
            <a:endParaRPr lang="hr-HR" sz="1200" i="1" dirty="0">
              <a:solidFill>
                <a:srgbClr val="4472C4">
                  <a:lumMod val="75000"/>
                </a:srgbClr>
              </a:solidFill>
              <a:latin typeface="Calibri" panose="020F0502020204030204"/>
            </a:endParaRPr>
          </a:p>
        </p:txBody>
      </p:sp>
      <p:sp>
        <p:nvSpPr>
          <p:cNvPr id="84" name="TextBox 83">
            <a:extLst>
              <a:ext uri="{FF2B5EF4-FFF2-40B4-BE49-F238E27FC236}">
                <a16:creationId xmlns:a16="http://schemas.microsoft.com/office/drawing/2014/main" id="{9E3692B5-E11A-BEAD-2EB3-74FA1DCEC392}"/>
              </a:ext>
            </a:extLst>
          </p:cNvPr>
          <p:cNvSpPr txBox="1"/>
          <p:nvPr/>
        </p:nvSpPr>
        <p:spPr>
          <a:xfrm>
            <a:off x="6731493" y="4278135"/>
            <a:ext cx="2415258" cy="424732"/>
          </a:xfrm>
          <a:prstGeom prst="rect">
            <a:avLst/>
          </a:prstGeom>
          <a:noFill/>
        </p:spPr>
        <p:txBody>
          <a:bodyPr wrap="square">
            <a:spAutoFit/>
          </a:bodyPr>
          <a:lstStyle/>
          <a:p>
            <a:pPr marL="0" lvl="1" algn="ctr" defTabSz="560515">
              <a:lnSpc>
                <a:spcPct val="90000"/>
              </a:lnSpc>
              <a:spcBef>
                <a:spcPct val="0"/>
              </a:spcBef>
              <a:spcAft>
                <a:spcPct val="15000"/>
              </a:spcAft>
            </a:pPr>
            <a:r>
              <a:rPr lang="en-US" sz="1200" i="1" dirty="0">
                <a:solidFill>
                  <a:srgbClr val="4472C4">
                    <a:lumMod val="75000"/>
                  </a:srgbClr>
                </a:solidFill>
                <a:latin typeface="Calibri" panose="020F0502020204030204"/>
              </a:rPr>
              <a:t>Within </a:t>
            </a:r>
            <a:r>
              <a:rPr lang="hr-HR" sz="1200" i="1" dirty="0" smtClean="0">
                <a:solidFill>
                  <a:srgbClr val="4472C4">
                    <a:lumMod val="75000"/>
                  </a:srgbClr>
                </a:solidFill>
                <a:latin typeface="Calibri" panose="020F0502020204030204"/>
              </a:rPr>
              <a:t>45 days </a:t>
            </a:r>
            <a:r>
              <a:rPr lang="en-US" sz="1200" i="1" dirty="0">
                <a:solidFill>
                  <a:srgbClr val="4472C4">
                    <a:lumMod val="75000"/>
                  </a:srgbClr>
                </a:solidFill>
                <a:latin typeface="Calibri" panose="020F0502020204030204"/>
              </a:rPr>
              <a:t>of from the closing of the </a:t>
            </a:r>
            <a:r>
              <a:rPr lang="hr-HR" sz="1200" i="1" dirty="0" smtClean="0">
                <a:solidFill>
                  <a:srgbClr val="4472C4">
                    <a:lumMod val="75000"/>
                  </a:srgbClr>
                </a:solidFill>
                <a:latin typeface="Calibri" panose="020F0502020204030204"/>
              </a:rPr>
              <a:t>Stage 2</a:t>
            </a:r>
            <a:endParaRPr lang="hr-HR" sz="1200" i="1" dirty="0">
              <a:solidFill>
                <a:srgbClr val="4472C4">
                  <a:lumMod val="75000"/>
                </a:srgbClr>
              </a:solidFill>
              <a:latin typeface="Calibri" panose="020F0502020204030204"/>
            </a:endParaRPr>
          </a:p>
        </p:txBody>
      </p:sp>
      <p:sp>
        <p:nvSpPr>
          <p:cNvPr id="85" name="TextBox 84">
            <a:extLst>
              <a:ext uri="{FF2B5EF4-FFF2-40B4-BE49-F238E27FC236}">
                <a16:creationId xmlns:a16="http://schemas.microsoft.com/office/drawing/2014/main" id="{F7437F99-D144-A78B-E004-DBEF75D75931}"/>
              </a:ext>
            </a:extLst>
          </p:cNvPr>
          <p:cNvSpPr txBox="1"/>
          <p:nvPr/>
        </p:nvSpPr>
        <p:spPr>
          <a:xfrm>
            <a:off x="9318008" y="4278135"/>
            <a:ext cx="2064319" cy="424732"/>
          </a:xfrm>
          <a:prstGeom prst="rect">
            <a:avLst/>
          </a:prstGeom>
          <a:noFill/>
        </p:spPr>
        <p:txBody>
          <a:bodyPr wrap="square">
            <a:spAutoFit/>
          </a:bodyPr>
          <a:lstStyle/>
          <a:p>
            <a:pPr marL="0" lvl="1" algn="ctr" defTabSz="560515">
              <a:lnSpc>
                <a:spcPct val="90000"/>
              </a:lnSpc>
              <a:spcBef>
                <a:spcPct val="0"/>
              </a:spcBef>
              <a:spcAft>
                <a:spcPct val="15000"/>
              </a:spcAft>
            </a:pPr>
            <a:r>
              <a:rPr lang="hr-HR" sz="1200" i="1" dirty="0" smtClean="0">
                <a:solidFill>
                  <a:srgbClr val="4472C4">
                    <a:lumMod val="75000"/>
                  </a:srgbClr>
                </a:solidFill>
                <a:latin typeface="Calibri" panose="020F0502020204030204"/>
              </a:rPr>
              <a:t>Within</a:t>
            </a:r>
            <a:r>
              <a:rPr lang="en-US" sz="1200" i="1" dirty="0" smtClean="0">
                <a:solidFill>
                  <a:srgbClr val="4472C4">
                    <a:lumMod val="75000"/>
                  </a:srgbClr>
                </a:solidFill>
                <a:latin typeface="Calibri" panose="020F0502020204030204"/>
              </a:rPr>
              <a:t> </a:t>
            </a:r>
            <a:r>
              <a:rPr lang="hr-HR" sz="1200" i="1" dirty="0" smtClean="0">
                <a:solidFill>
                  <a:srgbClr val="4472C4">
                    <a:lumMod val="75000"/>
                  </a:srgbClr>
                </a:solidFill>
                <a:latin typeface="Calibri" panose="020F0502020204030204"/>
              </a:rPr>
              <a:t>45 days </a:t>
            </a:r>
            <a:r>
              <a:rPr lang="en-US" sz="1200" i="1" dirty="0" smtClean="0">
                <a:solidFill>
                  <a:srgbClr val="4472C4">
                    <a:lumMod val="75000"/>
                  </a:srgbClr>
                </a:solidFill>
                <a:latin typeface="Calibri" panose="020F0502020204030204"/>
              </a:rPr>
              <a:t>from </a:t>
            </a:r>
            <a:r>
              <a:rPr lang="en-US" sz="1200" i="1" dirty="0">
                <a:solidFill>
                  <a:srgbClr val="4472C4">
                    <a:lumMod val="75000"/>
                  </a:srgbClr>
                </a:solidFill>
                <a:latin typeface="Calibri" panose="020F0502020204030204"/>
              </a:rPr>
              <a:t>the selection of projects</a:t>
            </a:r>
            <a:endParaRPr lang="hr-HR" sz="1200" i="1" dirty="0">
              <a:solidFill>
                <a:srgbClr val="4472C4">
                  <a:lumMod val="75000"/>
                </a:srgbClr>
              </a:solidFill>
              <a:latin typeface="Calibri" panose="020F0502020204030204"/>
            </a:endParaRPr>
          </a:p>
        </p:txBody>
      </p:sp>
      <p:sp>
        <p:nvSpPr>
          <p:cNvPr id="86" name="TextBox 85">
            <a:extLst>
              <a:ext uri="{FF2B5EF4-FFF2-40B4-BE49-F238E27FC236}">
                <a16:creationId xmlns:a16="http://schemas.microsoft.com/office/drawing/2014/main" id="{7B09BD55-7E77-2C29-A6EA-486F54E75F15}"/>
              </a:ext>
            </a:extLst>
          </p:cNvPr>
          <p:cNvSpPr txBox="1"/>
          <p:nvPr/>
        </p:nvSpPr>
        <p:spPr>
          <a:xfrm>
            <a:off x="2417351" y="2886044"/>
            <a:ext cx="1352223" cy="443073"/>
          </a:xfrm>
          <a:prstGeom prst="rect">
            <a:avLst/>
          </a:prstGeom>
          <a:noFill/>
        </p:spPr>
        <p:txBody>
          <a:bodyPr wrap="square" anchor="ctr">
            <a:spAutoFit/>
          </a:bodyPr>
          <a:lstStyle/>
          <a:p>
            <a:pPr marL="277178" lvl="1" indent="-277178" defTabSz="560515">
              <a:lnSpc>
                <a:spcPct val="90000"/>
              </a:lnSpc>
              <a:spcBef>
                <a:spcPct val="0"/>
              </a:spcBef>
              <a:spcAft>
                <a:spcPct val="15000"/>
              </a:spcAft>
              <a:buFont typeface="Wingdings" panose="05000000000000000000" pitchFamily="2" charset="2"/>
              <a:buChar char="ü"/>
            </a:pPr>
            <a:r>
              <a:rPr lang="hr-HR" sz="1164" dirty="0">
                <a:solidFill>
                  <a:prstClr val="black"/>
                </a:solidFill>
                <a:latin typeface="Calibri" panose="020F0502020204030204"/>
              </a:rPr>
              <a:t>Administrative</a:t>
            </a:r>
          </a:p>
          <a:p>
            <a:pPr marL="277178" lvl="1" indent="-277178" defTabSz="560515">
              <a:lnSpc>
                <a:spcPct val="90000"/>
              </a:lnSpc>
              <a:spcBef>
                <a:spcPct val="0"/>
              </a:spcBef>
              <a:spcAft>
                <a:spcPct val="15000"/>
              </a:spcAft>
              <a:buFont typeface="Wingdings" panose="05000000000000000000" pitchFamily="2" charset="2"/>
              <a:buChar char="ü"/>
            </a:pPr>
            <a:r>
              <a:rPr lang="hr-HR" sz="1164" dirty="0">
                <a:solidFill>
                  <a:prstClr val="black"/>
                </a:solidFill>
                <a:latin typeface="Calibri" panose="020F0502020204030204"/>
              </a:rPr>
              <a:t>Quality</a:t>
            </a:r>
            <a:endParaRPr lang="hr-HR" sz="1200" dirty="0">
              <a:solidFill>
                <a:prstClr val="black"/>
              </a:solidFill>
              <a:latin typeface="Calibri" panose="020F0502020204030204"/>
            </a:endParaRPr>
          </a:p>
        </p:txBody>
      </p:sp>
      <p:sp>
        <p:nvSpPr>
          <p:cNvPr id="87" name="Flowchart: Merge 86">
            <a:extLst>
              <a:ext uri="{FF2B5EF4-FFF2-40B4-BE49-F238E27FC236}">
                <a16:creationId xmlns:a16="http://schemas.microsoft.com/office/drawing/2014/main" id="{B0FA0620-4FFE-E227-5169-CBF2ED9DCEE0}"/>
              </a:ext>
            </a:extLst>
          </p:cNvPr>
          <p:cNvSpPr/>
          <p:nvPr/>
        </p:nvSpPr>
        <p:spPr>
          <a:xfrm rot="16200000">
            <a:off x="7781213" y="2423278"/>
            <a:ext cx="1918936" cy="1080577"/>
          </a:xfrm>
          <a:prstGeom prst="flowChartMerge">
            <a:avLst/>
          </a:prstGeom>
          <a:solidFill>
            <a:schemeClr val="bg2">
              <a:lumMod val="90000"/>
            </a:schemeClr>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B5CA2425-8A89-34B6-4D94-A46402F6F3EF}"/>
              </a:ext>
            </a:extLst>
          </p:cNvPr>
          <p:cNvSpPr txBox="1"/>
          <p:nvPr/>
        </p:nvSpPr>
        <p:spPr>
          <a:xfrm>
            <a:off x="8162334" y="2748003"/>
            <a:ext cx="1210134" cy="618631"/>
          </a:xfrm>
          <a:prstGeom prst="rect">
            <a:avLst/>
          </a:prstGeom>
          <a:noFill/>
        </p:spPr>
        <p:txBody>
          <a:bodyPr wrap="square">
            <a:spAutoFit/>
          </a:bodyPr>
          <a:lstStyle/>
          <a:p>
            <a:pPr marL="0" lvl="1" defTabSz="560515">
              <a:lnSpc>
                <a:spcPct val="90000"/>
              </a:lnSpc>
              <a:spcBef>
                <a:spcPct val="0"/>
              </a:spcBef>
              <a:spcAft>
                <a:spcPct val="15000"/>
              </a:spcAft>
            </a:pPr>
            <a:r>
              <a:rPr lang="en-US" sz="1150" i="1" dirty="0">
                <a:solidFill>
                  <a:prstClr val="black"/>
                </a:solidFill>
                <a:latin typeface="Calibri" panose="020F0502020204030204"/>
              </a:rPr>
              <a:t>Final </a:t>
            </a:r>
            <a:r>
              <a:rPr lang="en-US" sz="1150" i="1" dirty="0" smtClean="0">
                <a:solidFill>
                  <a:prstClr val="black"/>
                </a:solidFill>
                <a:latin typeface="Calibri" panose="020F0502020204030204"/>
              </a:rPr>
              <a:t>ranking/ </a:t>
            </a:r>
            <a:r>
              <a:rPr lang="en-US" sz="1150" i="1" dirty="0">
                <a:solidFill>
                  <a:prstClr val="black"/>
                </a:solidFill>
                <a:latin typeface="Calibri" panose="020F0502020204030204"/>
              </a:rPr>
              <a:t>selection of </a:t>
            </a:r>
          </a:p>
          <a:p>
            <a:pPr marL="0" lvl="1" defTabSz="560515">
              <a:lnSpc>
                <a:spcPct val="90000"/>
              </a:lnSpc>
              <a:spcBef>
                <a:spcPct val="0"/>
              </a:spcBef>
              <a:spcAft>
                <a:spcPct val="15000"/>
              </a:spcAft>
            </a:pPr>
            <a:r>
              <a:rPr lang="en-US" sz="1150" i="1" dirty="0">
                <a:solidFill>
                  <a:prstClr val="black"/>
                </a:solidFill>
                <a:latin typeface="Calibri" panose="020F0502020204030204"/>
              </a:rPr>
              <a:t>projects</a:t>
            </a:r>
          </a:p>
        </p:txBody>
      </p:sp>
      <p:cxnSp>
        <p:nvCxnSpPr>
          <p:cNvPr id="89" name="Straight Arrow Connector 88">
            <a:extLst>
              <a:ext uri="{FF2B5EF4-FFF2-40B4-BE49-F238E27FC236}">
                <a16:creationId xmlns:a16="http://schemas.microsoft.com/office/drawing/2014/main" id="{CD03D262-A093-5160-D482-0F3C9581CBF0}"/>
              </a:ext>
            </a:extLst>
          </p:cNvPr>
          <p:cNvCxnSpPr>
            <a:cxnSpLocks/>
          </p:cNvCxnSpPr>
          <p:nvPr/>
        </p:nvCxnSpPr>
        <p:spPr>
          <a:xfrm>
            <a:off x="9930142" y="2863747"/>
            <a:ext cx="0" cy="201128"/>
          </a:xfrm>
          <a:prstGeom prst="straightConnector1">
            <a:avLst/>
          </a:prstGeom>
          <a:noFill/>
          <a:ln w="6350" cap="flat" cmpd="sng" algn="ctr">
            <a:solidFill>
              <a:srgbClr val="4472C4"/>
            </a:solidFill>
            <a:prstDash val="solid"/>
            <a:miter lim="800000"/>
            <a:tailEnd type="triangle"/>
          </a:ln>
          <a:effectLst/>
        </p:spPr>
      </p:cxnSp>
      <p:cxnSp>
        <p:nvCxnSpPr>
          <p:cNvPr id="90" name="Straight Arrow Connector 89">
            <a:extLst>
              <a:ext uri="{FF2B5EF4-FFF2-40B4-BE49-F238E27FC236}">
                <a16:creationId xmlns:a16="http://schemas.microsoft.com/office/drawing/2014/main" id="{436A50C1-4716-284B-F320-1B936BB0C338}"/>
              </a:ext>
            </a:extLst>
          </p:cNvPr>
          <p:cNvCxnSpPr>
            <a:cxnSpLocks/>
          </p:cNvCxnSpPr>
          <p:nvPr/>
        </p:nvCxnSpPr>
        <p:spPr>
          <a:xfrm>
            <a:off x="566654" y="4199991"/>
            <a:ext cx="1516400" cy="0"/>
          </a:xfrm>
          <a:prstGeom prst="straightConnector1">
            <a:avLst/>
          </a:prstGeom>
          <a:noFill/>
          <a:ln w="6350" cap="flat" cmpd="sng" algn="ctr">
            <a:solidFill>
              <a:srgbClr val="4472C4"/>
            </a:solidFill>
            <a:prstDash val="solid"/>
            <a:miter lim="800000"/>
            <a:headEnd type="triangle"/>
            <a:tailEnd type="triangle"/>
          </a:ln>
          <a:effectLst/>
        </p:spPr>
      </p:cxnSp>
      <p:cxnSp>
        <p:nvCxnSpPr>
          <p:cNvPr id="91" name="Straight Arrow Connector 90">
            <a:extLst>
              <a:ext uri="{FF2B5EF4-FFF2-40B4-BE49-F238E27FC236}">
                <a16:creationId xmlns:a16="http://schemas.microsoft.com/office/drawing/2014/main" id="{BE2683E0-40F1-ECA7-2D18-DAB5BD54AA87}"/>
              </a:ext>
            </a:extLst>
          </p:cNvPr>
          <p:cNvCxnSpPr>
            <a:cxnSpLocks/>
          </p:cNvCxnSpPr>
          <p:nvPr/>
        </p:nvCxnSpPr>
        <p:spPr>
          <a:xfrm>
            <a:off x="2254312" y="4199991"/>
            <a:ext cx="2096926" cy="0"/>
          </a:xfrm>
          <a:prstGeom prst="straightConnector1">
            <a:avLst/>
          </a:prstGeom>
          <a:noFill/>
          <a:ln w="6350" cap="flat" cmpd="sng" algn="ctr">
            <a:solidFill>
              <a:srgbClr val="4472C4"/>
            </a:solidFill>
            <a:prstDash val="solid"/>
            <a:miter lim="800000"/>
            <a:headEnd type="triangle"/>
            <a:tailEnd type="triangle"/>
          </a:ln>
          <a:effectLst/>
        </p:spPr>
      </p:cxnSp>
      <p:cxnSp>
        <p:nvCxnSpPr>
          <p:cNvPr id="92" name="Straight Arrow Connector 91">
            <a:extLst>
              <a:ext uri="{FF2B5EF4-FFF2-40B4-BE49-F238E27FC236}">
                <a16:creationId xmlns:a16="http://schemas.microsoft.com/office/drawing/2014/main" id="{143B9F6C-085C-772E-97E6-4535933C5476}"/>
              </a:ext>
            </a:extLst>
          </p:cNvPr>
          <p:cNvCxnSpPr>
            <a:cxnSpLocks/>
          </p:cNvCxnSpPr>
          <p:nvPr/>
        </p:nvCxnSpPr>
        <p:spPr>
          <a:xfrm>
            <a:off x="4522497" y="4199991"/>
            <a:ext cx="2111016" cy="0"/>
          </a:xfrm>
          <a:prstGeom prst="straightConnector1">
            <a:avLst/>
          </a:prstGeom>
          <a:noFill/>
          <a:ln w="6350" cap="flat" cmpd="sng" algn="ctr">
            <a:solidFill>
              <a:srgbClr val="4472C4"/>
            </a:solidFill>
            <a:prstDash val="solid"/>
            <a:miter lim="800000"/>
            <a:headEnd type="triangle"/>
            <a:tailEnd type="triangle"/>
          </a:ln>
          <a:effectLst/>
        </p:spPr>
      </p:cxnSp>
      <p:cxnSp>
        <p:nvCxnSpPr>
          <p:cNvPr id="93" name="Straight Arrow Connector 92">
            <a:extLst>
              <a:ext uri="{FF2B5EF4-FFF2-40B4-BE49-F238E27FC236}">
                <a16:creationId xmlns:a16="http://schemas.microsoft.com/office/drawing/2014/main" id="{3CC7DD55-0A7F-0467-7F94-9F2C3C04B841}"/>
              </a:ext>
            </a:extLst>
          </p:cNvPr>
          <p:cNvCxnSpPr>
            <a:cxnSpLocks/>
          </p:cNvCxnSpPr>
          <p:nvPr/>
        </p:nvCxnSpPr>
        <p:spPr>
          <a:xfrm>
            <a:off x="6804772" y="4199991"/>
            <a:ext cx="2341979" cy="0"/>
          </a:xfrm>
          <a:prstGeom prst="straightConnector1">
            <a:avLst/>
          </a:prstGeom>
          <a:noFill/>
          <a:ln w="6350" cap="flat" cmpd="sng" algn="ctr">
            <a:solidFill>
              <a:srgbClr val="4472C4"/>
            </a:solidFill>
            <a:prstDash val="solid"/>
            <a:miter lim="800000"/>
            <a:headEnd type="triangle"/>
            <a:tailEnd type="triangle"/>
          </a:ln>
          <a:effectLst/>
        </p:spPr>
      </p:cxnSp>
      <p:cxnSp>
        <p:nvCxnSpPr>
          <p:cNvPr id="94" name="Straight Arrow Connector 93">
            <a:extLst>
              <a:ext uri="{FF2B5EF4-FFF2-40B4-BE49-F238E27FC236}">
                <a16:creationId xmlns:a16="http://schemas.microsoft.com/office/drawing/2014/main" id="{80C25C1D-F439-6FCA-B069-FDDA28D9B7B4}"/>
              </a:ext>
            </a:extLst>
          </p:cNvPr>
          <p:cNvCxnSpPr>
            <a:cxnSpLocks/>
          </p:cNvCxnSpPr>
          <p:nvPr/>
        </p:nvCxnSpPr>
        <p:spPr>
          <a:xfrm>
            <a:off x="9318008" y="4199991"/>
            <a:ext cx="2064319" cy="0"/>
          </a:xfrm>
          <a:prstGeom prst="straightConnector1">
            <a:avLst/>
          </a:prstGeom>
          <a:noFill/>
          <a:ln w="6350" cap="flat" cmpd="sng" algn="ctr">
            <a:solidFill>
              <a:srgbClr val="4472C4"/>
            </a:solidFill>
            <a:prstDash val="solid"/>
            <a:miter lim="800000"/>
            <a:headEnd type="triangle"/>
            <a:tailEnd type="triangle"/>
          </a:ln>
          <a:effectLst/>
        </p:spPr>
      </p:cxnSp>
      <p:sp>
        <p:nvSpPr>
          <p:cNvPr id="29" name="Rectangle 28">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04080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smtClean="0"/>
              <a:t>Ocjena kvalitete (1)</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5" name="Table 4"/>
          <p:cNvGraphicFramePr>
            <a:graphicFrameLocks noGrp="1"/>
          </p:cNvGraphicFramePr>
          <p:nvPr>
            <p:extLst>
              <p:ext uri="{D42A27DB-BD31-4B8C-83A1-F6EECF244321}">
                <p14:modId xmlns:p14="http://schemas.microsoft.com/office/powerpoint/2010/main" val="3617421021"/>
              </p:ext>
            </p:extLst>
          </p:nvPr>
        </p:nvGraphicFramePr>
        <p:xfrm>
          <a:off x="325314" y="1116624"/>
          <a:ext cx="11447586" cy="4764680"/>
        </p:xfrm>
        <a:graphic>
          <a:graphicData uri="http://schemas.openxmlformats.org/drawingml/2006/table">
            <a:tbl>
              <a:tblPr/>
              <a:tblGrid>
                <a:gridCol w="2101363">
                  <a:extLst>
                    <a:ext uri="{9D8B030D-6E8A-4147-A177-3AD203B41FA5}">
                      <a16:colId xmlns:a16="http://schemas.microsoft.com/office/drawing/2014/main" val="174919931"/>
                    </a:ext>
                  </a:extLst>
                </a:gridCol>
                <a:gridCol w="2664069">
                  <a:extLst>
                    <a:ext uri="{9D8B030D-6E8A-4147-A177-3AD203B41FA5}">
                      <a16:colId xmlns:a16="http://schemas.microsoft.com/office/drawing/2014/main" val="467484270"/>
                    </a:ext>
                  </a:extLst>
                </a:gridCol>
                <a:gridCol w="4334608">
                  <a:extLst>
                    <a:ext uri="{9D8B030D-6E8A-4147-A177-3AD203B41FA5}">
                      <a16:colId xmlns:a16="http://schemas.microsoft.com/office/drawing/2014/main" val="4004090858"/>
                    </a:ext>
                  </a:extLst>
                </a:gridCol>
                <a:gridCol w="2347546">
                  <a:extLst>
                    <a:ext uri="{9D8B030D-6E8A-4147-A177-3AD203B41FA5}">
                      <a16:colId xmlns:a16="http://schemas.microsoft.com/office/drawing/2014/main" val="2223580781"/>
                    </a:ext>
                  </a:extLst>
                </a:gridCol>
              </a:tblGrid>
              <a:tr h="339737">
                <a:tc>
                  <a:txBody>
                    <a:bodyPr/>
                    <a:lstStyle/>
                    <a:p>
                      <a:pPr algn="ctr"/>
                      <a:r>
                        <a:rPr lang="hr-HR" sz="1600" b="1" kern="1200" dirty="0" smtClean="0">
                          <a:solidFill>
                            <a:srgbClr val="295A4D"/>
                          </a:solidFill>
                          <a:latin typeface=""/>
                          <a:ea typeface="+mn-ea"/>
                          <a:cs typeface="+mn-cs"/>
                        </a:rPr>
                        <a:t>Kriterij</a:t>
                      </a:r>
                      <a:endParaRPr lang="hr-HR" sz="1600" b="1"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hr-HR" sz="1600" b="1" kern="1200" dirty="0" smtClean="0">
                          <a:solidFill>
                            <a:srgbClr val="295A4D"/>
                          </a:solidFill>
                          <a:latin typeface=""/>
                          <a:ea typeface="+mn-ea"/>
                          <a:cs typeface="+mn-cs"/>
                        </a:rPr>
                        <a:t>Pod-kriterij</a:t>
                      </a:r>
                      <a:endParaRPr lang="hr-HR" sz="1600" b="1"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hr-HR" sz="1600" b="1" kern="1200" dirty="0" smtClean="0">
                          <a:solidFill>
                            <a:srgbClr val="295A4D"/>
                          </a:solidFill>
                          <a:latin typeface=""/>
                          <a:ea typeface="+mn-ea"/>
                          <a:cs typeface="+mn-cs"/>
                        </a:rPr>
                        <a:t>Opis</a:t>
                      </a:r>
                      <a:endParaRPr lang="hr-HR" sz="1600" b="1"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hr-HR" sz="1600" b="1" kern="1200" dirty="0" smtClean="0">
                          <a:solidFill>
                            <a:srgbClr val="295A4D"/>
                          </a:solidFill>
                          <a:latin typeface=""/>
                          <a:ea typeface="+mn-ea"/>
                          <a:cs typeface="+mn-cs"/>
                        </a:rPr>
                        <a:t>Maksimalan broj bodova</a:t>
                      </a:r>
                      <a:endParaRPr lang="hr-HR" sz="1600" b="1"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287884721"/>
                  </a:ext>
                </a:extLst>
              </a:tr>
              <a:tr h="60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295A4D"/>
                          </a:solidFill>
                          <a:latin typeface=""/>
                          <a:ea typeface="+mn-ea"/>
                          <a:cs typeface="+mn-cs"/>
                        </a:rPr>
                        <a:t>Excellence</a:t>
                      </a:r>
                      <a:endParaRPr lang="hr-HR" sz="1600" b="1" kern="1200" dirty="0" smtClean="0">
                        <a:solidFill>
                          <a:srgbClr val="295A4D"/>
                        </a:solidFill>
                        <a:latin typefa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dirty="0" smtClean="0">
                          <a:solidFill>
                            <a:srgbClr val="295A4D"/>
                          </a:solidFill>
                          <a:latin typeface=""/>
                          <a:ea typeface="+mn-ea"/>
                          <a:cs typeface="+mn-cs"/>
                        </a:rPr>
                        <a:t>Težinski koeficijent: 40%</a:t>
                      </a:r>
                      <a:endParaRPr lang="en-US" sz="1600" b="1" kern="1200" dirty="0" smtClean="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15000"/>
                        </a:lnSpc>
                        <a:spcAft>
                          <a:spcPts val="0"/>
                        </a:spcAft>
                      </a:pPr>
                      <a:r>
                        <a:rPr lang="en-US" sz="1600" kern="1200" dirty="0">
                          <a:solidFill>
                            <a:srgbClr val="295A4D"/>
                          </a:solidFill>
                          <a:latin typeface=""/>
                          <a:ea typeface="+mn-ea"/>
                          <a:cs typeface="+mn-cs"/>
                        </a:rPr>
                        <a:t>Mission clarity and challenge relevance</a:t>
                      </a:r>
                      <a:endParaRPr lang="hr-HR" sz="1600" kern="1200" dirty="0">
                        <a:solidFill>
                          <a:srgbClr val="295A4D"/>
                        </a:solidFill>
                        <a:latin typeface=""/>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r-HR" sz="1600" kern="1200" dirty="0" smtClean="0">
                          <a:solidFill>
                            <a:srgbClr val="295A4D"/>
                          </a:solidFill>
                          <a:latin typeface=""/>
                          <a:ea typeface="+mn-ea"/>
                          <a:cs typeface="+mn-cs"/>
                        </a:rPr>
                        <a:t>Procjenjuje se jasnoća i koherentnost projektne misije, njezina relevantnost te razina inovativnosti i napredak u odnosu na postojeća rješenja</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r-HR" sz="1600" kern="1200" dirty="0" smtClean="0">
                          <a:solidFill>
                            <a:srgbClr val="295A4D"/>
                          </a:solidFill>
                          <a:latin typeface=""/>
                          <a:ea typeface="+mn-ea"/>
                          <a:cs typeface="+mn-cs"/>
                        </a:rPr>
                        <a:t>5 x 2 = 10</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84837"/>
                  </a:ext>
                </a:extLst>
              </a:tr>
              <a:tr h="605280">
                <a:tc>
                  <a:txBody>
                    <a:bodyPr/>
                    <a:lstStyle/>
                    <a:p>
                      <a:r>
                        <a:rPr lang="en-US" sz="1600" b="1" kern="1200" dirty="0" smtClean="0">
                          <a:solidFill>
                            <a:srgbClr val="295A4D"/>
                          </a:solidFill>
                          <a:latin typeface=""/>
                          <a:ea typeface="+mn-ea"/>
                          <a:cs typeface="+mn-cs"/>
                        </a:rPr>
                        <a:t>Potential</a:t>
                      </a:r>
                      <a:endParaRPr lang="hr-HR" sz="1600" b="1" kern="1200" dirty="0" smtClean="0">
                        <a:solidFill>
                          <a:srgbClr val="295A4D"/>
                        </a:solidFill>
                        <a:latin typefa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dirty="0" smtClean="0">
                          <a:solidFill>
                            <a:srgbClr val="295A4D"/>
                          </a:solidFill>
                          <a:latin typeface=""/>
                          <a:ea typeface="+mn-ea"/>
                          <a:cs typeface="+mn-cs"/>
                        </a:rPr>
                        <a:t>Težinski koeficijent: 30%</a:t>
                      </a:r>
                      <a:endParaRPr lang="en-US" sz="1600" b="1" kern="1200" dirty="0" smtClean="0">
                        <a:solidFill>
                          <a:srgbClr val="295A4D"/>
                        </a:solidFill>
                        <a:latin typeface=""/>
                        <a:ea typeface="+mn-ea"/>
                        <a:cs typeface="+mn-cs"/>
                      </a:endParaRPr>
                    </a:p>
                    <a:p>
                      <a:endParaRPr lang="hr-HR" sz="1600" b="1"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kern="1200" dirty="0" smtClean="0">
                          <a:solidFill>
                            <a:srgbClr val="295A4D"/>
                          </a:solidFill>
                          <a:latin typeface=""/>
                          <a:ea typeface="+mn-ea"/>
                          <a:cs typeface="+mn-cs"/>
                        </a:rPr>
                        <a:t>Importance of the project outcome(s) with regards to their transformational impact on science, technology and/or society</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hr-HR" sz="1600" kern="1200" dirty="0" smtClean="0">
                          <a:solidFill>
                            <a:srgbClr val="295A4D"/>
                          </a:solidFill>
                          <a:latin typeface=""/>
                          <a:ea typeface="+mn-ea"/>
                          <a:cs typeface="+mn-cs"/>
                        </a:rPr>
                        <a:t>Ocjenjuje se transformacijski potencijal rezultata na znanost, tehnologiju i/ili društvo, uključujući mjerljive učinke i širu društvenu korist</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kern="1200" noProof="0" dirty="0" smtClean="0">
                          <a:solidFill>
                            <a:srgbClr val="295A4D"/>
                          </a:solidFill>
                          <a:latin typeface=""/>
                          <a:ea typeface="+mn-ea"/>
                          <a:cs typeface="+mn-cs"/>
                        </a:rPr>
                        <a:t>5 x 2 = 10</a:t>
                      </a:r>
                      <a:endParaRPr lang="hr-HR" sz="1600" kern="1200" dirty="0">
                        <a:solidFill>
                          <a:srgbClr val="295A4D"/>
                        </a:solidFill>
                        <a:latin typeface=""/>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81276437"/>
                  </a:ext>
                </a:extLst>
              </a:tr>
              <a:tr h="60528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dirty="0" err="1" smtClean="0">
                          <a:solidFill>
                            <a:srgbClr val="295A4D"/>
                          </a:solidFill>
                          <a:latin typeface=""/>
                          <a:ea typeface="+mn-ea"/>
                          <a:cs typeface="+mn-cs"/>
                        </a:rPr>
                        <a:t>Feasibility</a:t>
                      </a:r>
                      <a:endParaRPr lang="hr-HR" sz="1600" b="1" kern="1200" dirty="0" smtClean="0">
                        <a:solidFill>
                          <a:srgbClr val="295A4D"/>
                        </a:solidFill>
                        <a:latin typefa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dirty="0" smtClean="0">
                          <a:solidFill>
                            <a:srgbClr val="295A4D"/>
                          </a:solidFill>
                          <a:latin typeface=""/>
                          <a:ea typeface="+mn-ea"/>
                          <a:cs typeface="+mn-cs"/>
                        </a:rPr>
                        <a:t>Težinski koeficijent: 30%</a:t>
                      </a:r>
                      <a:endParaRPr lang="en-US" sz="1600" b="1" kern="1200" dirty="0" smtClean="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15000"/>
                        </a:lnSpc>
                        <a:spcAft>
                          <a:spcPts val="0"/>
                        </a:spcAft>
                      </a:pPr>
                      <a:r>
                        <a:rPr lang="en-US" sz="1600" kern="1200">
                          <a:solidFill>
                            <a:srgbClr val="295A4D"/>
                          </a:solidFill>
                          <a:latin typeface=""/>
                          <a:ea typeface="+mn-ea"/>
                          <a:cs typeface="+mn-cs"/>
                        </a:rPr>
                        <a:t>Technological readiness of the innovative solution </a:t>
                      </a:r>
                      <a:endParaRPr lang="hr-HR" sz="1600" kern="1200">
                        <a:solidFill>
                          <a:srgbClr val="295A4D"/>
                        </a:solidFill>
                        <a:latin typeface=""/>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r-HR" sz="1600" kern="1200" dirty="0" smtClean="0">
                          <a:solidFill>
                            <a:srgbClr val="295A4D"/>
                          </a:solidFill>
                          <a:latin typeface=""/>
                          <a:ea typeface="+mn-ea"/>
                          <a:cs typeface="+mn-cs"/>
                        </a:rPr>
                        <a:t>Procjenjuje se je li rješenje potvrdilo funkcionalnost kroz </a:t>
                      </a:r>
                      <a:r>
                        <a:rPr lang="hr-HR" sz="1600" kern="1200" dirty="0" err="1" smtClean="0">
                          <a:solidFill>
                            <a:srgbClr val="295A4D"/>
                          </a:solidFill>
                          <a:latin typeface=""/>
                          <a:ea typeface="+mn-ea"/>
                          <a:cs typeface="+mn-cs"/>
                        </a:rPr>
                        <a:t>validirani</a:t>
                      </a:r>
                      <a:r>
                        <a:rPr lang="hr-HR" sz="1600" kern="1200" dirty="0" smtClean="0">
                          <a:solidFill>
                            <a:srgbClr val="295A4D"/>
                          </a:solidFill>
                          <a:latin typeface=""/>
                          <a:ea typeface="+mn-ea"/>
                          <a:cs typeface="+mn-cs"/>
                        </a:rPr>
                        <a:t> PoC, kao i jasnoća tehničkog opisa</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r-HR" sz="1600" kern="1200" dirty="0" smtClean="0">
                          <a:solidFill>
                            <a:srgbClr val="295A4D"/>
                          </a:solidFill>
                          <a:latin typeface=""/>
                          <a:ea typeface="+mn-ea"/>
                          <a:cs typeface="+mn-cs"/>
                        </a:rPr>
                        <a:t>5</a:t>
                      </a:r>
                      <a:endParaRPr lang="hr-HR" sz="1600" kern="1200" dirty="0">
                        <a:solidFill>
                          <a:srgbClr val="295A4D"/>
                        </a:solidFill>
                        <a:latin typeface=""/>
                        <a:ea typeface="+mn-ea"/>
                        <a:cs typeface="+mn-cs"/>
                      </a:endParaRP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34825451"/>
                  </a:ext>
                </a:extLst>
              </a:tr>
              <a:tr h="6052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smtClean="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nSpc>
                          <a:spcPct val="115000"/>
                        </a:lnSpc>
                        <a:spcAft>
                          <a:spcPts val="0"/>
                        </a:spcAft>
                      </a:pPr>
                      <a:r>
                        <a:rPr lang="en-US" sz="1600" kern="1200" dirty="0">
                          <a:solidFill>
                            <a:srgbClr val="295A4D"/>
                          </a:solidFill>
                          <a:latin typeface=""/>
                          <a:ea typeface="+mn-ea"/>
                          <a:cs typeface="+mn-cs"/>
                        </a:rPr>
                        <a:t>Resources and indicative budget</a:t>
                      </a:r>
                      <a:endParaRPr lang="hr-HR" sz="1600" kern="1200" dirty="0">
                        <a:solidFill>
                          <a:srgbClr val="295A4D"/>
                        </a:solidFill>
                        <a:latin typeface=""/>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hr-HR" sz="1600" kern="1200" dirty="0" smtClean="0">
                          <a:solidFill>
                            <a:srgbClr val="295A4D"/>
                          </a:solidFill>
                          <a:latin typeface=""/>
                          <a:ea typeface="+mn-ea"/>
                          <a:cs typeface="+mn-cs"/>
                        </a:rPr>
                        <a:t>Procjenjuje se imaju li prijavitelj i partneri dovoljno stručnog osoblja, opreme i infrastrukture za provedbu projekta te je li predloženi budžet realan</a:t>
                      </a: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hr-HR" sz="1600" kern="1200" dirty="0" smtClean="0">
                          <a:solidFill>
                            <a:srgbClr val="295A4D"/>
                          </a:solidFill>
                          <a:latin typeface=""/>
                          <a:ea typeface="+mn-ea"/>
                          <a:cs typeface="+mn-cs"/>
                        </a:rPr>
                        <a:t>5</a:t>
                      </a:r>
                    </a:p>
                  </a:txBody>
                  <a:tcPr marL="75111" marR="75111" marT="37556" marB="375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574058545"/>
                  </a:ext>
                </a:extLst>
              </a:tr>
            </a:tbl>
          </a:graphicData>
        </a:graphic>
      </p:graphicFrame>
    </p:spTree>
    <p:extLst>
      <p:ext uri="{BB962C8B-B14F-4D97-AF65-F5344CB8AC3E}">
        <p14:creationId xmlns:p14="http://schemas.microsoft.com/office/powerpoint/2010/main" val="3100214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11" y="120992"/>
            <a:ext cx="9791701" cy="430886"/>
          </a:xfrm>
        </p:spPr>
        <p:txBody>
          <a:bodyPr>
            <a:noAutofit/>
          </a:bodyPr>
          <a:lstStyle/>
          <a:p>
            <a:r>
              <a:rPr lang="hr-HR" sz="2400" dirty="0" smtClean="0"/>
              <a:t>Ocjena kvalitete (2)</a:t>
            </a:r>
            <a:endParaRPr lang="hr-HR" sz="2400" b="1" dirty="0"/>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xtBox 9">
            <a:extLst>
              <a:ext uri="{FF2B5EF4-FFF2-40B4-BE49-F238E27FC236}">
                <a16:creationId xmlns:a16="http://schemas.microsoft.com/office/drawing/2014/main" id="{BD6F83E0-5E70-1AC6-8C49-965EC8A2B822}"/>
              </a:ext>
            </a:extLst>
          </p:cNvPr>
          <p:cNvSpPr txBox="1"/>
          <p:nvPr/>
        </p:nvSpPr>
        <p:spPr>
          <a:xfrm>
            <a:off x="792411" y="1089728"/>
            <a:ext cx="10700238" cy="3477875"/>
          </a:xfrm>
          <a:prstGeom prst="rect">
            <a:avLst/>
          </a:prstGeom>
          <a:noFill/>
        </p:spPr>
        <p:txBody>
          <a:bodyPr wrap="square">
            <a:spAutoFit/>
          </a:bodyPr>
          <a:lstStyle/>
          <a:p>
            <a:r>
              <a:rPr lang="hr-HR" sz="2200" b="1" dirty="0" smtClean="0">
                <a:solidFill>
                  <a:srgbClr val="295A4D"/>
                </a:solidFill>
                <a:latin typeface=""/>
              </a:rPr>
              <a:t>Napomene:</a:t>
            </a:r>
          </a:p>
          <a:p>
            <a:endParaRPr lang="hr-HR" sz="2200" b="1" dirty="0" smtClean="0">
              <a:solidFill>
                <a:srgbClr val="295A4D"/>
              </a:solidFill>
              <a:latin typeface=""/>
            </a:endParaRPr>
          </a:p>
          <a:p>
            <a:pPr marL="285750" indent="-285750">
              <a:buFont typeface="Arial" panose="020B0604020202020204" pitchFamily="34" charset="0"/>
              <a:buChar char="•"/>
            </a:pPr>
            <a:r>
              <a:rPr lang="hr-HR" sz="2200" dirty="0">
                <a:solidFill>
                  <a:srgbClr val="295A4D"/>
                </a:solidFill>
                <a:latin typeface=""/>
              </a:rPr>
              <a:t>Postupkom koordinira HRZZ, odnosno Evaluacijski </a:t>
            </a:r>
            <a:r>
              <a:rPr lang="hr-HR" sz="2200" dirty="0" smtClean="0">
                <a:solidFill>
                  <a:srgbClr val="295A4D"/>
                </a:solidFill>
                <a:latin typeface=""/>
              </a:rPr>
              <a:t>odbor</a:t>
            </a:r>
          </a:p>
          <a:p>
            <a:pPr marL="285750" indent="-285750">
              <a:buFont typeface="Arial" panose="020B0604020202020204" pitchFamily="34" charset="0"/>
              <a:buChar char="•"/>
            </a:pPr>
            <a:r>
              <a:rPr lang="hr-HR" sz="2200" dirty="0" smtClean="0">
                <a:solidFill>
                  <a:srgbClr val="295A4D"/>
                </a:solidFill>
                <a:latin typeface=""/>
              </a:rPr>
              <a:t>Svaku </a:t>
            </a:r>
            <a:r>
              <a:rPr lang="hr-HR" sz="2200" dirty="0" err="1">
                <a:solidFill>
                  <a:srgbClr val="295A4D"/>
                </a:solidFill>
                <a:latin typeface=""/>
              </a:rPr>
              <a:t>Concept</a:t>
            </a:r>
            <a:r>
              <a:rPr lang="hr-HR" sz="2200" dirty="0">
                <a:solidFill>
                  <a:srgbClr val="295A4D"/>
                </a:solidFill>
                <a:latin typeface=""/>
              </a:rPr>
              <a:t> note </a:t>
            </a:r>
            <a:r>
              <a:rPr lang="hr-HR" sz="2200" dirty="0" smtClean="0">
                <a:solidFill>
                  <a:srgbClr val="295A4D"/>
                </a:solidFill>
                <a:latin typeface=""/>
              </a:rPr>
              <a:t>prijavu ocjenjuju </a:t>
            </a:r>
            <a:r>
              <a:rPr lang="hr-HR" sz="2200" dirty="0">
                <a:solidFill>
                  <a:srgbClr val="295A4D"/>
                </a:solidFill>
                <a:latin typeface=""/>
              </a:rPr>
              <a:t>3 neovisna </a:t>
            </a:r>
            <a:r>
              <a:rPr lang="hr-HR" sz="2200" dirty="0" smtClean="0">
                <a:solidFill>
                  <a:srgbClr val="295A4D"/>
                </a:solidFill>
                <a:latin typeface=""/>
              </a:rPr>
              <a:t>evaluatora, s ocjenama 0-5</a:t>
            </a:r>
          </a:p>
          <a:p>
            <a:pPr marL="285750" indent="-285750">
              <a:buFont typeface="Arial" panose="020B0604020202020204" pitchFamily="34" charset="0"/>
              <a:buChar char="•"/>
            </a:pPr>
            <a:r>
              <a:rPr lang="hr-HR" sz="2200" dirty="0" smtClean="0">
                <a:solidFill>
                  <a:srgbClr val="295A4D"/>
                </a:solidFill>
                <a:latin typeface=""/>
              </a:rPr>
              <a:t>Ako projektni prijedlog </a:t>
            </a:r>
            <a:r>
              <a:rPr lang="hr-HR" sz="2200" dirty="0">
                <a:solidFill>
                  <a:srgbClr val="295A4D"/>
                </a:solidFill>
                <a:latin typeface=""/>
              </a:rPr>
              <a:t>dobije 0 bodova od svih </a:t>
            </a:r>
            <a:r>
              <a:rPr lang="hr-HR" sz="2200" dirty="0" smtClean="0">
                <a:solidFill>
                  <a:srgbClr val="295A4D"/>
                </a:solidFill>
                <a:latin typeface=""/>
              </a:rPr>
              <a:t>evaluatora za bilo koji </a:t>
            </a:r>
            <a:r>
              <a:rPr lang="hr-HR" sz="2200" dirty="0" err="1" smtClean="0">
                <a:solidFill>
                  <a:srgbClr val="295A4D"/>
                </a:solidFill>
                <a:latin typeface=""/>
              </a:rPr>
              <a:t>podkriterij</a:t>
            </a:r>
            <a:r>
              <a:rPr lang="hr-HR" sz="2200" dirty="0" smtClean="0">
                <a:solidFill>
                  <a:srgbClr val="295A4D"/>
                </a:solidFill>
                <a:latin typeface=""/>
              </a:rPr>
              <a:t>, automatski se isključuje iz </a:t>
            </a:r>
            <a:r>
              <a:rPr lang="hr-HR" sz="2200" dirty="0">
                <a:solidFill>
                  <a:srgbClr val="295A4D"/>
                </a:solidFill>
                <a:latin typeface=""/>
              </a:rPr>
              <a:t>postupka dodjele</a:t>
            </a:r>
          </a:p>
          <a:p>
            <a:pPr marL="285750" indent="-285750">
              <a:buFont typeface="Arial" panose="020B0604020202020204" pitchFamily="34" charset="0"/>
              <a:buChar char="•"/>
            </a:pPr>
            <a:r>
              <a:rPr lang="hr-HR" sz="2200" dirty="0" smtClean="0">
                <a:solidFill>
                  <a:srgbClr val="295A4D"/>
                </a:solidFill>
                <a:latin typeface=""/>
              </a:rPr>
              <a:t>Projekt mora </a:t>
            </a:r>
            <a:r>
              <a:rPr lang="hr-HR" sz="2200" dirty="0">
                <a:solidFill>
                  <a:srgbClr val="295A4D"/>
                </a:solidFill>
                <a:latin typeface=""/>
              </a:rPr>
              <a:t>ostvariti minimalno 50% po svakom kriteriju (prije primjene težinskog koeficijenta</a:t>
            </a:r>
            <a:r>
              <a:rPr lang="hr-HR" sz="2200" dirty="0" smtClean="0">
                <a:solidFill>
                  <a:srgbClr val="295A4D"/>
                </a:solidFill>
                <a:latin typeface=""/>
              </a:rPr>
              <a:t>) kako ne bi bio isključen iz postupka dodjele</a:t>
            </a:r>
          </a:p>
          <a:p>
            <a:pPr marL="285750" indent="-285750">
              <a:buFont typeface="Arial" panose="020B0604020202020204" pitchFamily="34" charset="0"/>
              <a:buChar char="•"/>
            </a:pPr>
            <a:r>
              <a:rPr lang="hr-HR" sz="2200" dirty="0" smtClean="0">
                <a:solidFill>
                  <a:srgbClr val="295A4D"/>
                </a:solidFill>
                <a:latin typeface=""/>
              </a:rPr>
              <a:t>Primjenjuje </a:t>
            </a:r>
            <a:r>
              <a:rPr lang="hr-HR" sz="2200" dirty="0">
                <a:solidFill>
                  <a:srgbClr val="295A4D"/>
                </a:solidFill>
                <a:latin typeface=""/>
              </a:rPr>
              <a:t>se težinski koeficijent za </a:t>
            </a:r>
            <a:r>
              <a:rPr lang="hr-HR" sz="2200" dirty="0" smtClean="0">
                <a:solidFill>
                  <a:srgbClr val="295A4D"/>
                </a:solidFill>
                <a:latin typeface=""/>
              </a:rPr>
              <a:t>kriterije</a:t>
            </a:r>
            <a:endParaRPr lang="hr-HR" sz="2200" dirty="0">
              <a:solidFill>
                <a:srgbClr val="295A4D"/>
              </a:solidFill>
              <a:latin typeface=""/>
            </a:endParaRPr>
          </a:p>
          <a:p>
            <a:pPr marL="285750" indent="-285750">
              <a:buFont typeface="Arial" panose="020B0604020202020204" pitchFamily="34" charset="0"/>
              <a:buChar char="•"/>
            </a:pPr>
            <a:r>
              <a:rPr lang="hr-HR" sz="2200" dirty="0" smtClean="0">
                <a:solidFill>
                  <a:srgbClr val="295A4D"/>
                </a:solidFill>
                <a:latin typeface=""/>
              </a:rPr>
              <a:t>20% najuspješnijih prijava upućuju se u fazu 2 prijave: </a:t>
            </a:r>
            <a:r>
              <a:rPr lang="hr-HR" sz="2200" dirty="0" err="1" smtClean="0">
                <a:solidFill>
                  <a:srgbClr val="295A4D"/>
                </a:solidFill>
                <a:latin typeface=""/>
              </a:rPr>
              <a:t>Full</a:t>
            </a:r>
            <a:r>
              <a:rPr lang="hr-HR" sz="2200" dirty="0" smtClean="0">
                <a:solidFill>
                  <a:srgbClr val="295A4D"/>
                </a:solidFill>
                <a:latin typeface=""/>
              </a:rPr>
              <a:t> </a:t>
            </a:r>
            <a:r>
              <a:rPr lang="hr-HR" sz="2200" dirty="0" err="1" smtClean="0">
                <a:solidFill>
                  <a:srgbClr val="295A4D"/>
                </a:solidFill>
                <a:latin typeface=""/>
              </a:rPr>
              <a:t>application</a:t>
            </a:r>
            <a:endParaRPr lang="hr-HR" sz="2200" dirty="0" smtClean="0">
              <a:solidFill>
                <a:srgbClr val="295A4D"/>
              </a:solidFill>
              <a:latin typeface=""/>
            </a:endParaRPr>
          </a:p>
        </p:txBody>
      </p:sp>
    </p:spTree>
    <p:extLst>
      <p:ext uri="{BB962C8B-B14F-4D97-AF65-F5344CB8AC3E}">
        <p14:creationId xmlns:p14="http://schemas.microsoft.com/office/powerpoint/2010/main" val="2147755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689007"/>
            <a:ext cx="5578479" cy="5192681"/>
          </a:xfrm>
        </p:spPr>
        <p:txBody>
          <a:bodyPr>
            <a:noAutofit/>
          </a:bodyPr>
          <a:lstStyle/>
          <a:p>
            <a:r>
              <a:rPr lang="hr-HR" sz="4000" dirty="0" smtClean="0"/>
              <a:t/>
            </a:r>
            <a:br>
              <a:rPr lang="hr-HR" sz="4000" dirty="0" smtClean="0"/>
            </a:br>
            <a:r>
              <a:rPr lang="hr-HR" sz="4000" dirty="0"/>
              <a:t/>
            </a:r>
            <a:br>
              <a:rPr lang="hr-HR" sz="4000" dirty="0"/>
            </a:br>
            <a:r>
              <a:rPr lang="en-US" sz="4000" dirty="0" err="1"/>
              <a:t>Pitanja</a:t>
            </a:r>
            <a:r>
              <a:rPr lang="en-US" sz="4000" dirty="0"/>
              <a:t> </a:t>
            </a:r>
            <a:r>
              <a:rPr lang="en-US" sz="4000" dirty="0" err="1"/>
              <a:t>i</a:t>
            </a:r>
            <a:r>
              <a:rPr lang="en-US" sz="4000" dirty="0"/>
              <a:t> </a:t>
            </a:r>
            <a:r>
              <a:rPr lang="en-US" sz="4000" dirty="0" err="1"/>
              <a:t>odgovori</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6" name="Picture 5">
            <a:extLst>
              <a:ext uri="{FF2B5EF4-FFF2-40B4-BE49-F238E27FC236}">
                <a16:creationId xmlns:a16="http://schemas.microsoft.com/office/drawing/2014/main" id="{299094AA-5CFD-FE77-011C-9E07CD75E3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808" y="3285347"/>
            <a:ext cx="1024212" cy="1024212"/>
          </a:xfrm>
          <a:prstGeom prst="rect">
            <a:avLst/>
          </a:prstGeom>
        </p:spPr>
      </p:pic>
    </p:spTree>
    <p:extLst>
      <p:ext uri="{BB962C8B-B14F-4D97-AF65-F5344CB8AC3E}">
        <p14:creationId xmlns:p14="http://schemas.microsoft.com/office/powerpoint/2010/main" val="285053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838199" y="365125"/>
            <a:ext cx="11066755" cy="1325563"/>
          </a:xfrm>
        </p:spPr>
        <p:txBody>
          <a:bodyPr>
            <a:normAutofit/>
          </a:bodyPr>
          <a:lstStyle/>
          <a:p>
            <a:r>
              <a:rPr lang="hr-HR" sz="3600" dirty="0"/>
              <a:t>DIGIT – Digitalne, inovativne i zelene tehnologije</a:t>
            </a:r>
          </a:p>
        </p:txBody>
      </p:sp>
      <p:sp>
        <p:nvSpPr>
          <p:cNvPr id="6" name="Content Placeholder 2">
            <a:extLst>
              <a:ext uri="{FF2B5EF4-FFF2-40B4-BE49-F238E27FC236}">
                <a16:creationId xmlns:a16="http://schemas.microsoft.com/office/drawing/2014/main" id="{2616BB9C-6905-4A87-588B-7FF8CB94D576}"/>
              </a:ext>
            </a:extLst>
          </p:cNvPr>
          <p:cNvSpPr>
            <a:spLocks noGrp="1"/>
          </p:cNvSpPr>
          <p:nvPr>
            <p:ph idx="1"/>
          </p:nvPr>
        </p:nvSpPr>
        <p:spPr>
          <a:xfrm>
            <a:off x="838200" y="1935126"/>
            <a:ext cx="4735093" cy="4557749"/>
          </a:xfrm>
        </p:spPr>
        <p:txBody>
          <a:bodyPr>
            <a:normAutofit/>
          </a:bodyPr>
          <a:lstStyle/>
          <a:p>
            <a:pPr>
              <a:buFont typeface="Wingdings" pitchFamily="2" charset="2"/>
              <a:buChar char="§"/>
            </a:pPr>
            <a:r>
              <a:rPr lang="hr-HR" sz="2400" b="1" dirty="0"/>
              <a:t>Vlada RH </a:t>
            </a:r>
            <a:r>
              <a:rPr lang="hr-HR" sz="2400" dirty="0"/>
              <a:t>i </a:t>
            </a:r>
            <a:r>
              <a:rPr lang="hr-HR" sz="2400" b="1" dirty="0"/>
              <a:t>Međunarodna banka za obnovu i razvoj </a:t>
            </a:r>
            <a:r>
              <a:rPr lang="hr-HR" sz="2400" dirty="0"/>
              <a:t>(IBRD) (dio grupacije WB-a) potpisale su Ugovor o zajmu </a:t>
            </a:r>
            <a:r>
              <a:rPr lang="hr-HR" sz="2400" dirty="0" smtClean="0"/>
              <a:t>za </a:t>
            </a:r>
            <a:r>
              <a:rPr lang="hr-HR" sz="2400" dirty="0"/>
              <a:t>projekt DIGIT 28. lipnja 2023.</a:t>
            </a:r>
          </a:p>
          <a:p>
            <a:pPr>
              <a:buFont typeface="Wingdings" pitchFamily="2" charset="2"/>
              <a:buChar char="§"/>
            </a:pPr>
            <a:endParaRPr lang="hr-HR" sz="2400" b="1" dirty="0"/>
          </a:p>
          <a:p>
            <a:pPr>
              <a:buFont typeface="Wingdings" pitchFamily="2" charset="2"/>
              <a:buChar char="§"/>
            </a:pPr>
            <a:r>
              <a:rPr lang="hr-HR" sz="2400" b="1" dirty="0"/>
              <a:t>Razdoblje provedbe projekta</a:t>
            </a:r>
            <a:r>
              <a:rPr lang="hr-HR" sz="2400" dirty="0"/>
              <a:t>: listopad 2023. - </a:t>
            </a:r>
            <a:r>
              <a:rPr lang="hr-HR" sz="2400" dirty="0" smtClean="0"/>
              <a:t>prosinac </a:t>
            </a:r>
            <a:r>
              <a:rPr lang="hr-HR" sz="2400" dirty="0"/>
              <a:t>2028.</a:t>
            </a:r>
          </a:p>
          <a:p>
            <a:pPr>
              <a:buFont typeface="Wingdings" pitchFamily="2" charset="2"/>
              <a:buChar char="§"/>
            </a:pPr>
            <a:endParaRPr lang="hr-HR" sz="2400" dirty="0"/>
          </a:p>
        </p:txBody>
      </p:sp>
      <p:sp>
        <p:nvSpPr>
          <p:cNvPr id="7" name="Content Placeholder 2">
            <a:extLst>
              <a:ext uri="{FF2B5EF4-FFF2-40B4-BE49-F238E27FC236}">
                <a16:creationId xmlns:a16="http://schemas.microsoft.com/office/drawing/2014/main" id="{0B3282C0-DB42-C960-3B2A-3800A9CFF6C7}"/>
              </a:ext>
            </a:extLst>
          </p:cNvPr>
          <p:cNvSpPr txBox="1">
            <a:spLocks/>
          </p:cNvSpPr>
          <p:nvPr/>
        </p:nvSpPr>
        <p:spPr>
          <a:xfrm>
            <a:off x="6493109" y="1835796"/>
            <a:ext cx="5411846" cy="4557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hr-HR" sz="2400" dirty="0"/>
              <a:t>Ukupni odobreni iznos zajma je </a:t>
            </a:r>
            <a:r>
              <a:rPr lang="hr-HR" sz="2400" b="1" dirty="0"/>
              <a:t>106 </a:t>
            </a:r>
            <a:r>
              <a:rPr lang="hr-HR" sz="2400" b="1" dirty="0" err="1"/>
              <a:t>mil</a:t>
            </a:r>
            <a:r>
              <a:rPr lang="hr-HR" sz="2400" b="1" dirty="0"/>
              <a:t>. EUR </a:t>
            </a:r>
            <a:r>
              <a:rPr lang="hr-HR" sz="2400" dirty="0"/>
              <a:t>(99 </a:t>
            </a:r>
            <a:r>
              <a:rPr lang="hr-HR" sz="2400" dirty="0" err="1"/>
              <a:t>mil</a:t>
            </a:r>
            <a:r>
              <a:rPr lang="hr-HR" sz="2400" dirty="0"/>
              <a:t>. EUR su bespovratna sredstva </a:t>
            </a:r>
            <a:r>
              <a:rPr lang="hr-HR" sz="2400" dirty="0" smtClean="0"/>
              <a:t>(</a:t>
            </a:r>
            <a:r>
              <a:rPr lang="hr-HR" sz="2400" dirty="0" err="1" smtClean="0"/>
              <a:t>grants</a:t>
            </a:r>
            <a:r>
              <a:rPr lang="hr-HR" sz="2400" dirty="0"/>
              <a:t>), a 7 </a:t>
            </a:r>
            <a:r>
              <a:rPr lang="hr-HR" sz="2400" dirty="0" err="1"/>
              <a:t>mil</a:t>
            </a:r>
            <a:r>
              <a:rPr lang="hr-HR" sz="2400" dirty="0"/>
              <a:t>. EUR je namijenjeno za jačanje kapaciteta </a:t>
            </a:r>
            <a:r>
              <a:rPr lang="hr-HR" sz="2400" dirty="0" smtClean="0"/>
              <a:t>MZOM-a)</a:t>
            </a:r>
          </a:p>
          <a:p>
            <a:pPr>
              <a:buFont typeface="Wingdings" pitchFamily="2" charset="2"/>
              <a:buChar char="§"/>
            </a:pPr>
            <a:r>
              <a:rPr lang="hr-HR" sz="2400" b="1" dirty="0"/>
              <a:t>Službena stranica DIGIT projekta: </a:t>
            </a:r>
            <a:r>
              <a:rPr lang="hr-HR" sz="2400" dirty="0">
                <a:hlinkClick r:id="rId2"/>
              </a:rPr>
              <a:t>https://digit.mzom.hr</a:t>
            </a:r>
            <a:r>
              <a:rPr lang="hr-HR" sz="2400" dirty="0" smtClean="0">
                <a:hlinkClick r:id="rId2"/>
              </a:rPr>
              <a:t>/</a:t>
            </a:r>
            <a:endParaRPr lang="hr-HR" sz="2400" dirty="0"/>
          </a:p>
        </p:txBody>
      </p:sp>
      <p:sp>
        <p:nvSpPr>
          <p:cNvPr id="8" name="Rectangle 7">
            <a:extLst>
              <a:ext uri="{FF2B5EF4-FFF2-40B4-BE49-F238E27FC236}">
                <a16:creationId xmlns:a16="http://schemas.microsoft.com/office/drawing/2014/main" id="{68D723C6-E98C-741A-5258-CA3D789570DE}"/>
              </a:ext>
            </a:extLst>
          </p:cNvPr>
          <p:cNvSpPr/>
          <p:nvPr/>
        </p:nvSpPr>
        <p:spPr>
          <a:xfrm rot="10800000">
            <a:off x="5820792" y="2111819"/>
            <a:ext cx="186130" cy="3396552"/>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109" y="4665360"/>
            <a:ext cx="5342753" cy="708278"/>
          </a:xfrm>
          <a:prstGeom prst="rect">
            <a:avLst/>
          </a:prstGeom>
        </p:spPr>
      </p:pic>
    </p:spTree>
    <p:extLst>
      <p:ext uri="{BB962C8B-B14F-4D97-AF65-F5344CB8AC3E}">
        <p14:creationId xmlns:p14="http://schemas.microsoft.com/office/powerpoint/2010/main" val="3029320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320614-11D9-7D25-5D82-B958AF9D827A}"/>
              </a:ext>
            </a:extLst>
          </p:cNvPr>
          <p:cNvSpPr>
            <a:spLocks noGrp="1"/>
          </p:cNvSpPr>
          <p:nvPr>
            <p:ph type="title"/>
          </p:nvPr>
        </p:nvSpPr>
        <p:spPr>
          <a:xfrm>
            <a:off x="890855" y="431363"/>
            <a:ext cx="9640856" cy="3651345"/>
          </a:xfrm>
        </p:spPr>
        <p:txBody>
          <a:bodyPr>
            <a:normAutofit/>
          </a:bodyPr>
          <a:lstStyle/>
          <a:p>
            <a:r>
              <a:rPr lang="hr-HR" b="1" dirty="0"/>
              <a:t>HVALA NA PAŽNJI!</a:t>
            </a:r>
          </a:p>
        </p:txBody>
      </p:sp>
      <p:pic>
        <p:nvPicPr>
          <p:cNvPr id="10" name="Picture 9">
            <a:extLst>
              <a:ext uri="{FF2B5EF4-FFF2-40B4-BE49-F238E27FC236}">
                <a16:creationId xmlns:a16="http://schemas.microsoft.com/office/drawing/2014/main" id="{27AD5CE8-9859-FE2A-8B4A-265AEFE15C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13275" y="5434608"/>
            <a:ext cx="1730283" cy="992029"/>
          </a:xfrm>
          <a:prstGeom prst="rect">
            <a:avLst/>
          </a:prstGeom>
        </p:spPr>
      </p:pic>
      <p:pic>
        <p:nvPicPr>
          <p:cNvPr id="11" name="Picture 10">
            <a:extLst>
              <a:ext uri="{FF2B5EF4-FFF2-40B4-BE49-F238E27FC236}">
                <a16:creationId xmlns:a16="http://schemas.microsoft.com/office/drawing/2014/main" id="{BD03A1C5-E2AE-7D77-9718-ABC051B661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82361" y="5319778"/>
            <a:ext cx="2358163" cy="1326466"/>
          </a:xfrm>
          <a:prstGeom prst="rect">
            <a:avLst/>
          </a:prstGeom>
        </p:spPr>
      </p:pic>
      <p:pic>
        <p:nvPicPr>
          <p:cNvPr id="12" name="Picture 11">
            <a:extLst>
              <a:ext uri="{FF2B5EF4-FFF2-40B4-BE49-F238E27FC236}">
                <a16:creationId xmlns:a16="http://schemas.microsoft.com/office/drawing/2014/main" id="{078DE978-7097-C42D-8C94-6D2D20D067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877335" y="5778500"/>
            <a:ext cx="1790115" cy="355001"/>
          </a:xfrm>
          <a:prstGeom prst="rect">
            <a:avLst/>
          </a:prstGeom>
        </p:spPr>
      </p:pic>
      <p:sp>
        <p:nvSpPr>
          <p:cNvPr id="13" name="Subtitle 2">
            <a:extLst>
              <a:ext uri="{FF2B5EF4-FFF2-40B4-BE49-F238E27FC236}">
                <a16:creationId xmlns:a16="http://schemas.microsoft.com/office/drawing/2014/main" id="{9488A5F0-E532-EB43-F515-38ABACB40CCC}"/>
              </a:ext>
            </a:extLst>
          </p:cNvPr>
          <p:cNvSpPr txBox="1">
            <a:spLocks/>
          </p:cNvSpPr>
          <p:nvPr/>
        </p:nvSpPr>
        <p:spPr>
          <a:xfrm>
            <a:off x="890855" y="4482352"/>
            <a:ext cx="9144000" cy="52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b="1" dirty="0"/>
              <a:t>digit@mzom.hr</a:t>
            </a:r>
            <a:endParaRPr lang="hr-HR" dirty="0"/>
          </a:p>
        </p:txBody>
      </p:sp>
      <p:sp>
        <p:nvSpPr>
          <p:cNvPr id="14" name="Subtitle 2">
            <a:extLst>
              <a:ext uri="{FF2B5EF4-FFF2-40B4-BE49-F238E27FC236}">
                <a16:creationId xmlns:a16="http://schemas.microsoft.com/office/drawing/2014/main" id="{4B37ED4B-9237-26EE-C655-F4F8B64BAC2D}"/>
              </a:ext>
            </a:extLst>
          </p:cNvPr>
          <p:cNvSpPr txBox="1">
            <a:spLocks/>
          </p:cNvSpPr>
          <p:nvPr/>
        </p:nvSpPr>
        <p:spPr>
          <a:xfrm>
            <a:off x="890855" y="3873988"/>
            <a:ext cx="9144000" cy="52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5A4D"/>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5A4D"/>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5A4D"/>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5A4D"/>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dirty="0"/>
          </a:p>
        </p:txBody>
      </p:sp>
    </p:spTree>
    <p:extLst>
      <p:ext uri="{BB962C8B-B14F-4D97-AF65-F5344CB8AC3E}">
        <p14:creationId xmlns:p14="http://schemas.microsoft.com/office/powerpoint/2010/main" val="2874789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BBB5A-2D90-8B4F-5BA3-4458E4C97D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02215" y="1501621"/>
            <a:ext cx="4064289" cy="4064289"/>
          </a:xfrm>
          <a:prstGeom prst="rect">
            <a:avLst/>
          </a:prstGeom>
        </p:spPr>
      </p:pic>
      <p:pic>
        <p:nvPicPr>
          <p:cNvPr id="28" name="Picture 27">
            <a:extLst>
              <a:ext uri="{FF2B5EF4-FFF2-40B4-BE49-F238E27FC236}">
                <a16:creationId xmlns:a16="http://schemas.microsoft.com/office/drawing/2014/main" id="{84AC30E6-9922-D8CA-C9BB-59608B04DA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2239" y="1501621"/>
            <a:ext cx="4064289" cy="4064289"/>
          </a:xfrm>
          <a:prstGeom prst="rect">
            <a:avLst/>
          </a:prstGeom>
        </p:spPr>
      </p:pic>
      <p:sp>
        <p:nvSpPr>
          <p:cNvPr id="2" name="Title 1">
            <a:extLst>
              <a:ext uri="{FF2B5EF4-FFF2-40B4-BE49-F238E27FC236}">
                <a16:creationId xmlns:a16="http://schemas.microsoft.com/office/drawing/2014/main" id="{7A328DCE-2178-9FEA-AB54-A279AE56ADF4}"/>
              </a:ext>
            </a:extLst>
          </p:cNvPr>
          <p:cNvSpPr>
            <a:spLocks noGrp="1"/>
          </p:cNvSpPr>
          <p:nvPr>
            <p:ph type="title"/>
          </p:nvPr>
        </p:nvSpPr>
        <p:spPr>
          <a:xfrm>
            <a:off x="619552" y="267075"/>
            <a:ext cx="10515600" cy="1325563"/>
          </a:xfrm>
        </p:spPr>
        <p:txBody>
          <a:bodyPr>
            <a:normAutofit/>
          </a:bodyPr>
          <a:lstStyle/>
          <a:p>
            <a:r>
              <a:rPr lang="hr-HR" sz="3600" b="1" dirty="0"/>
              <a:t>Ciljevi projekta DIGIT</a:t>
            </a:r>
            <a:r>
              <a:rPr lang="hr-HR" sz="3600" dirty="0"/>
              <a:t>:</a:t>
            </a:r>
          </a:p>
        </p:txBody>
      </p:sp>
      <p:sp>
        <p:nvSpPr>
          <p:cNvPr id="16" name="TextBox 15">
            <a:extLst>
              <a:ext uri="{FF2B5EF4-FFF2-40B4-BE49-F238E27FC236}">
                <a16:creationId xmlns:a16="http://schemas.microsoft.com/office/drawing/2014/main" id="{41F35428-706E-3970-0618-667344F736FC}"/>
              </a:ext>
            </a:extLst>
          </p:cNvPr>
          <p:cNvSpPr txBox="1"/>
          <p:nvPr/>
        </p:nvSpPr>
        <p:spPr>
          <a:xfrm>
            <a:off x="5095325" y="2827184"/>
            <a:ext cx="3203669" cy="923330"/>
          </a:xfrm>
          <a:prstGeom prst="rect">
            <a:avLst/>
          </a:prstGeom>
          <a:noFill/>
        </p:spPr>
        <p:txBody>
          <a:bodyPr wrap="square" rtlCol="0">
            <a:spAutoFit/>
          </a:bodyPr>
          <a:lstStyle/>
          <a:p>
            <a:pPr algn="ctr"/>
            <a:r>
              <a:rPr lang="hr-HR" sz="1800" dirty="0">
                <a:solidFill>
                  <a:srgbClr val="E9F1FF"/>
                </a:solidFill>
                <a:latin typeface=""/>
              </a:rPr>
              <a:t>Unaprijediti </a:t>
            </a:r>
            <a:r>
              <a:rPr lang="hr-HR" dirty="0" smtClean="0">
                <a:solidFill>
                  <a:srgbClr val="E9F1FF"/>
                </a:solidFill>
                <a:latin typeface=""/>
              </a:rPr>
              <a:t>IRI djelatnosti</a:t>
            </a:r>
            <a:r>
              <a:rPr lang="hr-HR" sz="1800" dirty="0" smtClean="0">
                <a:solidFill>
                  <a:srgbClr val="E9F1FF"/>
                </a:solidFill>
                <a:latin typeface=""/>
              </a:rPr>
              <a:t> </a:t>
            </a:r>
            <a:r>
              <a:rPr lang="hr-HR" sz="1800" dirty="0">
                <a:solidFill>
                  <a:srgbClr val="E9F1FF"/>
                </a:solidFill>
                <a:latin typeface=""/>
              </a:rPr>
              <a:t>s usmjerenjem na digitalne i zelene </a:t>
            </a:r>
            <a:r>
              <a:rPr lang="hr-HR" sz="1800" dirty="0" smtClean="0">
                <a:solidFill>
                  <a:srgbClr val="E9F1FF"/>
                </a:solidFill>
                <a:latin typeface=""/>
              </a:rPr>
              <a:t>tehnologije</a:t>
            </a:r>
            <a:endParaRPr lang="hr-HR" sz="1800" dirty="0">
              <a:solidFill>
                <a:srgbClr val="E9F1FF"/>
              </a:solidFill>
              <a:latin typeface=""/>
            </a:endParaRPr>
          </a:p>
        </p:txBody>
      </p:sp>
      <p:cxnSp>
        <p:nvCxnSpPr>
          <p:cNvPr id="30" name="Straight Connector 29">
            <a:extLst>
              <a:ext uri="{FF2B5EF4-FFF2-40B4-BE49-F238E27FC236}">
                <a16:creationId xmlns:a16="http://schemas.microsoft.com/office/drawing/2014/main" id="{400978BE-3C08-30C4-3C2B-09A70F0E8A18}"/>
              </a:ext>
            </a:extLst>
          </p:cNvPr>
          <p:cNvCxnSpPr>
            <a:cxnSpLocks/>
          </p:cNvCxnSpPr>
          <p:nvPr/>
        </p:nvCxnSpPr>
        <p:spPr>
          <a:xfrm flipV="1">
            <a:off x="0" y="5883963"/>
            <a:ext cx="10715625" cy="2"/>
          </a:xfrm>
          <a:prstGeom prst="line">
            <a:avLst/>
          </a:prstGeom>
          <a:ln w="63500">
            <a:solidFill>
              <a:srgbClr val="295A4D"/>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D0CCC242-BEA9-94EC-BCD9-3C7F81394FAD}"/>
              </a:ext>
            </a:extLst>
          </p:cNvPr>
          <p:cNvSpPr/>
          <p:nvPr/>
        </p:nvSpPr>
        <p:spPr>
          <a:xfrm>
            <a:off x="1866329" y="5565910"/>
            <a:ext cx="636105" cy="636105"/>
          </a:xfrm>
          <a:prstGeom prst="ellipse">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3" name="TextBox 32">
            <a:extLst>
              <a:ext uri="{FF2B5EF4-FFF2-40B4-BE49-F238E27FC236}">
                <a16:creationId xmlns:a16="http://schemas.microsoft.com/office/drawing/2014/main" id="{8178C708-06E3-818A-F4AF-2F16835DB7BC}"/>
              </a:ext>
            </a:extLst>
          </p:cNvPr>
          <p:cNvSpPr txBox="1"/>
          <p:nvPr/>
        </p:nvSpPr>
        <p:spPr>
          <a:xfrm>
            <a:off x="254393" y="2221787"/>
            <a:ext cx="3518617" cy="2031325"/>
          </a:xfrm>
          <a:prstGeom prst="rect">
            <a:avLst/>
          </a:prstGeom>
          <a:noFill/>
        </p:spPr>
        <p:txBody>
          <a:bodyPr wrap="square" rtlCol="0">
            <a:spAutoFit/>
          </a:bodyPr>
          <a:lstStyle/>
          <a:p>
            <a:pPr lvl="1" algn="ctr"/>
            <a:r>
              <a:rPr lang="hr-HR" sz="1800" dirty="0">
                <a:solidFill>
                  <a:srgbClr val="E9F1FF"/>
                </a:solidFill>
                <a:latin typeface=""/>
              </a:rPr>
              <a:t>Upotpuniti planirani financijski okvir za IRI </a:t>
            </a:r>
            <a:r>
              <a:rPr lang="hr-HR" sz="1800" dirty="0" smtClean="0">
                <a:solidFill>
                  <a:srgbClr val="E9F1FF"/>
                </a:solidFill>
                <a:latin typeface=""/>
              </a:rPr>
              <a:t>djelatnosti i </a:t>
            </a:r>
            <a:r>
              <a:rPr lang="hr-HR" sz="1800" dirty="0">
                <a:solidFill>
                  <a:srgbClr val="E9F1FF"/>
                </a:solidFill>
                <a:latin typeface=""/>
              </a:rPr>
              <a:t>podržati pripremu ili podignuti na višu razinu projekte i sheme koji će se provoditi pomoću EU sredstava</a:t>
            </a:r>
          </a:p>
        </p:txBody>
      </p:sp>
      <p:sp>
        <p:nvSpPr>
          <p:cNvPr id="34" name="Oval 33">
            <a:extLst>
              <a:ext uri="{FF2B5EF4-FFF2-40B4-BE49-F238E27FC236}">
                <a16:creationId xmlns:a16="http://schemas.microsoft.com/office/drawing/2014/main" id="{FD87B06A-C8D4-1C31-506E-79790B3A6C2B}"/>
              </a:ext>
            </a:extLst>
          </p:cNvPr>
          <p:cNvSpPr/>
          <p:nvPr/>
        </p:nvSpPr>
        <p:spPr>
          <a:xfrm>
            <a:off x="6316306" y="5558954"/>
            <a:ext cx="636105" cy="636105"/>
          </a:xfrm>
          <a:prstGeom prst="ellipse">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5" name="Picture 34">
            <a:extLst>
              <a:ext uri="{FF2B5EF4-FFF2-40B4-BE49-F238E27FC236}">
                <a16:creationId xmlns:a16="http://schemas.microsoft.com/office/drawing/2014/main" id="{878FB4E6-5EC0-9475-5079-DC1789D274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16508" y="4253112"/>
            <a:ext cx="2637288" cy="2637288"/>
          </a:xfrm>
          <a:prstGeom prst="rect">
            <a:avLst/>
          </a:prstGeom>
        </p:spPr>
      </p:pic>
    </p:spTree>
    <p:extLst>
      <p:ext uri="{BB962C8B-B14F-4D97-AF65-F5344CB8AC3E}">
        <p14:creationId xmlns:p14="http://schemas.microsoft.com/office/powerpoint/2010/main" val="313673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46" y="1372590"/>
            <a:ext cx="5578479" cy="5192681"/>
          </a:xfrm>
        </p:spPr>
        <p:txBody>
          <a:bodyPr>
            <a:noAutofit/>
          </a:bodyPr>
          <a:lstStyle/>
          <a:p>
            <a:r>
              <a:rPr lang="pl-PL" sz="4000" dirty="0"/>
              <a:t>D</a:t>
            </a:r>
            <a:r>
              <a:rPr lang="pl-PL" sz="4000" dirty="0" smtClean="0"/>
              <a:t>IGIT pozivi na dostavu projektnih prijedloga </a:t>
            </a:r>
            <a:r>
              <a:rPr lang="pl-PL" sz="4000" dirty="0"/>
              <a:t/>
            </a:r>
            <a:br>
              <a:rPr lang="pl-PL" sz="4000" dirty="0"/>
            </a:br>
            <a:r>
              <a:rPr lang="pl-PL" sz="4000" dirty="0"/>
              <a:t/>
            </a:r>
            <a:br>
              <a:rPr lang="pl-PL" sz="4000" dirty="0"/>
            </a:br>
            <a:r>
              <a:rPr lang="hr-HR" sz="4000" dirty="0"/>
              <a:t/>
            </a:r>
            <a:br>
              <a:rPr lang="hr-HR" sz="4000" dirty="0"/>
            </a:br>
            <a:r>
              <a:rPr lang="hr-HR" sz="4000" dirty="0"/>
              <a:t/>
            </a:r>
            <a:br>
              <a:rPr lang="hr-HR" sz="4000" dirty="0"/>
            </a:br>
            <a:endParaRPr lang="hr-HR" sz="4000"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spTree>
    <p:extLst>
      <p:ext uri="{BB962C8B-B14F-4D97-AF65-F5344CB8AC3E}">
        <p14:creationId xmlns:p14="http://schemas.microsoft.com/office/powerpoint/2010/main" val="225335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4195" y="77984"/>
            <a:ext cx="11646717"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b="1" dirty="0" smtClean="0">
                <a:solidFill>
                  <a:srgbClr val="295A4D"/>
                </a:solidFill>
                <a:latin typeface=""/>
              </a:rPr>
              <a:t>DIGIT pozivi </a:t>
            </a:r>
            <a:r>
              <a:rPr lang="pl-PL" sz="2400" b="1" dirty="0">
                <a:solidFill>
                  <a:srgbClr val="295A4D"/>
                </a:solidFill>
                <a:latin typeface=""/>
              </a:rPr>
              <a:t>na dostavu projektnih prijedloga </a:t>
            </a:r>
          </a:p>
        </p:txBody>
      </p:sp>
      <p:sp>
        <p:nvSpPr>
          <p:cNvPr id="6"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7" name="Table 6"/>
          <p:cNvGraphicFramePr>
            <a:graphicFrameLocks noGrp="1"/>
          </p:cNvGraphicFramePr>
          <p:nvPr>
            <p:extLst>
              <p:ext uri="{D42A27DB-BD31-4B8C-83A1-F6EECF244321}">
                <p14:modId xmlns:p14="http://schemas.microsoft.com/office/powerpoint/2010/main" val="249684915"/>
              </p:ext>
            </p:extLst>
          </p:nvPr>
        </p:nvGraphicFramePr>
        <p:xfrm>
          <a:off x="603087" y="1029812"/>
          <a:ext cx="10840230" cy="5362113"/>
        </p:xfrm>
        <a:graphic>
          <a:graphicData uri="http://schemas.openxmlformats.org/drawingml/2006/table">
            <a:tbl>
              <a:tblPr/>
              <a:tblGrid>
                <a:gridCol w="3613409">
                  <a:extLst>
                    <a:ext uri="{9D8B030D-6E8A-4147-A177-3AD203B41FA5}">
                      <a16:colId xmlns:a16="http://schemas.microsoft.com/office/drawing/2014/main" val="914416665"/>
                    </a:ext>
                  </a:extLst>
                </a:gridCol>
                <a:gridCol w="3169936">
                  <a:extLst>
                    <a:ext uri="{9D8B030D-6E8A-4147-A177-3AD203B41FA5}">
                      <a16:colId xmlns:a16="http://schemas.microsoft.com/office/drawing/2014/main" val="2171675522"/>
                    </a:ext>
                  </a:extLst>
                </a:gridCol>
                <a:gridCol w="4056885">
                  <a:extLst>
                    <a:ext uri="{9D8B030D-6E8A-4147-A177-3AD203B41FA5}">
                      <a16:colId xmlns:a16="http://schemas.microsoft.com/office/drawing/2014/main" val="2768311982"/>
                    </a:ext>
                  </a:extLst>
                </a:gridCol>
              </a:tblGrid>
              <a:tr h="345345">
                <a:tc>
                  <a:txBody>
                    <a:bodyPr/>
                    <a:lstStyle/>
                    <a:p>
                      <a:pPr algn="ctr"/>
                      <a:r>
                        <a:rPr lang="hr-HR" sz="1500" b="1" dirty="0" smtClean="0">
                          <a:solidFill>
                            <a:srgbClr val="295A4D"/>
                          </a:solidFill>
                          <a:effectLst/>
                          <a:latin typeface="Arial" panose="020B0604020202020204" pitchFamily="34" charset="0"/>
                          <a:cs typeface="Arial" panose="020B0604020202020204" pitchFamily="34" charset="0"/>
                        </a:rPr>
                        <a:t>Naziv poziva</a:t>
                      </a:r>
                      <a:endParaRPr lang="hr-HR"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b="1" dirty="0" smtClean="0">
                          <a:solidFill>
                            <a:srgbClr val="295A4D"/>
                          </a:solidFill>
                          <a:effectLst/>
                          <a:latin typeface="Arial" panose="020B0604020202020204" pitchFamily="34" charset="0"/>
                          <a:cs typeface="Arial" panose="020B0604020202020204" pitchFamily="34" charset="0"/>
                        </a:rPr>
                        <a:t>Iznos alokacije (EUR)</a:t>
                      </a:r>
                      <a:endParaRPr lang="hr-HR"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b="1" dirty="0" smtClean="0">
                          <a:solidFill>
                            <a:srgbClr val="295A4D"/>
                          </a:solidFill>
                          <a:effectLst/>
                          <a:latin typeface="Arial" panose="020B0604020202020204" pitchFamily="34" charset="0"/>
                          <a:cs typeface="Arial" panose="020B0604020202020204" pitchFamily="34" charset="0"/>
                        </a:rPr>
                        <a:t>Indikativni</a:t>
                      </a:r>
                      <a:r>
                        <a:rPr lang="hr-HR" sz="1500" b="1" baseline="0" dirty="0" smtClean="0">
                          <a:solidFill>
                            <a:srgbClr val="295A4D"/>
                          </a:solidFill>
                          <a:effectLst/>
                          <a:latin typeface="Arial" panose="020B0604020202020204" pitchFamily="34" charset="0"/>
                          <a:cs typeface="Arial" panose="020B0604020202020204" pitchFamily="34" charset="0"/>
                        </a:rPr>
                        <a:t> plan objave poziva</a:t>
                      </a:r>
                      <a:endParaRPr lang="hr-HR"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704532287"/>
                  </a:ext>
                </a:extLst>
              </a:tr>
              <a:tr h="865216">
                <a:tc>
                  <a:txBody>
                    <a:bodyPr/>
                    <a:lstStyle/>
                    <a:p>
                      <a:r>
                        <a:rPr lang="hr-HR" sz="1500" b="1" dirty="0" smtClean="0">
                          <a:solidFill>
                            <a:srgbClr val="295A4D"/>
                          </a:solidFill>
                          <a:effectLst/>
                          <a:latin typeface="Arial" panose="020B0604020202020204" pitchFamily="34" charset="0"/>
                          <a:cs typeface="Arial" panose="020B0604020202020204" pitchFamily="34" charset="0"/>
                        </a:rPr>
                        <a:t>Call for </a:t>
                      </a:r>
                      <a:r>
                        <a:rPr lang="hr-HR" sz="1500" b="1" dirty="0" err="1" smtClean="0">
                          <a:solidFill>
                            <a:srgbClr val="295A4D"/>
                          </a:solidFill>
                          <a:effectLst/>
                          <a:latin typeface="Arial" panose="020B0604020202020204" pitchFamily="34" charset="0"/>
                          <a:cs typeface="Arial" panose="020B0604020202020204" pitchFamily="34" charset="0"/>
                        </a:rPr>
                        <a:t>proposals</a:t>
                      </a:r>
                      <a:r>
                        <a:rPr lang="hr-HR" sz="1500" b="1" baseline="0" dirty="0" smtClean="0">
                          <a:solidFill>
                            <a:srgbClr val="295A4D"/>
                          </a:solidFill>
                          <a:effectLst/>
                          <a:latin typeface="Arial" panose="020B0604020202020204" pitchFamily="34" charset="0"/>
                          <a:cs typeface="Arial" panose="020B0604020202020204" pitchFamily="34" charset="0"/>
                        </a:rPr>
                        <a:t> </a:t>
                      </a:r>
                      <a:r>
                        <a:rPr lang="en-US" sz="1500" b="1" dirty="0" smtClean="0">
                          <a:solidFill>
                            <a:srgbClr val="295A4D"/>
                          </a:solidFill>
                          <a:effectLst/>
                          <a:latin typeface="Arial" panose="020B0604020202020204" pitchFamily="34" charset="0"/>
                          <a:cs typeface="Arial" panose="020B0604020202020204" pitchFamily="34" charset="0"/>
                        </a:rPr>
                        <a:t>Seal </a:t>
                      </a:r>
                      <a:r>
                        <a:rPr lang="en-US" sz="1500" b="1" dirty="0">
                          <a:solidFill>
                            <a:srgbClr val="295A4D"/>
                          </a:solidFill>
                          <a:effectLst/>
                          <a:latin typeface="Arial" panose="020B0604020202020204" pitchFamily="34" charset="0"/>
                          <a:cs typeface="Arial" panose="020B0604020202020204" pitchFamily="34" charset="0"/>
                        </a:rPr>
                        <a:t>of Excellence under the Synergies Program</a:t>
                      </a: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2.500.000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Otvoren</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3897580528"/>
                  </a:ext>
                </a:extLst>
              </a:tr>
              <a:tr h="605280">
                <a:tc>
                  <a:txBody>
                    <a:bodyPr/>
                    <a:lstStyle/>
                    <a:p>
                      <a:r>
                        <a:rPr lang="en-US" sz="1500" b="1" dirty="0" smtClean="0">
                          <a:solidFill>
                            <a:srgbClr val="295A4D"/>
                          </a:solidFill>
                          <a:effectLst/>
                          <a:latin typeface="Arial" panose="020B0604020202020204" pitchFamily="34" charset="0"/>
                          <a:cs typeface="Arial" panose="020B0604020202020204" pitchFamily="34" charset="0"/>
                        </a:rPr>
                        <a:t>Call for proposals </a:t>
                      </a:r>
                      <a:r>
                        <a:rPr lang="hr-HR" sz="1500" b="1" dirty="0" err="1" smtClean="0">
                          <a:solidFill>
                            <a:srgbClr val="295A4D"/>
                          </a:solidFill>
                          <a:effectLst/>
                          <a:latin typeface="Arial" panose="020B0604020202020204" pitchFamily="34" charset="0"/>
                          <a:cs typeface="Arial" panose="020B0604020202020204" pitchFamily="34" charset="0"/>
                        </a:rPr>
                        <a:t>Routes</a:t>
                      </a:r>
                      <a:r>
                        <a:rPr lang="hr-HR" sz="1500" b="1" dirty="0" smtClean="0">
                          <a:solidFill>
                            <a:srgbClr val="295A4D"/>
                          </a:solidFill>
                          <a:effectLst/>
                          <a:latin typeface="Arial" panose="020B0604020202020204" pitchFamily="34" charset="0"/>
                          <a:cs typeface="Arial" panose="020B0604020202020204" pitchFamily="34" charset="0"/>
                        </a:rPr>
                        <a:t> </a:t>
                      </a:r>
                      <a:r>
                        <a:rPr lang="hr-HR" sz="1500" b="1" dirty="0">
                          <a:solidFill>
                            <a:srgbClr val="295A4D"/>
                          </a:solidFill>
                          <a:effectLst/>
                          <a:latin typeface="Arial" panose="020B0604020202020204" pitchFamily="34" charset="0"/>
                          <a:cs typeface="Arial" panose="020B0604020202020204" pitchFamily="34" charset="0"/>
                        </a:rPr>
                        <a:t>to </a:t>
                      </a:r>
                      <a:r>
                        <a:rPr lang="hr-HR" sz="1500" b="1" dirty="0" err="1">
                          <a:solidFill>
                            <a:srgbClr val="295A4D"/>
                          </a:solidFill>
                          <a:effectLst/>
                          <a:latin typeface="Arial" panose="020B0604020202020204" pitchFamily="34" charset="0"/>
                          <a:cs typeface="Arial" panose="020B0604020202020204" pitchFamily="34" charset="0"/>
                        </a:rPr>
                        <a:t>Synergies</a:t>
                      </a:r>
                      <a:endParaRPr lang="hr-HR"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3.000.000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Otvoren</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615842232"/>
                  </a:ext>
                </a:extLst>
              </a:tr>
              <a:tr h="605280">
                <a:tc>
                  <a:txBody>
                    <a:bodyPr/>
                    <a:lstStyle/>
                    <a:p>
                      <a:r>
                        <a:rPr lang="en-US" sz="1500" b="1" dirty="0" smtClean="0">
                          <a:solidFill>
                            <a:srgbClr val="295A4D"/>
                          </a:solidFill>
                          <a:effectLst/>
                          <a:latin typeface="Arial" panose="020B0604020202020204" pitchFamily="34" charset="0"/>
                          <a:cs typeface="Arial" panose="020B0604020202020204" pitchFamily="34" charset="0"/>
                        </a:rPr>
                        <a:t>Call for proposals under the Challenge program</a:t>
                      </a:r>
                      <a:endParaRPr lang="en-US"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15.000.000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Otvoren</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3302739198"/>
                  </a:ext>
                </a:extLst>
              </a:tr>
              <a:tr h="60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95A4D"/>
                          </a:solidFill>
                          <a:effectLst/>
                          <a:latin typeface="Arial" panose="020B0604020202020204" pitchFamily="34" charset="0"/>
                          <a:cs typeface="Arial" panose="020B0604020202020204" pitchFamily="34" charset="0"/>
                        </a:rPr>
                        <a:t>Call for proposals Professionalization of research centers</a:t>
                      </a:r>
                      <a:endParaRPr lang="hr-HR"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5.000.000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Otvoren</a:t>
                      </a: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2769949330"/>
                  </a:ext>
                </a:extLst>
              </a:tr>
              <a:tr h="86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95A4D"/>
                          </a:solidFill>
                          <a:effectLst/>
                          <a:latin typeface="Arial" panose="020B0604020202020204" pitchFamily="34" charset="0"/>
                          <a:cs typeface="Arial" panose="020B0604020202020204" pitchFamily="34" charset="0"/>
                        </a:rPr>
                        <a:t>Call for proposals </a:t>
                      </a:r>
                      <a:r>
                        <a:rPr lang="hr-HR" sz="1500" b="1" dirty="0" err="1" smtClean="0">
                          <a:solidFill>
                            <a:srgbClr val="295A4D"/>
                          </a:solidFill>
                          <a:effectLst/>
                          <a:latin typeface="Arial" panose="020B0604020202020204" pitchFamily="34" charset="0"/>
                          <a:cs typeface="Arial" panose="020B0604020202020204" pitchFamily="34" charset="0"/>
                        </a:rPr>
                        <a:t>Pre-commercial</a:t>
                      </a:r>
                      <a:r>
                        <a:rPr lang="hr-HR" sz="1500" b="1" dirty="0" smtClean="0">
                          <a:solidFill>
                            <a:srgbClr val="295A4D"/>
                          </a:solidFill>
                          <a:effectLst/>
                          <a:latin typeface="Arial" panose="020B0604020202020204" pitchFamily="34" charset="0"/>
                          <a:cs typeface="Arial" panose="020B0604020202020204" pitchFamily="34" charset="0"/>
                        </a:rPr>
                        <a:t> </a:t>
                      </a:r>
                      <a:r>
                        <a:rPr lang="hr-HR" sz="1500" b="1" dirty="0" err="1" smtClean="0">
                          <a:solidFill>
                            <a:srgbClr val="295A4D"/>
                          </a:solidFill>
                          <a:effectLst/>
                          <a:latin typeface="Arial" panose="020B0604020202020204" pitchFamily="34" charset="0"/>
                          <a:cs typeface="Arial" panose="020B0604020202020204" pitchFamily="34" charset="0"/>
                        </a:rPr>
                        <a:t>digital</a:t>
                      </a:r>
                      <a:r>
                        <a:rPr lang="hr-HR" sz="1500" b="1" dirty="0" smtClean="0">
                          <a:solidFill>
                            <a:srgbClr val="295A4D"/>
                          </a:solidFill>
                          <a:effectLst/>
                          <a:latin typeface="Arial" panose="020B0604020202020204" pitchFamily="34" charset="0"/>
                          <a:cs typeface="Arial" panose="020B0604020202020204" pitchFamily="34" charset="0"/>
                        </a:rPr>
                        <a:t> and </a:t>
                      </a:r>
                      <a:r>
                        <a:rPr lang="hr-HR" sz="1500" b="1" dirty="0" err="1" smtClean="0">
                          <a:solidFill>
                            <a:srgbClr val="295A4D"/>
                          </a:solidFill>
                          <a:effectLst/>
                          <a:latin typeface="Arial" panose="020B0604020202020204" pitchFamily="34" charset="0"/>
                          <a:cs typeface="Arial" panose="020B0604020202020204" pitchFamily="34" charset="0"/>
                        </a:rPr>
                        <a:t>green</a:t>
                      </a:r>
                      <a:r>
                        <a:rPr lang="hr-HR" sz="1500" b="1" dirty="0" smtClean="0">
                          <a:solidFill>
                            <a:srgbClr val="295A4D"/>
                          </a:solidFill>
                          <a:effectLst/>
                          <a:latin typeface="Arial" panose="020B0604020202020204" pitchFamily="34" charset="0"/>
                          <a:cs typeface="Arial" panose="020B0604020202020204" pitchFamily="34" charset="0"/>
                        </a:rPr>
                        <a:t> R&amp;D </a:t>
                      </a:r>
                      <a:r>
                        <a:rPr lang="hr-HR" sz="1500" b="1" dirty="0" err="1" smtClean="0">
                          <a:solidFill>
                            <a:srgbClr val="295A4D"/>
                          </a:solidFill>
                          <a:effectLst/>
                          <a:latin typeface="Arial" panose="020B0604020202020204" pitchFamily="34" charset="0"/>
                          <a:cs typeface="Arial" panose="020B0604020202020204" pitchFamily="34" charset="0"/>
                        </a:rPr>
                        <a:t>support</a:t>
                      </a:r>
                      <a:endParaRPr lang="hr-HR" sz="1500" b="1" dirty="0" smtClean="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10.000.000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dirty="0" smtClean="0">
                          <a:ln>
                            <a:noFill/>
                          </a:ln>
                          <a:solidFill>
                            <a:srgbClr val="295A4D"/>
                          </a:solidFill>
                          <a:effectLst/>
                          <a:uLnTx/>
                          <a:uFillTx/>
                          <a:latin typeface="Arial" panose="020B0604020202020204" pitchFamily="34" charset="0"/>
                          <a:ea typeface="+mn-ea"/>
                          <a:cs typeface="Arial" panose="020B0604020202020204" pitchFamily="34" charset="0"/>
                        </a:rPr>
                        <a:t>3. kvartal 2025.</a:t>
                      </a:r>
                      <a:endParaRPr kumimoji="0" lang="hr-HR" sz="1500" b="0" i="0" u="none" strike="noStrike" kern="1200" cap="none" spc="0" normalizeH="0" baseline="0" noProof="0" dirty="0">
                        <a:ln>
                          <a:noFill/>
                        </a:ln>
                        <a:solidFill>
                          <a:srgbClr val="295A4D"/>
                        </a:solidFill>
                        <a:effectLst/>
                        <a:uLnTx/>
                        <a:uFillTx/>
                        <a:latin typeface="Arial" panose="020B0604020202020204" pitchFamily="34" charset="0"/>
                        <a:ea typeface="+mn-ea"/>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2224179159"/>
                  </a:ext>
                </a:extLst>
              </a:tr>
              <a:tr h="865216">
                <a:tc>
                  <a:txBody>
                    <a:bodyPr/>
                    <a:lstStyle/>
                    <a:p>
                      <a:r>
                        <a:rPr lang="en-US" sz="1500" b="1" dirty="0" smtClean="0">
                          <a:solidFill>
                            <a:srgbClr val="295A4D"/>
                          </a:solidFill>
                          <a:effectLst/>
                          <a:latin typeface="Arial" panose="020B0604020202020204" pitchFamily="34" charset="0"/>
                          <a:cs typeface="Arial" panose="020B0604020202020204" pitchFamily="34" charset="0"/>
                        </a:rPr>
                        <a:t>Call for proposals </a:t>
                      </a:r>
                      <a:r>
                        <a:rPr lang="hr-HR" sz="1500" b="1" dirty="0" err="1" smtClean="0">
                          <a:solidFill>
                            <a:srgbClr val="295A4D"/>
                          </a:solidFill>
                          <a:effectLst/>
                          <a:latin typeface="Arial" panose="020B0604020202020204" pitchFamily="34" charset="0"/>
                          <a:cs typeface="Arial" panose="020B0604020202020204" pitchFamily="34" charset="0"/>
                        </a:rPr>
                        <a:t>under</a:t>
                      </a:r>
                      <a:r>
                        <a:rPr lang="hr-HR" sz="1500" b="1" dirty="0" smtClean="0">
                          <a:solidFill>
                            <a:srgbClr val="295A4D"/>
                          </a:solidFill>
                          <a:effectLst/>
                          <a:latin typeface="Arial" panose="020B0604020202020204" pitchFamily="34" charset="0"/>
                          <a:cs typeface="Arial" panose="020B0604020202020204" pitchFamily="34" charset="0"/>
                        </a:rPr>
                        <a:t> </a:t>
                      </a:r>
                      <a:r>
                        <a:rPr lang="hr-HR" sz="1500" b="1" dirty="0" err="1" smtClean="0">
                          <a:solidFill>
                            <a:srgbClr val="295A4D"/>
                          </a:solidFill>
                          <a:effectLst/>
                          <a:latin typeface="Arial" panose="020B0604020202020204" pitchFamily="34" charset="0"/>
                          <a:cs typeface="Arial" panose="020B0604020202020204" pitchFamily="34" charset="0"/>
                        </a:rPr>
                        <a:t>the</a:t>
                      </a:r>
                      <a:r>
                        <a:rPr lang="hr-HR" sz="1500" b="1" dirty="0" smtClean="0">
                          <a:solidFill>
                            <a:srgbClr val="295A4D"/>
                          </a:solidFill>
                          <a:effectLst/>
                          <a:latin typeface="Arial" panose="020B0604020202020204" pitchFamily="34" charset="0"/>
                          <a:cs typeface="Arial" panose="020B0604020202020204" pitchFamily="34" charset="0"/>
                        </a:rPr>
                        <a:t> Technology </a:t>
                      </a:r>
                      <a:r>
                        <a:rPr lang="hr-HR" sz="1500" b="1" dirty="0" err="1">
                          <a:solidFill>
                            <a:srgbClr val="295A4D"/>
                          </a:solidFill>
                          <a:effectLst/>
                          <a:latin typeface="Arial" panose="020B0604020202020204" pitchFamily="34" charset="0"/>
                          <a:cs typeface="Arial" panose="020B0604020202020204" pitchFamily="34" charset="0"/>
                        </a:rPr>
                        <a:t>scouting</a:t>
                      </a:r>
                      <a:r>
                        <a:rPr lang="hr-HR" sz="1500" b="1" dirty="0">
                          <a:solidFill>
                            <a:srgbClr val="295A4D"/>
                          </a:solidFill>
                          <a:effectLst/>
                          <a:latin typeface="Arial" panose="020B0604020202020204" pitchFamily="34" charset="0"/>
                          <a:cs typeface="Arial" panose="020B0604020202020204" pitchFamily="34" charset="0"/>
                        </a:rPr>
                        <a:t> program</a:t>
                      </a: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2.000.000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3. kvartal 2025.</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FFFFF"/>
                    </a:solidFill>
                  </a:tcPr>
                </a:tc>
                <a:extLst>
                  <a:ext uri="{0D108BD9-81ED-4DB2-BD59-A6C34878D82A}">
                    <a16:rowId xmlns:a16="http://schemas.microsoft.com/office/drawing/2014/main" val="2077353954"/>
                  </a:ext>
                </a:extLst>
              </a:tr>
              <a:tr h="605280">
                <a:tc>
                  <a:txBody>
                    <a:bodyPr/>
                    <a:lstStyle/>
                    <a:p>
                      <a:r>
                        <a:rPr lang="en-US" sz="1500" b="1" dirty="0" smtClean="0">
                          <a:solidFill>
                            <a:srgbClr val="295A4D"/>
                          </a:solidFill>
                          <a:effectLst/>
                          <a:latin typeface="Arial" panose="020B0604020202020204" pitchFamily="34" charset="0"/>
                          <a:cs typeface="Arial" panose="020B0604020202020204" pitchFamily="34" charset="0"/>
                        </a:rPr>
                        <a:t>Call for proposals Bridging Opportunities</a:t>
                      </a:r>
                      <a:endParaRPr lang="en-US" sz="1500" b="1"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algn="ctr"/>
                      <a:r>
                        <a:rPr lang="hr-HR" sz="1500" dirty="0" smtClean="0">
                          <a:solidFill>
                            <a:srgbClr val="295A4D"/>
                          </a:solidFill>
                          <a:effectLst/>
                          <a:latin typeface="Arial" panose="020B0604020202020204" pitchFamily="34" charset="0"/>
                          <a:cs typeface="Arial" panose="020B0604020202020204" pitchFamily="34" charset="0"/>
                        </a:rPr>
                        <a:t>9.500.000</a:t>
                      </a:r>
                      <a:endParaRPr lang="hr-HR" sz="1500" dirty="0">
                        <a:solidFill>
                          <a:srgbClr val="295A4D"/>
                        </a:solidFill>
                        <a:effectLst/>
                        <a:latin typeface="Arial" panose="020B0604020202020204" pitchFamily="34" charset="0"/>
                        <a:cs typeface="Arial" panose="020B0604020202020204" pitchFamily="34" charset="0"/>
                      </a:endParaRPr>
                    </a:p>
                  </a:txBody>
                  <a:tcPr marL="75111" marR="75111" marT="37556" marB="37556" anchor="ctr">
                    <a:lnL>
                      <a:noFill/>
                    </a:lnL>
                    <a:lnR>
                      <a:noFill/>
                    </a:lnR>
                    <a:lnT>
                      <a:noFill/>
                    </a:lnT>
                    <a:lnB>
                      <a:noFill/>
                    </a:lnB>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dirty="0" smtClean="0">
                          <a:ln>
                            <a:noFill/>
                          </a:ln>
                          <a:solidFill>
                            <a:srgbClr val="295A4D"/>
                          </a:solidFill>
                          <a:effectLst/>
                          <a:uLnTx/>
                          <a:uFillTx/>
                          <a:latin typeface="Arial" panose="020B0604020202020204" pitchFamily="34" charset="0"/>
                          <a:ea typeface="+mn-ea"/>
                          <a:cs typeface="Arial" panose="020B0604020202020204" pitchFamily="34" charset="0"/>
                        </a:rPr>
                        <a:t>3. kvartal 2025.</a:t>
                      </a:r>
                      <a:endParaRPr kumimoji="0" lang="hr-HR" sz="1500" b="0" i="0" u="none" strike="noStrike" kern="1200" cap="none" spc="0" normalizeH="0" baseline="0" noProof="0" dirty="0">
                        <a:ln>
                          <a:noFill/>
                        </a:ln>
                        <a:solidFill>
                          <a:srgbClr val="295A4D"/>
                        </a:solidFill>
                        <a:effectLst/>
                        <a:uLnTx/>
                        <a:uFillTx/>
                        <a:latin typeface="Arial" panose="020B0604020202020204" pitchFamily="34" charset="0"/>
                        <a:ea typeface="+mn-ea"/>
                        <a:cs typeface="Arial" panose="020B0604020202020204" pitchFamily="34" charset="0"/>
                      </a:endParaRPr>
                    </a:p>
                  </a:txBody>
                  <a:tcPr marL="75111" marR="75111" marT="37556" marB="37556" anchor="ctr">
                    <a:lnL>
                      <a:noFill/>
                    </a:lnL>
                    <a:lnR>
                      <a:noFill/>
                    </a:lnR>
                    <a:lnT>
                      <a:noFill/>
                    </a:lnT>
                    <a:lnB>
                      <a:noFill/>
                    </a:lnB>
                    <a:solidFill>
                      <a:srgbClr val="F0F0F0"/>
                    </a:solidFill>
                  </a:tcPr>
                </a:tc>
                <a:extLst>
                  <a:ext uri="{0D108BD9-81ED-4DB2-BD59-A6C34878D82A}">
                    <a16:rowId xmlns:a16="http://schemas.microsoft.com/office/drawing/2014/main" val="153990620"/>
                  </a:ext>
                </a:extLst>
              </a:tr>
            </a:tbl>
          </a:graphicData>
        </a:graphic>
      </p:graphicFrame>
    </p:spTree>
    <p:extLst>
      <p:ext uri="{BB962C8B-B14F-4D97-AF65-F5344CB8AC3E}">
        <p14:creationId xmlns:p14="http://schemas.microsoft.com/office/powerpoint/2010/main" val="3927269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33" y="164000"/>
            <a:ext cx="9791701" cy="430886"/>
          </a:xfrm>
        </p:spPr>
        <p:txBody>
          <a:bodyPr>
            <a:noAutofit/>
          </a:bodyPr>
          <a:lstStyle/>
          <a:p>
            <a:r>
              <a:rPr lang="hr-HR" sz="2400" dirty="0" err="1" smtClean="0"/>
              <a:t>eDIGIT</a:t>
            </a:r>
            <a:r>
              <a:rPr lang="hr-HR" sz="2400" dirty="0" smtClean="0"/>
              <a:t> portal</a:t>
            </a:r>
            <a:endParaRPr lang="hr-HR" sz="2400" b="1" dirty="0"/>
          </a:p>
        </p:txBody>
      </p:sp>
      <p:sp>
        <p:nvSpPr>
          <p:cNvPr id="6" name="TextBox 5">
            <a:extLst>
              <a:ext uri="{FF2B5EF4-FFF2-40B4-BE49-F238E27FC236}">
                <a16:creationId xmlns:a16="http://schemas.microsoft.com/office/drawing/2014/main" id="{BD6F83E0-5E70-1AC6-8C49-965EC8A2B822}"/>
              </a:ext>
            </a:extLst>
          </p:cNvPr>
          <p:cNvSpPr txBox="1"/>
          <p:nvPr/>
        </p:nvSpPr>
        <p:spPr>
          <a:xfrm>
            <a:off x="1535836" y="1260630"/>
            <a:ext cx="9849563" cy="4832092"/>
          </a:xfrm>
          <a:prstGeom prst="rect">
            <a:avLst/>
          </a:prstGeom>
          <a:noFill/>
        </p:spPr>
        <p:txBody>
          <a:bodyPr wrap="square">
            <a:spAutoFit/>
          </a:bodyPr>
          <a:lstStyle/>
          <a:p>
            <a:r>
              <a:rPr lang="hr-HR" sz="2200" dirty="0" smtClean="0">
                <a:solidFill>
                  <a:srgbClr val="295A4D"/>
                </a:solidFill>
                <a:latin typeface=""/>
              </a:rPr>
              <a:t>Službena stranica projekta DIGIT sadrži informacije o </a:t>
            </a:r>
            <a:r>
              <a:rPr lang="hr-HR" sz="2200" b="1" dirty="0" smtClean="0">
                <a:solidFill>
                  <a:srgbClr val="295A4D"/>
                </a:solidFill>
                <a:latin typeface=""/>
              </a:rPr>
              <a:t>DIGIT programima i </a:t>
            </a:r>
          </a:p>
          <a:p>
            <a:r>
              <a:rPr lang="hr-HR" sz="2200" b="1" dirty="0" smtClean="0">
                <a:solidFill>
                  <a:srgbClr val="295A4D"/>
                </a:solidFill>
                <a:latin typeface=""/>
              </a:rPr>
              <a:t>pozivima </a:t>
            </a:r>
            <a:r>
              <a:rPr lang="hr-HR" sz="2200" dirty="0" smtClean="0">
                <a:solidFill>
                  <a:srgbClr val="295A4D"/>
                </a:solidFill>
                <a:latin typeface=""/>
              </a:rPr>
              <a:t>te </a:t>
            </a:r>
            <a:r>
              <a:rPr lang="hr-HR" sz="2200" b="1" dirty="0" smtClean="0">
                <a:solidFill>
                  <a:srgbClr val="295A4D"/>
                </a:solidFill>
                <a:latin typeface=""/>
              </a:rPr>
              <a:t>indikativni plan objave poziva</a:t>
            </a:r>
            <a:endParaRPr lang="hr-HR" sz="2200" dirty="0" smtClean="0">
              <a:solidFill>
                <a:srgbClr val="295A4D"/>
              </a:solidFill>
              <a:latin typeface=""/>
            </a:endParaRPr>
          </a:p>
          <a:p>
            <a:endParaRPr lang="hr-HR" sz="2200" b="1" dirty="0">
              <a:solidFill>
                <a:srgbClr val="295A4D"/>
              </a:solidFill>
              <a:latin typeface=""/>
            </a:endParaRPr>
          </a:p>
          <a:p>
            <a:endParaRPr lang="hr-HR" sz="2200" dirty="0" smtClean="0">
              <a:solidFill>
                <a:srgbClr val="295A4D"/>
              </a:solidFill>
              <a:latin typeface=""/>
            </a:endParaRPr>
          </a:p>
          <a:p>
            <a:r>
              <a:rPr lang="hr-HR" sz="2200" dirty="0" smtClean="0">
                <a:solidFill>
                  <a:srgbClr val="295A4D"/>
                </a:solidFill>
                <a:latin typeface=""/>
              </a:rPr>
              <a:t>Prijave na pozive odvijaju se putem </a:t>
            </a:r>
            <a:r>
              <a:rPr lang="hr-HR" sz="2200" b="1" dirty="0" err="1" smtClean="0">
                <a:solidFill>
                  <a:srgbClr val="295A4D"/>
                </a:solidFill>
                <a:latin typeface=""/>
              </a:rPr>
              <a:t>eDIGIT</a:t>
            </a:r>
            <a:r>
              <a:rPr lang="hr-HR" sz="2200" b="1" dirty="0" smtClean="0">
                <a:solidFill>
                  <a:srgbClr val="295A4D"/>
                </a:solidFill>
                <a:latin typeface=""/>
              </a:rPr>
              <a:t> portala</a:t>
            </a:r>
          </a:p>
          <a:p>
            <a:endParaRPr lang="hr-HR" sz="2200" b="1" dirty="0" smtClean="0">
              <a:solidFill>
                <a:srgbClr val="295A4D"/>
              </a:solidFill>
              <a:latin typeface=""/>
            </a:endParaRPr>
          </a:p>
          <a:p>
            <a:endParaRPr lang="hr-HR" sz="2200" dirty="0" smtClean="0">
              <a:solidFill>
                <a:srgbClr val="295A4D"/>
              </a:solidFill>
              <a:latin typeface=""/>
            </a:endParaRPr>
          </a:p>
          <a:p>
            <a:r>
              <a:rPr lang="hr-HR" sz="2200" dirty="0" smtClean="0">
                <a:solidFill>
                  <a:srgbClr val="295A4D"/>
                </a:solidFill>
                <a:latin typeface=""/>
              </a:rPr>
              <a:t>Specifičnosti </a:t>
            </a:r>
            <a:r>
              <a:rPr lang="hr-HR" sz="2200" b="1" dirty="0" err="1" smtClean="0">
                <a:solidFill>
                  <a:srgbClr val="295A4D"/>
                </a:solidFill>
                <a:latin typeface=""/>
              </a:rPr>
              <a:t>eDIGIT</a:t>
            </a:r>
            <a:r>
              <a:rPr lang="hr-HR" sz="2200" b="1" dirty="0" smtClean="0">
                <a:solidFill>
                  <a:srgbClr val="295A4D"/>
                </a:solidFill>
                <a:latin typeface=""/>
              </a:rPr>
              <a:t> portala </a:t>
            </a:r>
            <a:r>
              <a:rPr lang="hr-HR" sz="2200" dirty="0" smtClean="0">
                <a:solidFill>
                  <a:srgbClr val="295A4D"/>
                </a:solidFill>
                <a:latin typeface=""/>
              </a:rPr>
              <a:t>su:</a:t>
            </a:r>
          </a:p>
          <a:p>
            <a:pPr marL="800100" lvl="1" indent="-342900">
              <a:buFontTx/>
              <a:buChar char="–"/>
            </a:pPr>
            <a:r>
              <a:rPr lang="hr-HR" sz="2200" dirty="0" smtClean="0">
                <a:solidFill>
                  <a:srgbClr val="295A4D"/>
                </a:solidFill>
                <a:latin typeface=""/>
              </a:rPr>
              <a:t>Jednostavna prijava i registracija – prijave podnose nadležne osobe ili voditelji projekata</a:t>
            </a:r>
          </a:p>
          <a:p>
            <a:pPr marL="800100" lvl="1" indent="-342900">
              <a:buFontTx/>
              <a:buChar char="–"/>
            </a:pPr>
            <a:r>
              <a:rPr lang="hr-HR" sz="2200" dirty="0" smtClean="0">
                <a:solidFill>
                  <a:srgbClr val="295A4D"/>
                </a:solidFill>
                <a:latin typeface=""/>
              </a:rPr>
              <a:t>Postavljanje </a:t>
            </a:r>
            <a:r>
              <a:rPr lang="hr-HR" sz="2200" dirty="0">
                <a:solidFill>
                  <a:srgbClr val="295A4D"/>
                </a:solidFill>
                <a:latin typeface=""/>
              </a:rPr>
              <a:t>pitanja za otvorene pozive – odgovaranje u obliku </a:t>
            </a:r>
            <a:r>
              <a:rPr lang="hr-HR" sz="2200" dirty="0" smtClean="0">
                <a:solidFill>
                  <a:srgbClr val="295A4D"/>
                </a:solidFill>
                <a:latin typeface=""/>
              </a:rPr>
              <a:t>FAQ </a:t>
            </a:r>
          </a:p>
          <a:p>
            <a:pPr marL="800100" lvl="1" indent="-342900">
              <a:buFontTx/>
              <a:buChar char="–"/>
            </a:pPr>
            <a:r>
              <a:rPr lang="hr-HR" sz="2200" dirty="0">
                <a:solidFill>
                  <a:srgbClr val="295A4D"/>
                </a:solidFill>
                <a:latin typeface=""/>
              </a:rPr>
              <a:t>Prijavni obrasci </a:t>
            </a:r>
            <a:r>
              <a:rPr lang="hr-HR" sz="2200" dirty="0" smtClean="0">
                <a:solidFill>
                  <a:srgbClr val="295A4D"/>
                </a:solidFill>
                <a:latin typeface=""/>
              </a:rPr>
              <a:t>odgovaraju kriterijima </a:t>
            </a:r>
            <a:r>
              <a:rPr lang="hr-HR" sz="2200" dirty="0">
                <a:solidFill>
                  <a:srgbClr val="295A4D"/>
                </a:solidFill>
                <a:latin typeface=""/>
              </a:rPr>
              <a:t>i pod-kriterijima za ocjenjivanje </a:t>
            </a:r>
            <a:r>
              <a:rPr lang="hr-HR" sz="2200" dirty="0" smtClean="0">
                <a:solidFill>
                  <a:srgbClr val="295A4D"/>
                </a:solidFill>
                <a:latin typeface=""/>
              </a:rPr>
              <a:t>kvalitete</a:t>
            </a:r>
          </a:p>
          <a:p>
            <a:pPr marL="800100" lvl="1" indent="-342900">
              <a:buFontTx/>
              <a:buChar char="–"/>
            </a:pPr>
            <a:r>
              <a:rPr lang="hr-HR" sz="2200" dirty="0" smtClean="0">
                <a:solidFill>
                  <a:srgbClr val="295A4D"/>
                </a:solidFill>
                <a:latin typeface=""/>
              </a:rPr>
              <a:t>Komunikacija putem portala.</a:t>
            </a:r>
            <a:endParaRPr lang="hr-HR" sz="2200" dirty="0">
              <a:solidFill>
                <a:srgbClr val="295A4D"/>
              </a:solidFill>
              <a:latin typeface=""/>
            </a:endParaRPr>
          </a:p>
        </p:txBody>
      </p:sp>
      <p:sp>
        <p:nvSpPr>
          <p:cNvPr id="11" name="Rectangle 10">
            <a:extLst>
              <a:ext uri="{FF2B5EF4-FFF2-40B4-BE49-F238E27FC236}">
                <a16:creationId xmlns:a16="http://schemas.microsoft.com/office/drawing/2014/main" id="{C2334F11-7824-C542-7541-26D876676F86}"/>
              </a:ext>
            </a:extLst>
          </p:cNvPr>
          <p:cNvSpPr/>
          <p:nvPr/>
        </p:nvSpPr>
        <p:spPr>
          <a:xfrm rot="10800000">
            <a:off x="560069" y="77984"/>
            <a:ext cx="86038" cy="516901"/>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3" name="Picture 12">
            <a:extLst>
              <a:ext uri="{FF2B5EF4-FFF2-40B4-BE49-F238E27FC236}">
                <a16:creationId xmlns:a16="http://schemas.microsoft.com/office/drawing/2014/main" id="{F4DEC328-935C-F1D8-D0B9-11BE9F2A3D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7471" y="3520538"/>
            <a:ext cx="935946" cy="935946"/>
          </a:xfrm>
          <a:prstGeom prst="rect">
            <a:avLst/>
          </a:prstGeom>
        </p:spPr>
      </p:pic>
      <p:pic>
        <p:nvPicPr>
          <p:cNvPr id="15" name="Picture 14">
            <a:extLst>
              <a:ext uri="{FF2B5EF4-FFF2-40B4-BE49-F238E27FC236}">
                <a16:creationId xmlns:a16="http://schemas.microsoft.com/office/drawing/2014/main" id="{9533C994-805B-5862-87B9-A14B476353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0068" y="1260630"/>
            <a:ext cx="802697" cy="802697"/>
          </a:xfrm>
          <a:prstGeom prst="rect">
            <a:avLst/>
          </a:prstGeom>
        </p:spPr>
      </p:pic>
      <p:pic>
        <p:nvPicPr>
          <p:cNvPr id="16" name="Picture 15">
            <a:extLst>
              <a:ext uri="{FF2B5EF4-FFF2-40B4-BE49-F238E27FC236}">
                <a16:creationId xmlns:a16="http://schemas.microsoft.com/office/drawing/2014/main" id="{FF2942DF-1D93-2632-5249-F21C08DCB74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0068" y="2350258"/>
            <a:ext cx="883349" cy="883349"/>
          </a:xfrm>
          <a:prstGeom prst="rect">
            <a:avLst/>
          </a:prstGeom>
        </p:spPr>
      </p:pic>
    </p:spTree>
    <p:extLst>
      <p:ext uri="{BB962C8B-B14F-4D97-AF65-F5344CB8AC3E}">
        <p14:creationId xmlns:p14="http://schemas.microsoft.com/office/powerpoint/2010/main" val="254139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30" y="689007"/>
            <a:ext cx="5578479" cy="5192681"/>
          </a:xfrm>
        </p:spPr>
        <p:txBody>
          <a:bodyPr>
            <a:noAutofit/>
          </a:bodyPr>
          <a:lstStyle/>
          <a:p>
            <a:r>
              <a:rPr lang="hr-HR" sz="4000" dirty="0" smtClean="0"/>
              <a:t/>
            </a:r>
            <a:br>
              <a:rPr lang="hr-HR" sz="4000" dirty="0" smtClean="0"/>
            </a:br>
            <a:r>
              <a:rPr lang="hr-HR" sz="4000" dirty="0"/>
              <a:t/>
            </a:r>
            <a:br>
              <a:rPr lang="hr-HR" sz="4000" dirty="0"/>
            </a:br>
            <a:r>
              <a:rPr lang="en-US" sz="3600" dirty="0" smtClean="0"/>
              <a:t>Call </a:t>
            </a:r>
            <a:r>
              <a:rPr lang="en-US" sz="3600" dirty="0"/>
              <a:t>for proposals under the Challenge </a:t>
            </a:r>
            <a:r>
              <a:rPr lang="en-US" sz="3600" dirty="0" smtClean="0"/>
              <a:t>program</a:t>
            </a:r>
            <a:r>
              <a:rPr lang="hr-HR" sz="3600" dirty="0" smtClean="0"/>
              <a:t> - glavne značajke</a:t>
            </a:r>
            <a:r>
              <a:rPr lang="en-US" sz="4000" dirty="0"/>
              <a:t/>
            </a:r>
            <a:br>
              <a:rPr lang="en-US" sz="4000" dirty="0"/>
            </a:br>
            <a:r>
              <a:rPr lang="hr-HR" sz="4000" dirty="0"/>
              <a:t/>
            </a:r>
            <a:br>
              <a:rPr lang="hr-HR" sz="4000" dirty="0"/>
            </a:br>
            <a:r>
              <a:rPr lang="hr-HR" dirty="0"/>
              <a:t/>
            </a:r>
            <a:br>
              <a:rPr lang="hr-HR" dirty="0"/>
            </a:br>
            <a:endParaRPr lang="hr-HR" b="1" dirty="0"/>
          </a:p>
        </p:txBody>
      </p:sp>
      <p:sp>
        <p:nvSpPr>
          <p:cNvPr id="12" name="Rectangle 11">
            <a:extLst>
              <a:ext uri="{FF2B5EF4-FFF2-40B4-BE49-F238E27FC236}">
                <a16:creationId xmlns:a16="http://schemas.microsoft.com/office/drawing/2014/main" id="{1CBD0F50-3592-009D-52CB-47922585D535}"/>
              </a:ext>
            </a:extLst>
          </p:cNvPr>
          <p:cNvSpPr/>
          <p:nvPr/>
        </p:nvSpPr>
        <p:spPr>
          <a:xfrm>
            <a:off x="646584" y="1828800"/>
            <a:ext cx="2349500" cy="172204"/>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967E7612-7304-D1D2-FC39-318758619479}"/>
              </a:ext>
            </a:extLst>
          </p:cNvPr>
          <p:cNvSpPr/>
          <p:nvPr/>
        </p:nvSpPr>
        <p:spPr>
          <a:xfrm rot="16200000">
            <a:off x="4252547" y="1972516"/>
            <a:ext cx="6858000" cy="2912968"/>
          </a:xfrm>
          <a:prstGeom prst="rect">
            <a:avLst/>
          </a:prstGeom>
          <a:solidFill>
            <a:srgbClr val="359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Content Placeholder 10" descr="A hand touching a screen&#10;&#10;Description automatically generated">
            <a:extLst>
              <a:ext uri="{FF2B5EF4-FFF2-40B4-BE49-F238E27FC236}">
                <a16:creationId xmlns:a16="http://schemas.microsoft.com/office/drawing/2014/main" id="{0BF26A4B-3DCF-21EF-3182-57977688CB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613520" y="0"/>
            <a:ext cx="5851521"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0" y="3666392"/>
            <a:ext cx="2057400" cy="2057400"/>
          </a:xfrm>
          <a:prstGeom prst="rect">
            <a:avLst/>
          </a:prstGeom>
        </p:spPr>
      </p:pic>
    </p:spTree>
    <p:extLst>
      <p:ext uri="{BB962C8B-B14F-4D97-AF65-F5344CB8AC3E}">
        <p14:creationId xmlns:p14="http://schemas.microsoft.com/office/powerpoint/2010/main" val="323810341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1400</TotalTime>
  <Words>3750</Words>
  <Application>Microsoft Office PowerPoint</Application>
  <PresentationFormat>Widescreen</PresentationFormat>
  <Paragraphs>486</Paragraphs>
  <Slides>40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Aptos</vt:lpstr>
      <vt:lpstr>Arial</vt:lpstr>
      <vt:lpstr>Calibri</vt:lpstr>
      <vt:lpstr>DM Sans</vt:lpstr>
      <vt:lpstr>Tw Cen MT</vt:lpstr>
      <vt:lpstr>Tw Cen MT Condensed</vt:lpstr>
      <vt:lpstr>Wingdings</vt:lpstr>
      <vt:lpstr>Wingdings 3</vt:lpstr>
      <vt:lpstr>Office Theme</vt:lpstr>
      <vt:lpstr>Integral</vt:lpstr>
      <vt:lpstr>Radionica: Call for proposals under the Challenge program - DIGIT.2.1.02  DIGIT – Digitalne, inovativne i zelene tehnologije</vt:lpstr>
      <vt:lpstr>Program virtualne radionice</vt:lpstr>
      <vt:lpstr>  Projekt DIGIT   </vt:lpstr>
      <vt:lpstr>DIGIT – Digitalne, inovativne i zelene tehnologije</vt:lpstr>
      <vt:lpstr>Ciljevi projekta DIGIT:</vt:lpstr>
      <vt:lpstr>DIGIT pozivi na dostavu projektnih prijedloga     </vt:lpstr>
      <vt:lpstr>PowerPoint Presentation</vt:lpstr>
      <vt:lpstr>eDIGIT portal</vt:lpstr>
      <vt:lpstr>  Call for proposals under the Challenge program - glavne značajke   </vt:lpstr>
      <vt:lpstr>Dokumentacija Poziva</vt:lpstr>
      <vt:lpstr>Cilj Poziva </vt:lpstr>
      <vt:lpstr>Prihvatljivost projekta </vt:lpstr>
      <vt:lpstr>Što je misija?</vt:lpstr>
      <vt:lpstr>Ključni koraci za definiranje projektne misije</vt:lpstr>
      <vt:lpstr>PowerPoint Presentation</vt:lpstr>
      <vt:lpstr>Prihvatljivi prijavitelji</vt:lpstr>
      <vt:lpstr>Prihvatljivi partneri</vt:lpstr>
      <vt:lpstr>Formiranje konzorcija</vt:lpstr>
      <vt:lpstr>Kriteriji za isključenje</vt:lpstr>
      <vt:lpstr>PowerPoint Presentation</vt:lpstr>
      <vt:lpstr>  Prihvatljive i neprihvatljive aktivnosti i troškovi   </vt:lpstr>
      <vt:lpstr>Prihvatljive aktivnosti </vt:lpstr>
      <vt:lpstr>Neprihvatljive aktivnosti (1)</vt:lpstr>
      <vt:lpstr>Neprihvatljive aktivnosti (2)</vt:lpstr>
      <vt:lpstr>E&amp;S screening i klasifikacija rizika</vt:lpstr>
      <vt:lpstr>Prihvatljivi troškovi – istraživačke organizacije iz RH</vt:lpstr>
      <vt:lpstr>Prihvatljivi troškovi – poduzeća iz RH te istraživačkih organizacija iz inozemstva</vt:lpstr>
      <vt:lpstr>Metodologija izračuna troškova plaća</vt:lpstr>
      <vt:lpstr>Neprihvatljivi troškovi</vt:lpstr>
      <vt:lpstr>  Priprema projektnog prijedloga u Concept note fazi   </vt:lpstr>
      <vt:lpstr>Prijava u eDIGIT portal</vt:lpstr>
      <vt:lpstr>Concept note obrazac </vt:lpstr>
      <vt:lpstr>Dokumentacija – Faza 1: Concept note</vt:lpstr>
      <vt:lpstr>  Postupak dodjele bespovratnih sredstava   </vt:lpstr>
      <vt:lpstr>PowerPoint Presentation</vt:lpstr>
      <vt:lpstr>Postupak dodjele bespovratnih sredstava</vt:lpstr>
      <vt:lpstr>Ocjena kvalitete (1)</vt:lpstr>
      <vt:lpstr>Ocjena kvalitete (2)</vt:lpstr>
      <vt:lpstr>  Pitanja i odgovori   </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Digitalne, inovativne i zelene tehnologije –  DIGIT projekt</dc:title>
  <dc:creator>Masa Petranovic</dc:creator>
  <cp:lastModifiedBy>mvranic</cp:lastModifiedBy>
  <cp:revision>510</cp:revision>
  <dcterms:created xsi:type="dcterms:W3CDTF">2024-11-28T09:24:21Z</dcterms:created>
  <dcterms:modified xsi:type="dcterms:W3CDTF">2025-06-20T06:37:54Z</dcterms:modified>
</cp:coreProperties>
</file>